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7" r:id="rId4"/>
    <p:sldId id="259" r:id="rId5"/>
    <p:sldId id="260" r:id="rId6"/>
    <p:sldId id="277" r:id="rId7"/>
    <p:sldId id="261" r:id="rId8"/>
    <p:sldId id="262" r:id="rId9"/>
    <p:sldId id="264" r:id="rId10"/>
    <p:sldId id="265" r:id="rId11"/>
    <p:sldId id="274" r:id="rId12"/>
    <p:sldId id="266" r:id="rId13"/>
    <p:sldId id="263" r:id="rId14"/>
    <p:sldId id="267" r:id="rId15"/>
    <p:sldId id="268" r:id="rId16"/>
    <p:sldId id="275" r:id="rId17"/>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60924" autoAdjust="0"/>
  </p:normalViewPr>
  <p:slideViewPr>
    <p:cSldViewPr>
      <p:cViewPr varScale="1">
        <p:scale>
          <a:sx n="73" d="100"/>
          <a:sy n="73" d="100"/>
        </p:scale>
        <p:origin x="-27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B9A1BD6F-D3BE-47AA-B404-3EBB361BF841}" type="datetimeFigureOut">
              <a:rPr lang="en-US" smtClean="0"/>
              <a:pPr/>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11D49FB-44DC-4C19-A3FB-3FFD648472C2}" type="slidenum">
              <a:rPr lang="en-US" smtClean="0"/>
              <a:pPr/>
              <a:t>‹#›</a:t>
            </a:fld>
            <a:endParaRPr lang="en-US"/>
          </a:p>
        </p:txBody>
      </p:sp>
    </p:spTree>
    <p:extLst>
      <p:ext uri="{BB962C8B-B14F-4D97-AF65-F5344CB8AC3E}">
        <p14:creationId xmlns:p14="http://schemas.microsoft.com/office/powerpoint/2010/main" val="262026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Module</a:t>
            </a:r>
            <a:r>
              <a:rPr lang="en-US" baseline="0" smtClean="0"/>
              <a:t> </a:t>
            </a:r>
            <a:r>
              <a:rPr lang="en-US" baseline="0" smtClean="0"/>
              <a:t>8 </a:t>
            </a:r>
            <a:r>
              <a:rPr lang="en-US" baseline="0" dirty="0" smtClean="0"/>
              <a:t>Lesson 3</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1</a:t>
            </a:fld>
            <a:endParaRPr lang="en-US"/>
          </a:p>
        </p:txBody>
      </p:sp>
    </p:spTree>
    <p:extLst>
      <p:ext uri="{BB962C8B-B14F-4D97-AF65-F5344CB8AC3E}">
        <p14:creationId xmlns:p14="http://schemas.microsoft.com/office/powerpoint/2010/main" val="3251047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t>The following are some tips</a:t>
            </a:r>
            <a:r>
              <a:rPr lang="en-US" baseline="0" dirty="0" smtClean="0"/>
              <a:t> that will help ease communication between roommates.</a:t>
            </a:r>
            <a:endParaRPr lang="en-US" dirty="0" smtClean="0"/>
          </a:p>
          <a:p>
            <a:pPr defTabSz="932871">
              <a:defRPr/>
            </a:pPr>
            <a:endParaRPr lang="en-US" dirty="0" smtClean="0"/>
          </a:p>
          <a:p>
            <a:pPr defTabSz="932871">
              <a:defRPr/>
            </a:pPr>
            <a:r>
              <a:rPr lang="en-US" dirty="0" smtClean="0"/>
              <a:t>Set ground rules</a:t>
            </a:r>
          </a:p>
          <a:p>
            <a:pPr marL="171450" indent="-171450" defTabSz="932871">
              <a:buFontTx/>
              <a:buChar char="-"/>
              <a:defRPr/>
            </a:pPr>
            <a:r>
              <a:rPr lang="en-US" dirty="0" smtClean="0"/>
              <a:t>Many college housing offices encourage (or require)</a:t>
            </a:r>
            <a:r>
              <a:rPr lang="en-US" baseline="0" dirty="0" smtClean="0"/>
              <a:t> roommates to create a “roommate contract” during the first week or two of the semester. </a:t>
            </a:r>
          </a:p>
          <a:p>
            <a:pPr marL="171450" indent="-171450" defTabSz="932871">
              <a:buFontTx/>
              <a:buChar char="-"/>
              <a:defRPr/>
            </a:pPr>
            <a:r>
              <a:rPr lang="en-US" baseline="0" dirty="0" smtClean="0"/>
              <a:t>Roommate contracts open up the avenues of communication between roommates on key topics that have the potential to cause friction when two people are living in close quarters.</a:t>
            </a:r>
          </a:p>
          <a:p>
            <a:pPr marL="628650" lvl="1" indent="-171450" defTabSz="932871">
              <a:buFontTx/>
              <a:buChar char="-"/>
              <a:defRPr/>
            </a:pPr>
            <a:r>
              <a:rPr lang="en-US" baseline="0" dirty="0" smtClean="0"/>
              <a:t>Examples include quiet hours, when guests can be in the room, what items are shared or not shared, acceptable noise levels, temperature of the room, reasonable number of times to snooze an alarm clock, how often to clean, etc.</a:t>
            </a:r>
          </a:p>
          <a:p>
            <a:pPr marL="171450" indent="-171450" defTabSz="932871">
              <a:buFontTx/>
              <a:buChar char="-"/>
              <a:defRPr/>
            </a:pPr>
            <a:r>
              <a:rPr lang="en-US" baseline="0" dirty="0" smtClean="0"/>
              <a:t>You can work with your roommate and you can also get assistance from your RA to create a roommate contract that meets the needs of and respects the preferences of both you and your roommate</a:t>
            </a:r>
          </a:p>
          <a:p>
            <a:pPr marL="171450" indent="-171450" defTabSz="932871">
              <a:buFontTx/>
              <a:buChar char="-"/>
              <a:defRPr/>
            </a:pPr>
            <a:r>
              <a:rPr lang="en-US" baseline="0" dirty="0" smtClean="0"/>
              <a:t>Even if you think some of the issues listed on your roommate contract may never become a problem between you and your roommate, it’s better to have them documented from the beginning anyway. The contract can always be revised if needed, and it will allow you to have something to refer back to if something does unexpectedly become a source of friction.</a:t>
            </a:r>
          </a:p>
          <a:p>
            <a:pPr marL="171450" indent="-171450" defTabSz="932871">
              <a:buFontTx/>
              <a:buChar char="-"/>
              <a:defRPr/>
            </a:pPr>
            <a:r>
              <a:rPr lang="en-US" baseline="0" dirty="0" smtClean="0"/>
              <a:t>In creating this document, it’s very important to strike a balance between standing your ground on non-negotiable issues and compromising on other issues. </a:t>
            </a:r>
          </a:p>
          <a:p>
            <a:pPr defTabSz="932871">
              <a:defRPr/>
            </a:pPr>
            <a:endParaRPr lang="en-US" baseline="0" dirty="0" smtClean="0"/>
          </a:p>
          <a:p>
            <a:pPr defTabSz="932871">
              <a:defRPr/>
            </a:pPr>
            <a:r>
              <a:rPr lang="en-US" baseline="0" dirty="0" smtClean="0"/>
              <a:t>Compromise</a:t>
            </a:r>
          </a:p>
          <a:p>
            <a:pPr marL="171450" indent="-171450" defTabSz="932871">
              <a:buFontTx/>
              <a:buChar char="-"/>
              <a:defRPr/>
            </a:pPr>
            <a:r>
              <a:rPr lang="en-US" baseline="0" dirty="0" smtClean="0"/>
              <a:t>Compromising is an important component of any relationship, including a roommate relationship. </a:t>
            </a:r>
          </a:p>
          <a:p>
            <a:pPr marL="171450" indent="-171450" defTabSz="932871">
              <a:buFontTx/>
              <a:buChar char="-"/>
              <a:defRPr/>
            </a:pPr>
            <a:r>
              <a:rPr lang="en-US" baseline="0" dirty="0" smtClean="0"/>
              <a:t>Living with someone always comes with the need to compromise. Even the most compatible roommates will have differing needs/preferences sometimes. The key to successful compromise in these situations is expressing your own needs/preferences but still respecting your roommate’s. </a:t>
            </a:r>
          </a:p>
          <a:p>
            <a:pPr marL="171450" indent="-171450" defTabSz="932871">
              <a:buFontTx/>
              <a:buChar char="-"/>
              <a:defRPr/>
            </a:pPr>
            <a:r>
              <a:rPr lang="en-US" baseline="0" dirty="0" smtClean="0"/>
              <a:t>You will need to be able to identify when it’s time to “give a little” or “give in” versus when it’s time to “stand your ground.” Because both roommates have an equal claim on the shared space of the room, neither of you should be giving in or standing your ground significantly more than the other is.</a:t>
            </a:r>
          </a:p>
          <a:p>
            <a:pPr marL="171450" indent="-171450" defTabSz="932871">
              <a:buFontTx/>
              <a:buChar char="-"/>
              <a:defRPr/>
            </a:pPr>
            <a:r>
              <a:rPr lang="en-US" baseline="0" dirty="0" smtClean="0"/>
              <a:t>Negotiating a roommate contract is often the first time when new roommates have to compromise with each other.</a:t>
            </a:r>
          </a:p>
          <a:p>
            <a:pPr marL="171450" indent="-171450" defTabSz="932871">
              <a:buFontTx/>
              <a:buChar char="-"/>
              <a:defRPr/>
            </a:pPr>
            <a:r>
              <a:rPr lang="en-US" baseline="0" dirty="0" smtClean="0"/>
              <a:t>An example of roommate compromise: You like to blast your music and move around when you study, but your roommate likes dead silence. An easy way to compromise is for you to wear headphones and for your roommate to wear earplugs. That way, you get to hear your music, and your roommate won’t be able to hear either the music or the sounds of you moving around.</a:t>
            </a:r>
          </a:p>
          <a:p>
            <a:pPr marL="171450" indent="-171450" defTabSz="932871">
              <a:buFontTx/>
              <a:buChar char="-"/>
              <a:defRPr/>
            </a:pPr>
            <a:endParaRPr lang="en-US" baseline="0" dirty="0" smtClean="0"/>
          </a:p>
          <a:p>
            <a:pPr defTabSz="932871">
              <a:defRPr/>
            </a:pPr>
            <a:r>
              <a:rPr lang="en-US" baseline="0" dirty="0" smtClean="0"/>
              <a:t>Be straightforward, honest, and trustworthy and establish mutual respect</a:t>
            </a:r>
          </a:p>
          <a:p>
            <a:pPr marL="171450" indent="-171450" defTabSz="932871">
              <a:buFontTx/>
              <a:buChar char="-"/>
              <a:defRPr/>
            </a:pPr>
            <a:r>
              <a:rPr lang="en-US" baseline="0" dirty="0" smtClean="0"/>
              <a:t>The best way to earn respect is to be respectful</a:t>
            </a:r>
          </a:p>
          <a:p>
            <a:pPr marL="171450" indent="-171450" defTabSz="932871">
              <a:buFontTx/>
              <a:buChar char="-"/>
              <a:defRPr/>
            </a:pPr>
            <a:r>
              <a:rPr lang="en-US" baseline="0" dirty="0" smtClean="0"/>
              <a:t>Start off on the right foot and treat your roommate the way you want to be treated in order to establish the kind of relationship based on mutual respect</a:t>
            </a:r>
          </a:p>
          <a:p>
            <a:pPr defTabSz="932871">
              <a:defRPr/>
            </a:pPr>
            <a:endParaRPr lang="en-US"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10</a:t>
            </a:fld>
            <a:endParaRPr lang="en-US"/>
          </a:p>
        </p:txBody>
      </p:sp>
    </p:spTree>
    <p:extLst>
      <p:ext uri="{BB962C8B-B14F-4D97-AF65-F5344CB8AC3E}">
        <p14:creationId xmlns:p14="http://schemas.microsoft.com/office/powerpoint/2010/main" val="426541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2871">
              <a:buFont typeface="Arial" pitchFamily="34" charset="0"/>
              <a:buNone/>
              <a:defRPr/>
            </a:pPr>
            <a:r>
              <a:rPr lang="en-US" sz="1000" baseline="0" dirty="0" smtClean="0"/>
              <a:t>Having a consistent system for leaving each other notes and messages will help prevent misunderstandings and conflict. This can apply to anything from “James stopped by to borrow your psych textbook” to “we’re out of peanut butter, can you pick up more please?”  Also, as a safety precaution, it’s always a good idea to let someone know where you are and when you’ll be back. Your roommate is a great person to notify about these things, and it can be as simple as a note in your designated spot saying “spending the night at Morgan’s apartment; back by noon Sunday.” If you have a dry-erase board or bulletin board in your room, you can leave your schedules and other information up there so you’ll know when to expect each other to be around.</a:t>
            </a:r>
          </a:p>
          <a:p>
            <a:pPr marL="0" indent="0" defTabSz="932871">
              <a:buFont typeface="Arial" pitchFamily="34" charset="0"/>
              <a:buNone/>
              <a:defRPr/>
            </a:pPr>
            <a:endParaRPr lang="en-US" sz="1000" baseline="0" dirty="0" smtClean="0"/>
          </a:p>
          <a:p>
            <a:pPr marL="0" indent="0" defTabSz="932871">
              <a:buFont typeface="Arial" pitchFamily="34" charset="0"/>
              <a:buNone/>
              <a:defRPr/>
            </a:pPr>
            <a:r>
              <a:rPr lang="en-US" sz="1000" baseline="0" dirty="0" smtClean="0"/>
              <a:t>Although leaving each other notes or texting each other is a great method for most communication, sometimes you need to touch base face-to-face. Knowing when it’s appropriate to do this is important. Use your best judgment; as a general rule, if you think the issue will cause conflict between you, it’s better to talk about it directly.</a:t>
            </a:r>
          </a:p>
          <a:p>
            <a:pPr marL="0" indent="0" defTabSz="932871">
              <a:buFont typeface="Arial" pitchFamily="34" charset="0"/>
              <a:buNone/>
              <a:defRPr/>
            </a:pPr>
            <a:endParaRPr lang="en-US" sz="1000" baseline="0" dirty="0" smtClean="0"/>
          </a:p>
          <a:p>
            <a:pPr defTabSz="932871">
              <a:defRPr/>
            </a:pPr>
            <a:r>
              <a:rPr lang="en-US" sz="1000" dirty="0" smtClean="0"/>
              <a:t>Be available</a:t>
            </a:r>
          </a:p>
          <a:p>
            <a:pPr marL="171450" indent="-171450" defTabSz="932871">
              <a:buFontTx/>
              <a:buChar char="-"/>
              <a:defRPr/>
            </a:pPr>
            <a:r>
              <a:rPr lang="en-US" sz="1000" dirty="0" smtClean="0"/>
              <a:t>You don’t have to become best friends with your college roommate, but being friendly and taking the time to get to know them can set the stage for at least an amicable acquaintanceship</a:t>
            </a:r>
          </a:p>
          <a:p>
            <a:pPr marL="171450" indent="-171450" defTabSz="932871">
              <a:buFontTx/>
              <a:buChar char="-"/>
              <a:defRPr/>
            </a:pPr>
            <a:r>
              <a:rPr lang="en-US" sz="1000" dirty="0" smtClean="0"/>
              <a:t>It’s easy to get</a:t>
            </a:r>
            <a:r>
              <a:rPr lang="en-US" sz="1000" baseline="0" dirty="0" smtClean="0"/>
              <a:t> busy and wrapped up in other activities and connections, but don’t lose sight of the fact that you and your roommate are also part of each other’s support network in college. If you realize you </a:t>
            </a:r>
            <a:r>
              <a:rPr lang="en-US" sz="1000" dirty="0" smtClean="0"/>
              <a:t>rarely see your roommate, take the initiative to connect</a:t>
            </a:r>
            <a:r>
              <a:rPr lang="en-US" sz="1000" baseline="0" dirty="0" smtClean="0"/>
              <a:t> or reconnect. If your schedules are busy, you might want to set a time to get dinner or coffee together. You might even want to set up a roommate meeting or roommate evening every so often – whether you do something together or just talk, it’s great to have a designated time when you know you’ll be able to touch base face-to-face about anything that needs to be discussed.</a:t>
            </a:r>
          </a:p>
          <a:p>
            <a:pPr marL="171450" indent="-171450" defTabSz="932871">
              <a:buFontTx/>
              <a:buChar char="-"/>
              <a:defRPr/>
            </a:pPr>
            <a:r>
              <a:rPr lang="en-US" sz="1000" baseline="0" dirty="0" smtClean="0"/>
              <a:t>Be aware of the unspoken messages you’re sending to your roommate through your actions. Are you never around? Do you always have </a:t>
            </a:r>
            <a:r>
              <a:rPr lang="en-US" sz="1000" baseline="0" dirty="0" err="1" smtClean="0"/>
              <a:t>earbuds</a:t>
            </a:r>
            <a:r>
              <a:rPr lang="en-US" sz="1000" baseline="0" dirty="0" smtClean="0"/>
              <a:t> in when you’re in the room? Do you always sit with your back towards your roommate’s side of the room? If there’s tension in your roommate relationship, it could be related to the subtle messages you’re sending by actions like these. Your roommate might think you’re uninterested in or upset with him/her, even if that wasn’t your intention. Your body language can convey whether you’re available or not as well as your words.</a:t>
            </a:r>
          </a:p>
          <a:p>
            <a:pPr marL="0" indent="0" defTabSz="932871">
              <a:buFont typeface="Arial" pitchFamily="34" charset="0"/>
              <a:buNone/>
              <a:defRPr/>
            </a:pPr>
            <a:endParaRPr lang="en-US" sz="1000" baseline="0" dirty="0" smtClean="0"/>
          </a:p>
          <a:p>
            <a:pPr marL="0" indent="0" defTabSz="932871">
              <a:buFont typeface="Arial" pitchFamily="34" charset="0"/>
              <a:buNone/>
              <a:defRPr/>
            </a:pPr>
            <a:r>
              <a:rPr lang="en-US" sz="1000" baseline="0" dirty="0" smtClean="0"/>
              <a:t>Don’t expect your roommate to be a mind reader. If you’ve never expressed your feelings about an issue, you can’t hold your roommate responsible for not respecting them. This is part of why a roommate contract is so valuable – because it gets a lot of these preferences out in the open before the become a point of contention. In addition, don’t expect your roommate to know that you’re upset about something if you’ve been hiding your feelings. Sometimes college students will carry on like everything is fine even though they are furious inside. When they finally boil over – usually over a small issue (the “straw that broke the camel’s back” so to speak) – their roommate is completely taken by surprise because they had no outward indication that the roommate was angry. Similarly, if you think your roommate might be irritated with you, speak up and find out. You may be able to look at your own actions recently and determine what you might have done. But if you can’t, don’t let the tension fester. It may be uncomfortable to bring up at first, but it’s far better than being caught off guard later on!</a:t>
            </a:r>
          </a:p>
          <a:p>
            <a:pPr marL="0" indent="0" defTabSz="932871">
              <a:buFont typeface="Arial" pitchFamily="34" charset="0"/>
              <a:buNone/>
              <a:defRPr/>
            </a:pPr>
            <a:endParaRPr lang="en-US" sz="1000" baseline="0" dirty="0" smtClean="0"/>
          </a:p>
          <a:p>
            <a:pPr marL="0" indent="0" defTabSz="932871">
              <a:buFont typeface="Arial" pitchFamily="34" charset="0"/>
              <a:buNone/>
              <a:defRPr/>
            </a:pPr>
            <a:r>
              <a:rPr lang="en-US" sz="1000" baseline="0" dirty="0" smtClean="0"/>
              <a:t>The previous point ties into this one as well – address issues when they’re small. Don’t wait until a dozen things have upset you or until the situation has reached gargantuan proportions. In a non-confrontational way, deal with friction before it boils over into a huge problem. Similarly, if you handle things when they first come up, you’re more likely to avoid nitpicking or overanalyzing your roommate’s every move. If one thing is bothering you, it can sometimes lead to focusing on everything else that your roommate does that is even slightly different from how you would do it and then viewing everything s/he does as wrong. This can drive a wedge in between the two of you, when it doesn’t need to.</a:t>
            </a:r>
          </a:p>
          <a:p>
            <a:pPr defTabSz="932871">
              <a:buFont typeface="Arial" pitchFamily="34" charset="0"/>
              <a:buNone/>
              <a:defRPr/>
            </a:pPr>
            <a:endParaRPr lang="en-US" sz="1000" baseline="0" dirty="0" smtClean="0"/>
          </a:p>
          <a:p>
            <a:pPr defTabSz="932871">
              <a:defRPr/>
            </a:pPr>
            <a:r>
              <a:rPr lang="en-US" sz="1000" baseline="0" dirty="0" smtClean="0"/>
              <a:t>**Use personal examples when possible!**</a:t>
            </a:r>
          </a:p>
          <a:p>
            <a:pPr marL="466435" lvl="1"/>
            <a:endParaRPr lang="en-US" sz="1000" dirty="0" smtClean="0"/>
          </a:p>
          <a:p>
            <a:pPr defTabSz="932871">
              <a:defRPr/>
            </a:pPr>
            <a:endParaRPr lang="en-US" sz="1000" baseline="0" dirty="0" smtClean="0"/>
          </a:p>
        </p:txBody>
      </p:sp>
      <p:sp>
        <p:nvSpPr>
          <p:cNvPr id="4" name="Slide Number Placeholder 3"/>
          <p:cNvSpPr>
            <a:spLocks noGrp="1"/>
          </p:cNvSpPr>
          <p:nvPr>
            <p:ph type="sldNum" sz="quarter" idx="10"/>
          </p:nvPr>
        </p:nvSpPr>
        <p:spPr/>
        <p:txBody>
          <a:bodyPr/>
          <a:lstStyle/>
          <a:p>
            <a:fld id="{B11D49FB-44DC-4C19-A3FB-3FFD648472C2}" type="slidenum">
              <a:rPr lang="en-US" smtClean="0"/>
              <a:pPr/>
              <a:t>11</a:t>
            </a:fld>
            <a:endParaRPr lang="en-US"/>
          </a:p>
        </p:txBody>
      </p:sp>
    </p:spTree>
    <p:extLst>
      <p:ext uri="{BB962C8B-B14F-4D97-AF65-F5344CB8AC3E}">
        <p14:creationId xmlns:p14="http://schemas.microsoft.com/office/powerpoint/2010/main" val="426541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Practice respectful</a:t>
            </a:r>
            <a:r>
              <a:rPr lang="en-US" sz="1000" baseline="0" dirty="0" smtClean="0"/>
              <a:t> communication skills before getting to college so they will be second-nature by the time you need to use them in your roommate relationship.</a:t>
            </a:r>
          </a:p>
          <a:p>
            <a:pPr marL="171450" indent="-171450">
              <a:buFontTx/>
              <a:buChar char="-"/>
            </a:pPr>
            <a:r>
              <a:rPr lang="en-US" sz="1000" baseline="0" dirty="0" smtClean="0"/>
              <a:t>Listen. It’s important not just that you are listening, but that your roommate feels like you are really listening. If you’re talking face-to-face about something important, look at them when they’re talking and give your undivided attention</a:t>
            </a:r>
          </a:p>
          <a:p>
            <a:pPr marL="171450" indent="-171450">
              <a:buFontTx/>
              <a:buChar char="-"/>
            </a:pPr>
            <a:r>
              <a:rPr lang="en-US" sz="1000" baseline="0" dirty="0" smtClean="0"/>
              <a:t>Think before you speak. It’s very difficult to un-do damage created by saying something in anger or haste. Take the time to say what you mean and mean what you say.</a:t>
            </a:r>
          </a:p>
          <a:p>
            <a:pPr marL="171450" indent="-171450">
              <a:buFontTx/>
              <a:buChar char="-"/>
            </a:pPr>
            <a:r>
              <a:rPr lang="en-US" sz="1000" baseline="0" dirty="0" smtClean="0"/>
              <a:t>Use respectful language. Nobody likes to feel blamed or accused, and you can convey the same information without resorting to language that will make your roommate feel disrespected and cut off their willingness to listen. One way to do this is to state your concerns in the first-person (“I”) instead of second-person (“you”). For example: “I have a hard time concentrating on my homework when there’s a lot of background noise like phone conversations or </a:t>
            </a:r>
            <a:r>
              <a:rPr lang="en-US" sz="1000" baseline="0" dirty="0" err="1" smtClean="0"/>
              <a:t>tv</a:t>
            </a:r>
            <a:r>
              <a:rPr lang="en-US" sz="1000" baseline="0" dirty="0" smtClean="0"/>
              <a:t>.” …instead of… “You’re making it hard for me to study by watching </a:t>
            </a:r>
            <a:r>
              <a:rPr lang="en-US" sz="1000" baseline="0" dirty="0" err="1" smtClean="0"/>
              <a:t>tv</a:t>
            </a:r>
            <a:r>
              <a:rPr lang="en-US" sz="1000" baseline="0" dirty="0" smtClean="0"/>
              <a:t> and talking on the phone.”</a:t>
            </a:r>
          </a:p>
          <a:p>
            <a:pPr marL="171450" indent="-171450">
              <a:buFontTx/>
              <a:buChar char="-"/>
            </a:pPr>
            <a:endParaRPr lang="en-US" sz="1000" baseline="0" dirty="0" smtClean="0"/>
          </a:p>
          <a:p>
            <a:pPr marL="0" indent="0">
              <a:buFontTx/>
              <a:buNone/>
            </a:pPr>
            <a:r>
              <a:rPr lang="en-US" sz="1000" baseline="0" dirty="0" smtClean="0"/>
              <a:t>If difficulties arise in your roommate relationship, access the people and resources on campus that are available to assist you</a:t>
            </a:r>
          </a:p>
          <a:p>
            <a:pPr marL="171450" indent="-171450">
              <a:buFontTx/>
              <a:buChar char="-"/>
            </a:pPr>
            <a:r>
              <a:rPr lang="en-US" sz="1000" baseline="0" dirty="0" smtClean="0"/>
              <a:t>You can refer back to your roommate contract for a mutually-acceptable compromise. You may even want to renegotiate the terms of the agreement if things have changed.</a:t>
            </a:r>
          </a:p>
          <a:p>
            <a:pPr marL="171450" indent="-171450">
              <a:buFontTx/>
              <a:buChar char="-"/>
            </a:pPr>
            <a:r>
              <a:rPr lang="en-US" sz="1000" baseline="0" dirty="0" smtClean="0"/>
              <a:t>Your RA and the other housing staff are in place to help you in case of roommate difficulties. Don’t hesitate to talk to them for help with addressing any roommate situation.</a:t>
            </a:r>
            <a:endParaRPr lang="en-US" sz="1000"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12</a:t>
            </a:fld>
            <a:endParaRPr lang="en-US"/>
          </a:p>
        </p:txBody>
      </p:sp>
    </p:spTree>
    <p:extLst>
      <p:ext uri="{BB962C8B-B14F-4D97-AF65-F5344CB8AC3E}">
        <p14:creationId xmlns:p14="http://schemas.microsoft.com/office/powerpoint/2010/main" val="2707580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The final topic</a:t>
            </a:r>
            <a:r>
              <a:rPr lang="en-US" baseline="0" dirty="0" smtClean="0"/>
              <a:t> within this area is building a positive relationship with your roommate.</a:t>
            </a:r>
            <a:endParaRPr lang="en-US" dirty="0" smtClean="0"/>
          </a:p>
          <a:p>
            <a:pPr lvl="0"/>
            <a:endParaRPr lang="en-US" dirty="0" smtClean="0"/>
          </a:p>
          <a:p>
            <a:pPr lvl="0"/>
            <a:r>
              <a:rPr lang="en-US" dirty="0" smtClean="0"/>
              <a:t>When you are</a:t>
            </a:r>
            <a:r>
              <a:rPr lang="en-US" baseline="0" dirty="0" smtClean="0"/>
              <a:t> first starting out with your new roommate, the old adage “don’t judge a book by its cover” is very applicable. It’s important to avoid assumptions and snap judgments and to instead take the time to get to know your roommate yourself. You can’t rely on what you hear from other people or what you see on social media sites, etc. </a:t>
            </a:r>
          </a:p>
          <a:p>
            <a:pPr lvl="0"/>
            <a:endParaRPr lang="en-US" baseline="0" dirty="0" smtClean="0"/>
          </a:p>
          <a:p>
            <a:pPr lvl="0"/>
            <a:r>
              <a:rPr lang="en-US" baseline="0" dirty="0" smtClean="0"/>
              <a:t>You might be surprised how many people don’t even bother trying to get to know another person or trying to get along with them because they’ve decided from the get-go that they are too different to be compatible. Before even spending one minute in a room together, some students have written off their roommate as “just someone to share space with” because of preconceived notions about their interests, personality, etc.</a:t>
            </a:r>
          </a:p>
          <a:p>
            <a:pPr lvl="0"/>
            <a:endParaRPr lang="en-US" baseline="0" dirty="0" smtClean="0"/>
          </a:p>
          <a:p>
            <a:pPr lvl="0"/>
            <a:r>
              <a:rPr lang="en-US" dirty="0" smtClean="0"/>
              <a:t>Even if you don’t agree on many things with your roommate, you can still</a:t>
            </a:r>
            <a:r>
              <a:rPr lang="en-US" baseline="0" dirty="0" smtClean="0"/>
              <a:t> appreciate the experience as an opportunity for personal growth. Learning to compromise with someone and expand your understanding of other people is a key component of appreciating diversity. Staying open-minded will allow you to see the experience in a different light. </a:t>
            </a:r>
          </a:p>
        </p:txBody>
      </p:sp>
      <p:sp>
        <p:nvSpPr>
          <p:cNvPr id="4" name="Slide Number Placeholder 3"/>
          <p:cNvSpPr>
            <a:spLocks noGrp="1"/>
          </p:cNvSpPr>
          <p:nvPr>
            <p:ph type="sldNum" sz="quarter" idx="10"/>
          </p:nvPr>
        </p:nvSpPr>
        <p:spPr/>
        <p:txBody>
          <a:bodyPr/>
          <a:lstStyle/>
          <a:p>
            <a:fld id="{B11D49FB-44DC-4C19-A3FB-3FFD648472C2}" type="slidenum">
              <a:rPr lang="en-US" smtClean="0"/>
              <a:pPr/>
              <a:t>13</a:t>
            </a:fld>
            <a:endParaRPr lang="en-US"/>
          </a:p>
        </p:txBody>
      </p:sp>
    </p:spTree>
    <p:extLst>
      <p:ext uri="{BB962C8B-B14F-4D97-AF65-F5344CB8AC3E}">
        <p14:creationId xmlns:p14="http://schemas.microsoft.com/office/powerpoint/2010/main" val="2986918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you may or may not end up being friends with your roommate, keep in mind that this is someone you need to peacefully coexist with and share space with for 9  months. Even roommates who aren’t close can usually find a way to share the space amicably. Being respectful towards your roommate can often go a long way towards encouraging him/her to be respectful in return.</a:t>
            </a:r>
            <a:endParaRPr lang="en-US"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14</a:t>
            </a:fld>
            <a:endParaRPr lang="en-US"/>
          </a:p>
        </p:txBody>
      </p:sp>
    </p:spTree>
    <p:extLst>
      <p:ext uri="{BB962C8B-B14F-4D97-AF65-F5344CB8AC3E}">
        <p14:creationId xmlns:p14="http://schemas.microsoft.com/office/powerpoint/2010/main" val="798072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15</a:t>
            </a:fld>
            <a:endParaRPr lang="en-US"/>
          </a:p>
        </p:txBody>
      </p:sp>
    </p:spTree>
    <p:extLst>
      <p:ext uri="{BB962C8B-B14F-4D97-AF65-F5344CB8AC3E}">
        <p14:creationId xmlns:p14="http://schemas.microsoft.com/office/powerpoint/2010/main" val="157570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1D49FB-44DC-4C19-A3FB-3FFD648472C2}" type="slidenum">
              <a:rPr lang="en-US" smtClean="0"/>
              <a:pPr/>
              <a:t>16</a:t>
            </a:fld>
            <a:endParaRPr lang="en-US"/>
          </a:p>
        </p:txBody>
      </p:sp>
    </p:spTree>
    <p:extLst>
      <p:ext uri="{BB962C8B-B14F-4D97-AF65-F5344CB8AC3E}">
        <p14:creationId xmlns:p14="http://schemas.microsoft.com/office/powerpoint/2010/main" val="3095400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t>Before beginning the</a:t>
            </a:r>
            <a:r>
              <a:rPr lang="en-US" baseline="0" dirty="0" smtClean="0"/>
              <a:t> content of this lesson, have the students consider these questions. </a:t>
            </a:r>
          </a:p>
          <a:p>
            <a:pPr defTabSz="932871">
              <a:defRPr/>
            </a:pPr>
            <a:r>
              <a:rPr lang="en-US" baseline="0" dirty="0" smtClean="0"/>
              <a:t>You may want to have them brainstorm aloud as a class, or think quietly and jot down their ideas independently. </a:t>
            </a:r>
          </a:p>
          <a:p>
            <a:pPr defTabSz="932871">
              <a:defRPr/>
            </a:pPr>
            <a:endParaRPr lang="en-US" dirty="0" smtClean="0"/>
          </a:p>
          <a:p>
            <a:pPr defTabSz="932871">
              <a:defRPr/>
            </a:pPr>
            <a:r>
              <a:rPr lang="en-US" dirty="0" smtClean="0"/>
              <a:t>Thinking</a:t>
            </a:r>
            <a:r>
              <a:rPr lang="en-US" baseline="0" dirty="0" smtClean="0"/>
              <a:t> about the possibilities of what it might be like to transition from living with family members to living with a roommate will help prime students for this lesson.</a:t>
            </a:r>
            <a:endParaRPr lang="en-US" dirty="0" smtClean="0"/>
          </a:p>
        </p:txBody>
      </p:sp>
      <p:sp>
        <p:nvSpPr>
          <p:cNvPr id="4" name="Slide Number Placeholder 3"/>
          <p:cNvSpPr>
            <a:spLocks noGrp="1"/>
          </p:cNvSpPr>
          <p:nvPr>
            <p:ph type="sldNum" sz="quarter" idx="10"/>
          </p:nvPr>
        </p:nvSpPr>
        <p:spPr/>
        <p:txBody>
          <a:bodyPr/>
          <a:lstStyle/>
          <a:p>
            <a:fld id="{B11D49FB-44DC-4C19-A3FB-3FFD648472C2}" type="slidenum">
              <a:rPr lang="en-US" smtClean="0"/>
              <a:pPr/>
              <a:t>2</a:t>
            </a:fld>
            <a:endParaRPr lang="en-US"/>
          </a:p>
        </p:txBody>
      </p:sp>
    </p:spTree>
    <p:extLst>
      <p:ext uri="{BB962C8B-B14F-4D97-AF65-F5344CB8AC3E}">
        <p14:creationId xmlns:p14="http://schemas.microsoft.com/office/powerpoint/2010/main" val="4271553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living in close quarters with someone, it is important to get started on the right foot.  Roommate selection, communication, and building a positive relationship are three common issues that college students need to take into account as they prepare to live with someone other than a family member. </a:t>
            </a:r>
          </a:p>
          <a:p>
            <a:endParaRPr lang="en-US" baseline="0" dirty="0" smtClean="0"/>
          </a:p>
          <a:p>
            <a:r>
              <a:rPr lang="en-US" baseline="0" dirty="0" smtClean="0"/>
              <a:t>**NOTE** These are the three topics that will be discussed in detail in this Power Point. **</a:t>
            </a:r>
            <a:endParaRPr lang="en-US"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3</a:t>
            </a:fld>
            <a:endParaRPr lang="en-US"/>
          </a:p>
        </p:txBody>
      </p:sp>
    </p:spTree>
    <p:extLst>
      <p:ext uri="{BB962C8B-B14F-4D97-AF65-F5344CB8AC3E}">
        <p14:creationId xmlns:p14="http://schemas.microsoft.com/office/powerpoint/2010/main" val="530367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defTabSz="932871">
              <a:defRPr/>
            </a:pPr>
            <a:r>
              <a:rPr lang="en-US" dirty="0" smtClean="0"/>
              <a:t>The first step in the process of living with</a:t>
            </a:r>
            <a:r>
              <a:rPr lang="en-US" baseline="0" dirty="0" smtClean="0"/>
              <a:t> a roommate in college is generally deciding who to live with. </a:t>
            </a:r>
          </a:p>
          <a:p>
            <a:pPr marL="0" lvl="1" indent="0" defTabSz="932871">
              <a:defRPr/>
            </a:pPr>
            <a:endParaRPr lang="en-US" baseline="0" dirty="0" smtClean="0"/>
          </a:p>
          <a:p>
            <a:pPr marL="0" lvl="1" indent="0" defTabSz="932871">
              <a:defRPr/>
            </a:pPr>
            <a:r>
              <a:rPr lang="en-US" baseline="0" dirty="0" smtClean="0"/>
              <a:t>Some colleges give incoming students more choice and allow them to select their own roommates. They may have the option of requesting to room with someone they already know or someone they are “randomly” assigned to live with by the housing staff (although those assignments may or may not actually be random). Some colleges also offer the opportunity to pair up with another student who will be living on campus through some type of web-based system or social media platform.</a:t>
            </a:r>
          </a:p>
          <a:p>
            <a:pPr marL="0" lvl="1" indent="0" defTabSz="932871">
              <a:defRPr/>
            </a:pPr>
            <a:endParaRPr lang="en-US" baseline="0" dirty="0" smtClean="0"/>
          </a:p>
          <a:p>
            <a:pPr marL="0" lvl="1" indent="0" defTabSz="932871">
              <a:defRPr/>
            </a:pPr>
            <a:r>
              <a:rPr lang="en-US" dirty="0" smtClean="0"/>
              <a:t>“Going Potluck” is a common</a:t>
            </a:r>
            <a:r>
              <a:rPr lang="en-US" baseline="0" dirty="0" smtClean="0"/>
              <a:t> term used by students who decide to move in with someone they do not know. In this situation, students need to be open-minded and remember that they could be matched with anyone – someone who has a lot in common with them, or someone who is drastically different in many ways. Regardless of how similar or different this person is, you may end up living with your future best friend! </a:t>
            </a:r>
          </a:p>
          <a:p>
            <a:pPr marL="0" lvl="1" indent="0" defTabSz="932871">
              <a:defRPr/>
            </a:pPr>
            <a:endParaRPr lang="en-US" baseline="0" dirty="0" smtClean="0"/>
          </a:p>
          <a:p>
            <a:pPr marL="0" lvl="1" indent="0" defTabSz="932871">
              <a:defRPr/>
            </a:pPr>
            <a:r>
              <a:rPr lang="en-US" baseline="0" dirty="0" smtClean="0"/>
              <a:t>Depending on the college, students who go “potluck” may be matched randomly with another student of the same gender who has requested the same dorm; or the college may use a  roommate questionnaire to attempt to match students up based on lifestyle factors. </a:t>
            </a:r>
          </a:p>
          <a:p>
            <a:pPr marL="0" lvl="1" indent="0" defTabSz="932871">
              <a:defRPr/>
            </a:pPr>
            <a:endParaRPr lang="en-US" baseline="0" dirty="0" smtClean="0"/>
          </a:p>
          <a:p>
            <a:pPr marL="0" lvl="1" indent="0" defTabSz="932871">
              <a:defRPr/>
            </a:pPr>
            <a:r>
              <a:rPr lang="en-US" baseline="0" dirty="0" smtClean="0"/>
              <a:t>In this situation – just as in any roommate situation – the roommate relationship could end up being “a match made in heaven” or “like oil and water”…or anywhere in between. The important thing to remember is that knowing your roommate ahead of time isn’t a guarantee that it will end up going well. Although many incoming freshmen are scared away from random roommate assignments by “horror stories” told by their older friends/siblings/etc., plenty of students who go potluck end up having a strong roommate relationship. </a:t>
            </a:r>
            <a:endParaRPr lang="en-US" dirty="0" smtClean="0"/>
          </a:p>
          <a:p>
            <a:pPr marL="0" lvl="1" indent="0" defTabSz="932871">
              <a:defRPr/>
            </a:pPr>
            <a:endParaRPr lang="en-US" baseline="0" dirty="0" smtClean="0"/>
          </a:p>
          <a:p>
            <a:pPr marL="0" lvl="1" indent="0" defTabSz="932871">
              <a:defRPr/>
            </a:pPr>
            <a:r>
              <a:rPr lang="en-US" baseline="0" dirty="0" smtClean="0"/>
              <a:t>The important thing to know is that there are no standard right/wrong answers to these questions. Each student is different and should take their own preferences and needs into account when determining what roommate situation will likely be the best for them. Each has pros and cons. For example…</a:t>
            </a:r>
          </a:p>
          <a:p>
            <a:pPr marL="171450" lvl="1" indent="-171450" defTabSz="932871">
              <a:buFontTx/>
              <a:buChar char="-"/>
              <a:defRPr/>
            </a:pPr>
            <a:r>
              <a:rPr lang="en-US" baseline="0" dirty="0" smtClean="0"/>
              <a:t>Living with someone you don’t know (who is assigned by the housing office) provides an opportunity to expand your social circle and start making connections with new people from the very beginning of college. It also allows you to live with a person who doesn’t have any preconceived notions about you – which is perfect if you’re craving a fresh start and a chance to break out of social roles you may have played in high school. However, it requires you to get to know this person from scratch, which means it might take longer and require more direct communication to develop mutually-acceptable routines as roommates.</a:t>
            </a:r>
          </a:p>
          <a:p>
            <a:pPr marL="171450" lvl="1" indent="-171450" defTabSz="932871">
              <a:buFontTx/>
              <a:buChar char="-"/>
              <a:defRPr/>
            </a:pPr>
            <a:r>
              <a:rPr lang="en-US" baseline="0" dirty="0" smtClean="0"/>
              <a:t>Living with a close friend means that you’ll already know a lot about this person’s personality, preferences, and habits. You know in which ways you’re compatible and where you might have friction/tension. It can also be comforting to know that you’ll have a built-in social support in your room. However, along with a pre-existing friendship can come other pre-existing issues as well. Some people can be great friends but make terrible roommates simply because they’re so different on key issues that only matter when you’re sharing close quarters with someone. It can also potentially create awkward situations because if you have a disagreement with your roommate, it automatically means you’re also at odds with a part of your social support system, who you might otherwise have gone to for support in such a situation.</a:t>
            </a:r>
          </a:p>
          <a:p>
            <a:pPr marL="171450" lvl="1" indent="-171450" defTabSz="932871">
              <a:buFontTx/>
              <a:buChar char="-"/>
              <a:defRPr/>
            </a:pPr>
            <a:r>
              <a:rPr lang="en-US" baseline="0" dirty="0" smtClean="0"/>
              <a:t>Living with someone you know, but who isn’t necessarily a close friend, can include pros and cons from both of these other categories. </a:t>
            </a:r>
            <a:endParaRPr lang="en-US" dirty="0" smtClean="0"/>
          </a:p>
        </p:txBody>
      </p:sp>
      <p:sp>
        <p:nvSpPr>
          <p:cNvPr id="4" name="Slide Number Placeholder 3"/>
          <p:cNvSpPr>
            <a:spLocks noGrp="1"/>
          </p:cNvSpPr>
          <p:nvPr>
            <p:ph type="sldNum" sz="quarter" idx="10"/>
          </p:nvPr>
        </p:nvSpPr>
        <p:spPr/>
        <p:txBody>
          <a:bodyPr/>
          <a:lstStyle/>
          <a:p>
            <a:fld id="{B11D49FB-44DC-4C19-A3FB-3FFD648472C2}" type="slidenum">
              <a:rPr lang="en-US" smtClean="0"/>
              <a:pPr/>
              <a:t>4</a:t>
            </a:fld>
            <a:endParaRPr lang="en-US"/>
          </a:p>
        </p:txBody>
      </p:sp>
    </p:spTree>
    <p:extLst>
      <p:ext uri="{BB962C8B-B14F-4D97-AF65-F5344CB8AC3E}">
        <p14:creationId xmlns:p14="http://schemas.microsoft.com/office/powerpoint/2010/main" val="3543982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t>If your housing application includes a lifestyle questionnaire</a:t>
            </a:r>
            <a:r>
              <a:rPr lang="en-US" baseline="0" dirty="0" smtClean="0"/>
              <a:t> or questions about personal preferences, the housing office will likely use it to help match you with a dorm and/or roommate. It’s crucial to be honest, realistic, and accurate on these forms and to take the time to fill them out completely. If you provide answers that don’t match up with your actual habits and preferences, you will likely be matched with someone less compatible on these factors.</a:t>
            </a:r>
          </a:p>
          <a:p>
            <a:pPr defTabSz="932871">
              <a:defRPr/>
            </a:pPr>
            <a:endParaRPr lang="en-US" baseline="0" dirty="0" smtClean="0"/>
          </a:p>
          <a:p>
            <a:pPr defTabSz="932871">
              <a:defRPr/>
            </a:pPr>
            <a:r>
              <a:rPr lang="en-US" dirty="0" smtClean="0"/>
              <a:t>When filling these out, students should </a:t>
            </a:r>
            <a:r>
              <a:rPr lang="en-US" dirty="0"/>
              <a:t>keep in mind what is really important to them and what they can live with or without</a:t>
            </a:r>
            <a:r>
              <a:rPr lang="en-US" dirty="0" smtClean="0"/>
              <a:t>.</a:t>
            </a:r>
            <a:endParaRPr lang="en-US"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5</a:t>
            </a:fld>
            <a:endParaRPr lang="en-US"/>
          </a:p>
        </p:txBody>
      </p:sp>
    </p:spTree>
    <p:extLst>
      <p:ext uri="{BB962C8B-B14F-4D97-AF65-F5344CB8AC3E}">
        <p14:creationId xmlns:p14="http://schemas.microsoft.com/office/powerpoint/2010/main" val="2545843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t>These are some examples of the types of lifestyle/personal</a:t>
            </a:r>
            <a:r>
              <a:rPr lang="en-US" baseline="0" dirty="0" smtClean="0"/>
              <a:t> preferences often found on housing application questionnaires.</a:t>
            </a:r>
            <a:endParaRPr lang="en-US" dirty="0"/>
          </a:p>
          <a:p>
            <a:endParaRPr lang="en-US" dirty="0" smtClean="0"/>
          </a:p>
          <a:p>
            <a:r>
              <a:rPr lang="en-US" dirty="0" smtClean="0"/>
              <a:t>These</a:t>
            </a:r>
            <a:r>
              <a:rPr lang="en-US" baseline="0" dirty="0" smtClean="0"/>
              <a:t> questions will be presented on the worksheet “Personal Preferences”.  You may choose to have an open discussion now or later.</a:t>
            </a:r>
            <a:endParaRPr lang="en-US"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6</a:t>
            </a:fld>
            <a:endParaRPr lang="en-US"/>
          </a:p>
        </p:txBody>
      </p:sp>
    </p:spTree>
    <p:extLst>
      <p:ext uri="{BB962C8B-B14F-4D97-AF65-F5344CB8AC3E}">
        <p14:creationId xmlns:p14="http://schemas.microsoft.com/office/powerpoint/2010/main" val="254584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2871">
              <a:defRPr/>
            </a:pPr>
            <a:r>
              <a:rPr lang="en-US" sz="1200" dirty="0"/>
              <a:t>You may have the option to live with someone you already know.  Discuss the pros and cons of living with someone you know.  Pros may include familiarity, friendship, fun, etc.  Cons can include having expectations that are too high and being disappointed, the two roommates having different expectations of living with each other (one thinks they should go everywhere together while the other wants to branch out and make new friends), unexpected different habits, a ruined friendship, etc</a:t>
            </a:r>
            <a:r>
              <a:rPr lang="en-US" sz="1200" dirty="0" smtClean="0"/>
              <a:t>.</a:t>
            </a:r>
          </a:p>
          <a:p>
            <a:pPr marL="0" lvl="1" defTabSz="932871">
              <a:defRPr/>
            </a:pPr>
            <a:endParaRPr lang="en-US" sz="1200" dirty="0" smtClean="0"/>
          </a:p>
          <a:p>
            <a:pPr marL="0" lvl="1" defTabSz="932871">
              <a:defRPr/>
            </a:pPr>
            <a:r>
              <a:rPr lang="en-US" sz="1200" dirty="0" smtClean="0"/>
              <a:t>If things don’t go well with a roommate with whom you have a lasting friendship, that friendship might be ruined. If things don’t go well with someone you don’t originally know, little</a:t>
            </a:r>
            <a:r>
              <a:rPr lang="en-US" sz="1200" baseline="0" dirty="0" smtClean="0"/>
              <a:t> is likely lost and you still have your friend from home. On the other hand if things do go well with a school-picked roommate, you now have two good friends. </a:t>
            </a:r>
            <a:endParaRPr lang="en-US" sz="1200" dirty="0"/>
          </a:p>
          <a:p>
            <a:endParaRPr lang="en-US" sz="1200"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7</a:t>
            </a:fld>
            <a:endParaRPr lang="en-US"/>
          </a:p>
        </p:txBody>
      </p:sp>
    </p:spTree>
    <p:extLst>
      <p:ext uri="{BB962C8B-B14F-4D97-AF65-F5344CB8AC3E}">
        <p14:creationId xmlns:p14="http://schemas.microsoft.com/office/powerpoint/2010/main" val="4131697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2871">
              <a:defRPr/>
            </a:pPr>
            <a:r>
              <a:rPr lang="en-US" sz="1200" dirty="0"/>
              <a:t>Be aware of the adjustment period that will need to take place in the beginning and don’t be too hasty to switch roommates after the first week. With any roommate it will take a few weeks for each of you to learn about your quirks, habits, and schedules without driving each other crazy.  Finding someone you can successfully cohabit with leads to a much more pleasant living arrangement, provided that you and your roommate have similar expectations and a mutual respect for one another. </a:t>
            </a:r>
          </a:p>
          <a:p>
            <a:pPr marL="0" lvl="1" defTabSz="932871">
              <a:defRPr/>
            </a:pPr>
            <a:endParaRPr lang="en-US" sz="1200" dirty="0"/>
          </a:p>
          <a:p>
            <a:pPr marL="0" lvl="1" defTabSz="932871">
              <a:defRPr/>
            </a:pPr>
            <a:endParaRPr lang="en-US" sz="1200" dirty="0"/>
          </a:p>
          <a:p>
            <a:endParaRPr lang="en-US" sz="1200"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8</a:t>
            </a:fld>
            <a:endParaRPr lang="en-US"/>
          </a:p>
        </p:txBody>
      </p:sp>
    </p:spTree>
    <p:extLst>
      <p:ext uri="{BB962C8B-B14F-4D97-AF65-F5344CB8AC3E}">
        <p14:creationId xmlns:p14="http://schemas.microsoft.com/office/powerpoint/2010/main" val="3940491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sz="1000" dirty="0" smtClean="0"/>
              <a:t>Once</a:t>
            </a:r>
            <a:r>
              <a:rPr lang="en-US" sz="1000" baseline="0" dirty="0" smtClean="0"/>
              <a:t> you’ve been paired up with a roommate, communicating with that person is the next step in the process of establishing a relationship.</a:t>
            </a:r>
            <a:endParaRPr lang="en-US" sz="1000" dirty="0" smtClean="0"/>
          </a:p>
          <a:p>
            <a:pPr defTabSz="932871">
              <a:defRPr/>
            </a:pPr>
            <a:endParaRPr lang="en-US" sz="1000" dirty="0" smtClean="0"/>
          </a:p>
          <a:p>
            <a:pPr defTabSz="932871">
              <a:defRPr/>
            </a:pPr>
            <a:r>
              <a:rPr lang="en-US" sz="1000" dirty="0" smtClean="0"/>
              <a:t>The most important part of living with someone else</a:t>
            </a:r>
            <a:r>
              <a:rPr lang="en-US" sz="1000" baseline="0" dirty="0" smtClean="0"/>
              <a:t> is effective communication!</a:t>
            </a:r>
          </a:p>
          <a:p>
            <a:pPr defTabSz="932871">
              <a:defRPr/>
            </a:pPr>
            <a:endParaRPr lang="en-US" sz="1000" baseline="0" dirty="0" smtClean="0"/>
          </a:p>
          <a:p>
            <a:pPr marL="0" marR="0" indent="0" algn="l" defTabSz="932871" rtl="0" eaLnBrk="1" fontAlgn="auto" latinLnBrk="0" hangingPunct="1">
              <a:lnSpc>
                <a:spcPct val="100000"/>
              </a:lnSpc>
              <a:spcBef>
                <a:spcPts val="0"/>
              </a:spcBef>
              <a:spcAft>
                <a:spcPts val="0"/>
              </a:spcAft>
              <a:buClrTx/>
              <a:buSzTx/>
              <a:buFontTx/>
              <a:buNone/>
              <a:tabLst/>
              <a:defRPr/>
            </a:pPr>
            <a:r>
              <a:rPr lang="en-US" sz="1000" baseline="0" dirty="0" smtClean="0"/>
              <a:t>Communicating effectively with your roommate will lay a foundation for your roommate relationship. Based on the way you communicate, this will determine how you handle conflicts and resolve issues together. Because you will be living in such close quarters with this person, some friction is inevitable. The end result of that friction – and whether it leads to a mutually acceptable solution or a huge argument – is largely determined by the way you communicate with each other. </a:t>
            </a:r>
          </a:p>
          <a:p>
            <a:pPr marL="0" marR="0" indent="0" algn="l" defTabSz="932871"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32871" rtl="0" eaLnBrk="1" fontAlgn="auto" latinLnBrk="0" hangingPunct="1">
              <a:lnSpc>
                <a:spcPct val="100000"/>
              </a:lnSpc>
              <a:spcBef>
                <a:spcPts val="0"/>
              </a:spcBef>
              <a:spcAft>
                <a:spcPts val="0"/>
              </a:spcAft>
              <a:buClrTx/>
              <a:buSzTx/>
              <a:buFontTx/>
              <a:buNone/>
              <a:tabLst/>
              <a:defRPr/>
            </a:pPr>
            <a:r>
              <a:rPr lang="en-US" sz="1000" dirty="0" smtClean="0"/>
              <a:t>One of the best things you can do is to start out by communicating before</a:t>
            </a:r>
            <a:r>
              <a:rPr lang="en-US" sz="1000" baseline="0" dirty="0" smtClean="0"/>
              <a:t> you even move in together. Most housing offices make this easy by giving you your assigned roommate’s email address and/or phone number as soon as your assignment is made. It can be awkward to reach out and make the initial contact with a stranger in this situation, but it’s well worth it. A good place to start is with a conversation about logistics – for example, discussing who is bringing any large items that can be shared (e.g., </a:t>
            </a:r>
            <a:r>
              <a:rPr lang="en-US" sz="1000" baseline="0" dirty="0" err="1" smtClean="0"/>
              <a:t>tv</a:t>
            </a:r>
            <a:r>
              <a:rPr lang="en-US" sz="1000" baseline="0" dirty="0" smtClean="0"/>
              <a:t>, </a:t>
            </a:r>
            <a:r>
              <a:rPr lang="en-US" sz="1000" baseline="0" dirty="0" err="1" smtClean="0"/>
              <a:t>dvd</a:t>
            </a:r>
            <a:r>
              <a:rPr lang="en-US" sz="1000" baseline="0" dirty="0" smtClean="0"/>
              <a:t> player, futon, etc.) so you won’t end up with duplicates, talking about when you’re each planning to arrive for move-in, etc. This is also a great opportunity to start getting to know each other a little better. This can </a:t>
            </a:r>
            <a:r>
              <a:rPr lang="en-US" sz="1000" dirty="0" smtClean="0"/>
              <a:t>help </a:t>
            </a:r>
            <a:r>
              <a:rPr lang="en-US" sz="1000" dirty="0"/>
              <a:t>you feel like you aren’t living with a stranger</a:t>
            </a:r>
            <a:r>
              <a:rPr lang="en-US" sz="1000" dirty="0" smtClean="0"/>
              <a:t>.</a:t>
            </a:r>
          </a:p>
          <a:p>
            <a:pPr marL="0" marR="0" indent="0" algn="l" defTabSz="932871"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l" defTabSz="932871" rtl="0" eaLnBrk="1" fontAlgn="auto" latinLnBrk="0" hangingPunct="1">
              <a:lnSpc>
                <a:spcPct val="100000"/>
              </a:lnSpc>
              <a:spcBef>
                <a:spcPts val="0"/>
              </a:spcBef>
              <a:spcAft>
                <a:spcPts val="0"/>
              </a:spcAft>
              <a:buClrTx/>
              <a:buSzTx/>
              <a:buFontTx/>
              <a:buNone/>
              <a:tabLst/>
              <a:defRPr/>
            </a:pPr>
            <a:r>
              <a:rPr lang="en-US" sz="1000" dirty="0" smtClean="0"/>
              <a:t>Some of the information in the following section on communicating</a:t>
            </a:r>
            <a:r>
              <a:rPr lang="en-US" sz="1000" baseline="0" dirty="0" smtClean="0"/>
              <a:t> with roommates is adapted from the following websites: About.com College Life section, and SparkNotes.com College Life section</a:t>
            </a:r>
            <a:endParaRPr lang="en-US" sz="1000" dirty="0"/>
          </a:p>
        </p:txBody>
      </p:sp>
      <p:sp>
        <p:nvSpPr>
          <p:cNvPr id="4" name="Slide Number Placeholder 3"/>
          <p:cNvSpPr>
            <a:spLocks noGrp="1"/>
          </p:cNvSpPr>
          <p:nvPr>
            <p:ph type="sldNum" sz="quarter" idx="10"/>
          </p:nvPr>
        </p:nvSpPr>
        <p:spPr/>
        <p:txBody>
          <a:bodyPr/>
          <a:lstStyle/>
          <a:p>
            <a:fld id="{B11D49FB-44DC-4C19-A3FB-3FFD648472C2}" type="slidenum">
              <a:rPr lang="en-US" smtClean="0"/>
              <a:pPr/>
              <a:t>9</a:t>
            </a:fld>
            <a:endParaRPr lang="en-US"/>
          </a:p>
        </p:txBody>
      </p:sp>
    </p:spTree>
    <p:extLst>
      <p:ext uri="{BB962C8B-B14F-4D97-AF65-F5344CB8AC3E}">
        <p14:creationId xmlns:p14="http://schemas.microsoft.com/office/powerpoint/2010/main" val="387436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B9C3C2-B14A-401A-ADBD-6238034372FD}"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2762899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9C3C2-B14A-401A-ADBD-6238034372FD}"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127020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9C3C2-B14A-401A-ADBD-6238034372FD}"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239492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9C3C2-B14A-401A-ADBD-6238034372FD}"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40663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9C3C2-B14A-401A-ADBD-6238034372FD}"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233904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B9C3C2-B14A-401A-ADBD-6238034372FD}"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250276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9C3C2-B14A-401A-ADBD-6238034372FD}"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225343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9C3C2-B14A-401A-ADBD-6238034372FD}"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110337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9C3C2-B14A-401A-ADBD-6238034372FD}"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947365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9C3C2-B14A-401A-ADBD-6238034372FD}"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732130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9C3C2-B14A-401A-ADBD-6238034372FD}"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246AA-1031-4937-AC96-1102350A560A}" type="slidenum">
              <a:rPr lang="en-US" smtClean="0"/>
              <a:pPr/>
              <a:t>‹#›</a:t>
            </a:fld>
            <a:endParaRPr lang="en-US"/>
          </a:p>
        </p:txBody>
      </p:sp>
    </p:spTree>
    <p:extLst>
      <p:ext uri="{BB962C8B-B14F-4D97-AF65-F5344CB8AC3E}">
        <p14:creationId xmlns:p14="http://schemas.microsoft.com/office/powerpoint/2010/main" val="44021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9C3C2-B14A-401A-ADBD-6238034372FD}"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246AA-1031-4937-AC96-1102350A560A}" type="slidenum">
              <a:rPr lang="en-US" smtClean="0"/>
              <a:pPr/>
              <a:t>‹#›</a:t>
            </a:fld>
            <a:endParaRPr lang="en-US"/>
          </a:p>
        </p:txBody>
      </p:sp>
    </p:spTree>
    <p:extLst>
      <p:ext uri="{BB962C8B-B14F-4D97-AF65-F5344CB8AC3E}">
        <p14:creationId xmlns:p14="http://schemas.microsoft.com/office/powerpoint/2010/main" val="49652142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Autofit/>
          </a:bodyPr>
          <a:lstStyle/>
          <a:p>
            <a:r>
              <a:rPr lang="en-US" sz="6000" dirty="0" smtClean="0"/>
              <a:t>Living with </a:t>
            </a:r>
            <a:r>
              <a:rPr lang="en-US" sz="6000" dirty="0"/>
              <a:t>a</a:t>
            </a:r>
            <a:r>
              <a:rPr lang="en-US" sz="6000" dirty="0" smtClean="0"/>
              <a:t> Roommate</a:t>
            </a:r>
            <a:endParaRPr lang="en-US" sz="6000" dirty="0"/>
          </a:p>
        </p:txBody>
      </p:sp>
      <p:pic>
        <p:nvPicPr>
          <p:cNvPr id="2050" name="Picture 2" descr="C:\Users\COE\AppData\Local\Microsoft\Windows\Temporary Internet Files\Content.IE5\KDT9VNUR\MC9000895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5265" y="2910840"/>
            <a:ext cx="4793470"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99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dirty="0" smtClean="0"/>
              <a:t>Communication Tips</a:t>
            </a:r>
            <a:endParaRPr lang="en-US" dirty="0"/>
          </a:p>
        </p:txBody>
      </p:sp>
      <p:sp>
        <p:nvSpPr>
          <p:cNvPr id="3" name="Content Placeholder 2"/>
          <p:cNvSpPr>
            <a:spLocks noGrp="1"/>
          </p:cNvSpPr>
          <p:nvPr>
            <p:ph idx="1"/>
          </p:nvPr>
        </p:nvSpPr>
        <p:spPr>
          <a:xfrm>
            <a:off x="381000" y="1219200"/>
            <a:ext cx="8382000" cy="5486400"/>
          </a:xfrm>
        </p:spPr>
        <p:txBody>
          <a:bodyPr>
            <a:noAutofit/>
          </a:bodyPr>
          <a:lstStyle/>
          <a:p>
            <a:r>
              <a:rPr lang="en-US" sz="2800" dirty="0" smtClean="0"/>
              <a:t>Set ground rules with a roommate contract</a:t>
            </a:r>
          </a:p>
          <a:p>
            <a:endParaRPr lang="en-US" sz="2800" dirty="0" smtClean="0"/>
          </a:p>
          <a:p>
            <a:r>
              <a:rPr lang="en-US" sz="2800" dirty="0" smtClean="0"/>
              <a:t>Compromise</a:t>
            </a:r>
          </a:p>
          <a:p>
            <a:pPr lvl="1"/>
            <a:r>
              <a:rPr lang="en-US" sz="2400" dirty="0" smtClean="0"/>
              <a:t>Both roommates have an equal claim on the room</a:t>
            </a:r>
          </a:p>
          <a:p>
            <a:pPr lvl="1"/>
            <a:r>
              <a:rPr lang="en-US" sz="2400" dirty="0" smtClean="0"/>
              <a:t>Express your needs/preferences while also respecting your roommate’s needs/preferences</a:t>
            </a:r>
            <a:endParaRPr lang="en-US" sz="2400" dirty="0"/>
          </a:p>
          <a:p>
            <a:endParaRPr lang="en-US" sz="2800" dirty="0" smtClean="0"/>
          </a:p>
          <a:p>
            <a:r>
              <a:rPr lang="en-US" sz="2800" dirty="0" smtClean="0"/>
              <a:t>Be straightforward, honest, and trustworthy </a:t>
            </a:r>
            <a:endParaRPr lang="en-US" sz="2800" dirty="0"/>
          </a:p>
          <a:p>
            <a:endParaRPr lang="en-US" sz="2800" dirty="0" smtClean="0"/>
          </a:p>
          <a:p>
            <a:r>
              <a:rPr lang="en-US" sz="2800" dirty="0" smtClean="0"/>
              <a:t>Establish mutual respect</a:t>
            </a:r>
          </a:p>
        </p:txBody>
      </p:sp>
      <p:pic>
        <p:nvPicPr>
          <p:cNvPr id="2050" name="Picture 2" descr="C:\Users\COE\AppData\Local\Microsoft\Windows\Temporary Internet Files\Content.IE5\KDT9VNUR\MC9003657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5105400"/>
            <a:ext cx="1600200" cy="148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921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dirty="0" smtClean="0"/>
              <a:t>Communication Tips</a:t>
            </a:r>
            <a:endParaRPr lang="en-US" dirty="0"/>
          </a:p>
        </p:txBody>
      </p:sp>
      <p:sp>
        <p:nvSpPr>
          <p:cNvPr id="3" name="Content Placeholder 2"/>
          <p:cNvSpPr>
            <a:spLocks noGrp="1"/>
          </p:cNvSpPr>
          <p:nvPr>
            <p:ph idx="1"/>
          </p:nvPr>
        </p:nvSpPr>
        <p:spPr>
          <a:xfrm>
            <a:off x="457200" y="1600200"/>
            <a:ext cx="8305800" cy="4953000"/>
          </a:xfrm>
        </p:spPr>
        <p:txBody>
          <a:bodyPr>
            <a:noAutofit/>
          </a:bodyPr>
          <a:lstStyle/>
          <a:p>
            <a:pPr marL="457200" indent="-457200"/>
            <a:r>
              <a:rPr lang="en-US" sz="2800" dirty="0" smtClean="0"/>
              <a:t>Establish a system for notes and messages</a:t>
            </a:r>
          </a:p>
          <a:p>
            <a:pPr marL="457200" indent="-457200"/>
            <a:endParaRPr lang="en-US" sz="1800" dirty="0" smtClean="0"/>
          </a:p>
          <a:p>
            <a:pPr marL="457200" indent="-457200"/>
            <a:r>
              <a:rPr lang="en-US" sz="2800" dirty="0" smtClean="0"/>
              <a:t>Know when to communicate face-to-face instead</a:t>
            </a:r>
            <a:endParaRPr lang="en-US" sz="1600" dirty="0"/>
          </a:p>
          <a:p>
            <a:pPr lvl="1"/>
            <a:r>
              <a:rPr lang="en-US" sz="2400" dirty="0" smtClean="0"/>
              <a:t>Address problems in person, not in a note or text</a:t>
            </a:r>
          </a:p>
          <a:p>
            <a:pPr lvl="1"/>
            <a:r>
              <a:rPr lang="en-US" sz="2400" dirty="0" smtClean="0"/>
              <a:t>Make </a:t>
            </a:r>
            <a:r>
              <a:rPr lang="en-US" sz="2400" dirty="0"/>
              <a:t>time to connect with your roommate face-to-face</a:t>
            </a:r>
          </a:p>
          <a:p>
            <a:pPr lvl="1"/>
            <a:r>
              <a:rPr lang="en-US" sz="2400" dirty="0"/>
              <a:t>Pay attention to the subtle, unspoken messages you send through your actions</a:t>
            </a:r>
          </a:p>
          <a:p>
            <a:pPr marL="457200" indent="-457200"/>
            <a:endParaRPr lang="en-US" sz="1800" dirty="0"/>
          </a:p>
          <a:p>
            <a:pPr marL="457200" indent="-457200"/>
            <a:r>
              <a:rPr lang="en-US" sz="2800" dirty="0" smtClean="0"/>
              <a:t>Don’t expect your roommate to be a mind-reader</a:t>
            </a:r>
          </a:p>
          <a:p>
            <a:pPr marL="457200" indent="-457200"/>
            <a:endParaRPr lang="en-US" sz="1800" dirty="0" smtClean="0"/>
          </a:p>
          <a:p>
            <a:pPr marL="457200" indent="-457200"/>
            <a:r>
              <a:rPr lang="en-US" sz="2800" dirty="0" smtClean="0"/>
              <a:t>Address </a:t>
            </a:r>
            <a:r>
              <a:rPr lang="en-US" sz="2800" dirty="0"/>
              <a:t>issues while </a:t>
            </a:r>
            <a:r>
              <a:rPr lang="en-US" sz="2800" dirty="0" smtClean="0"/>
              <a:t>they’re still small</a:t>
            </a:r>
          </a:p>
        </p:txBody>
      </p:sp>
      <p:pic>
        <p:nvPicPr>
          <p:cNvPr id="4099" name="Picture 3" descr="C:\Users\coe\AppData\Local\Microsoft\Windows\Temporary Internet Files\Content.IE5\ZNTLDKZ4\MC90032997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381000"/>
            <a:ext cx="1453079"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921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Thoughts: </a:t>
            </a:r>
            <a:br>
              <a:rPr lang="en-US" dirty="0" smtClean="0"/>
            </a:br>
            <a:r>
              <a:rPr lang="en-US" dirty="0" smtClean="0"/>
              <a:t>Roommate Communication</a:t>
            </a:r>
            <a:endParaRPr lang="en-US" dirty="0"/>
          </a:p>
        </p:txBody>
      </p:sp>
      <p:sp>
        <p:nvSpPr>
          <p:cNvPr id="3" name="Content Placeholder 2"/>
          <p:cNvSpPr>
            <a:spLocks noGrp="1"/>
          </p:cNvSpPr>
          <p:nvPr>
            <p:ph idx="1"/>
          </p:nvPr>
        </p:nvSpPr>
        <p:spPr>
          <a:xfrm>
            <a:off x="457200" y="1905000"/>
            <a:ext cx="8229600" cy="4724400"/>
          </a:xfrm>
        </p:spPr>
        <p:txBody>
          <a:bodyPr>
            <a:normAutofit/>
          </a:bodyPr>
          <a:lstStyle/>
          <a:p>
            <a:r>
              <a:rPr lang="en-US" dirty="0" smtClean="0"/>
              <a:t>Practice respectful communication skills</a:t>
            </a:r>
          </a:p>
          <a:p>
            <a:pPr lvl="1"/>
            <a:r>
              <a:rPr lang="en-US" dirty="0" smtClean="0"/>
              <a:t>Listen</a:t>
            </a:r>
          </a:p>
          <a:p>
            <a:pPr lvl="1"/>
            <a:r>
              <a:rPr lang="en-US" dirty="0" smtClean="0"/>
              <a:t>Think before you speak</a:t>
            </a:r>
          </a:p>
          <a:p>
            <a:pPr lvl="1"/>
            <a:r>
              <a:rPr lang="en-US" dirty="0" smtClean="0"/>
              <a:t>Use respectful language</a:t>
            </a:r>
            <a:endParaRPr lang="en-US" dirty="0"/>
          </a:p>
          <a:p>
            <a:endParaRPr lang="en-US" dirty="0" smtClean="0"/>
          </a:p>
          <a:p>
            <a:r>
              <a:rPr lang="en-US" dirty="0" smtClean="0"/>
              <a:t>Use your resources if problems arise</a:t>
            </a:r>
            <a:endParaRPr lang="en-US" dirty="0"/>
          </a:p>
          <a:p>
            <a:pPr lvl="1"/>
            <a:r>
              <a:rPr lang="en-US" dirty="0" smtClean="0"/>
              <a:t>Refer back to your roommate contract</a:t>
            </a:r>
          </a:p>
          <a:p>
            <a:pPr lvl="1"/>
            <a:r>
              <a:rPr lang="en-US" dirty="0" smtClean="0"/>
              <a:t>Talk to your RA</a:t>
            </a:r>
            <a:r>
              <a:rPr lang="en-US" dirty="0"/>
              <a:t> </a:t>
            </a:r>
            <a:r>
              <a:rPr lang="en-US" dirty="0" smtClean="0"/>
              <a:t>or other </a:t>
            </a:r>
            <a:r>
              <a:rPr lang="en-US" dirty="0"/>
              <a:t>h</a:t>
            </a:r>
            <a:r>
              <a:rPr lang="en-US" dirty="0" smtClean="0"/>
              <a:t>ousing staff</a:t>
            </a:r>
          </a:p>
        </p:txBody>
      </p:sp>
      <p:pic>
        <p:nvPicPr>
          <p:cNvPr id="5122" name="Picture 2" descr="C:\Users\coe\AppData\Local\Microsoft\Windows\Temporary Internet Files\Content.IE5\H6HVNGQA\MC90007880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5309" y="2752725"/>
            <a:ext cx="2599091"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433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Building a Positive Roommate Relationship</a:t>
            </a:r>
            <a:endParaRPr lang="en-US" dirty="0"/>
          </a:p>
        </p:txBody>
      </p:sp>
      <p:sp>
        <p:nvSpPr>
          <p:cNvPr id="3" name="Content Placeholder 2"/>
          <p:cNvSpPr>
            <a:spLocks noGrp="1"/>
          </p:cNvSpPr>
          <p:nvPr>
            <p:ph idx="1"/>
          </p:nvPr>
        </p:nvSpPr>
        <p:spPr>
          <a:xfrm>
            <a:off x="190500" y="1524000"/>
            <a:ext cx="8763000" cy="5257800"/>
          </a:xfrm>
        </p:spPr>
        <p:txBody>
          <a:bodyPr>
            <a:normAutofit/>
          </a:bodyPr>
          <a:lstStyle/>
          <a:p>
            <a:r>
              <a:rPr lang="en-US" dirty="0" smtClean="0"/>
              <a:t>Avoid assumptions and snap judgments</a:t>
            </a:r>
          </a:p>
          <a:p>
            <a:pPr lvl="1"/>
            <a:r>
              <a:rPr lang="en-US" dirty="0" smtClean="0"/>
              <a:t>Get to know your roommate yourself</a:t>
            </a:r>
          </a:p>
          <a:p>
            <a:pPr lvl="1"/>
            <a:r>
              <a:rPr lang="en-US" dirty="0" smtClean="0"/>
              <a:t>Don’t rely on other people’s opinions, Facebook, etc.</a:t>
            </a:r>
          </a:p>
          <a:p>
            <a:endParaRPr lang="en-US" dirty="0" smtClean="0"/>
          </a:p>
          <a:p>
            <a:r>
              <a:rPr lang="en-US" dirty="0" smtClean="0"/>
              <a:t>Give yourselves a chance to get along</a:t>
            </a:r>
          </a:p>
          <a:p>
            <a:endParaRPr lang="en-US" dirty="0" smtClean="0"/>
          </a:p>
          <a:p>
            <a:r>
              <a:rPr lang="en-US" dirty="0" smtClean="0"/>
              <a:t>Appreciate the experience as an opportunity to expand your exposure to diversity</a:t>
            </a:r>
          </a:p>
        </p:txBody>
      </p:sp>
    </p:spTree>
    <p:extLst>
      <p:ext uri="{BB962C8B-B14F-4D97-AF65-F5344CB8AC3E}">
        <p14:creationId xmlns:p14="http://schemas.microsoft.com/office/powerpoint/2010/main" val="2883195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noAutofit/>
          </a:bodyPr>
          <a:lstStyle/>
          <a:p>
            <a:r>
              <a:rPr lang="en-US" dirty="0" smtClean="0"/>
              <a:t>You don’t have to be best friends with your roommate</a:t>
            </a:r>
          </a:p>
          <a:p>
            <a:pPr lvl="1"/>
            <a:r>
              <a:rPr lang="en-US" dirty="0" smtClean="0"/>
              <a:t>Share the space amicably</a:t>
            </a:r>
          </a:p>
          <a:p>
            <a:pPr lvl="1"/>
            <a:r>
              <a:rPr lang="en-US" dirty="0" smtClean="0"/>
              <a:t>Be respectful and hopefully </a:t>
            </a:r>
            <a:r>
              <a:rPr lang="en-US" dirty="0"/>
              <a:t>s</a:t>
            </a:r>
            <a:r>
              <a:rPr lang="en-US" dirty="0" smtClean="0"/>
              <a:t>/he will be respectful in return</a:t>
            </a:r>
          </a:p>
          <a:p>
            <a:pPr lvl="1"/>
            <a:endParaRPr lang="en-US" dirty="0" smtClean="0"/>
          </a:p>
          <a:p>
            <a:r>
              <a:rPr lang="en-US" dirty="0" smtClean="0"/>
              <a:t>Key skills for successful roommate relationships include compromise, respect, and empathy</a:t>
            </a:r>
          </a:p>
        </p:txBody>
      </p:sp>
      <p:sp>
        <p:nvSpPr>
          <p:cNvPr id="5" name="Title 1"/>
          <p:cNvSpPr txBox="1">
            <a:spLocks/>
          </p:cNvSpPr>
          <p:nvPr/>
        </p:nvSpPr>
        <p:spPr>
          <a:xfrm>
            <a:off x="0" y="274638"/>
            <a:ext cx="91440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Building a Positive Roommate Relationship</a:t>
            </a:r>
            <a:endParaRPr lang="en-US" dirty="0"/>
          </a:p>
        </p:txBody>
      </p:sp>
    </p:spTree>
    <p:extLst>
      <p:ext uri="{BB962C8B-B14F-4D97-AF65-F5344CB8AC3E}">
        <p14:creationId xmlns:p14="http://schemas.microsoft.com/office/powerpoint/2010/main" val="1948144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Final Thoughts:</a:t>
            </a:r>
            <a:br>
              <a:rPr lang="en-US" dirty="0" smtClean="0"/>
            </a:br>
            <a:r>
              <a:rPr lang="en-US" dirty="0" smtClean="0"/>
              <a:t>Building a Positive Roommate Relationship</a:t>
            </a:r>
            <a:endParaRPr lang="en-US" dirty="0"/>
          </a:p>
        </p:txBody>
      </p:sp>
      <p:sp>
        <p:nvSpPr>
          <p:cNvPr id="3" name="Content Placeholder 2"/>
          <p:cNvSpPr>
            <a:spLocks noGrp="1"/>
          </p:cNvSpPr>
          <p:nvPr>
            <p:ph idx="1"/>
          </p:nvPr>
        </p:nvSpPr>
        <p:spPr>
          <a:xfrm>
            <a:off x="457200" y="1752600"/>
            <a:ext cx="8229600" cy="4876800"/>
          </a:xfrm>
        </p:spPr>
        <p:txBody>
          <a:bodyPr>
            <a:normAutofit lnSpcReduction="10000"/>
          </a:bodyPr>
          <a:lstStyle/>
          <a:p>
            <a:r>
              <a:rPr lang="en-US" dirty="0" smtClean="0"/>
              <a:t>Remember to:</a:t>
            </a:r>
          </a:p>
          <a:p>
            <a:pPr lvl="1"/>
            <a:r>
              <a:rPr lang="en-US" dirty="0" smtClean="0"/>
              <a:t>Be respectful</a:t>
            </a:r>
          </a:p>
          <a:p>
            <a:pPr lvl="1"/>
            <a:r>
              <a:rPr lang="en-US" dirty="0" smtClean="0"/>
              <a:t>Communicate effectively</a:t>
            </a:r>
          </a:p>
          <a:p>
            <a:pPr lvl="1"/>
            <a:r>
              <a:rPr lang="en-US" dirty="0" smtClean="0"/>
              <a:t>Compromise</a:t>
            </a:r>
            <a:endParaRPr lang="en-US" dirty="0"/>
          </a:p>
          <a:p>
            <a:endParaRPr lang="en-US" dirty="0" smtClean="0"/>
          </a:p>
          <a:p>
            <a:r>
              <a:rPr lang="en-US" dirty="0" smtClean="0"/>
              <a:t>Pick your battles</a:t>
            </a:r>
          </a:p>
          <a:p>
            <a:endParaRPr lang="en-US" dirty="0" smtClean="0"/>
          </a:p>
          <a:p>
            <a:r>
              <a:rPr lang="en-US" dirty="0" smtClean="0"/>
              <a:t>Contact your RA if problematic roommate situations arise</a:t>
            </a:r>
          </a:p>
        </p:txBody>
      </p:sp>
      <p:pic>
        <p:nvPicPr>
          <p:cNvPr id="6146" name="Picture 2" descr="C:\Users\coe\AppData\Local\Microsoft\Windows\Temporary Internet Files\Content.IE5\W02EJMXZ\MP90044224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209800"/>
            <a:ext cx="35433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120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31644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Transitioning to Living with a Roommate</a:t>
            </a:r>
            <a:endParaRPr lang="en-US" dirty="0"/>
          </a:p>
        </p:txBody>
      </p:sp>
      <p:sp>
        <p:nvSpPr>
          <p:cNvPr id="4" name="Content Placeholder 2"/>
          <p:cNvSpPr txBox="1">
            <a:spLocks/>
          </p:cNvSpPr>
          <p:nvPr/>
        </p:nvSpPr>
        <p:spPr>
          <a:xfrm>
            <a:off x="457200" y="1905000"/>
            <a:ext cx="8229600" cy="3962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000" dirty="0" smtClean="0"/>
              <a:t>What do you think it will be like to live with a roommate?</a:t>
            </a:r>
          </a:p>
          <a:p>
            <a:pPr marL="0" indent="0" algn="ctr">
              <a:buNone/>
            </a:pPr>
            <a:endParaRPr lang="en-US" sz="4000" dirty="0"/>
          </a:p>
          <a:p>
            <a:pPr marL="0" indent="0" algn="ctr">
              <a:buNone/>
            </a:pPr>
            <a:r>
              <a:rPr lang="en-US" sz="4000" dirty="0" smtClean="0"/>
              <a:t>How might it be different from living with your parents, siblings, etc.?</a:t>
            </a:r>
          </a:p>
        </p:txBody>
      </p:sp>
    </p:spTree>
    <p:extLst>
      <p:ext uri="{BB962C8B-B14F-4D97-AF65-F5344CB8AC3E}">
        <p14:creationId xmlns:p14="http://schemas.microsoft.com/office/powerpoint/2010/main" val="391918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dirty="0" smtClean="0"/>
              <a:t>Overview of Roommate Topics</a:t>
            </a:r>
            <a:endParaRPr lang="en-US" dirty="0"/>
          </a:p>
        </p:txBody>
      </p:sp>
      <p:sp>
        <p:nvSpPr>
          <p:cNvPr id="3" name="Content Placeholder 2"/>
          <p:cNvSpPr>
            <a:spLocks noGrp="1"/>
          </p:cNvSpPr>
          <p:nvPr>
            <p:ph idx="1"/>
          </p:nvPr>
        </p:nvSpPr>
        <p:spPr>
          <a:xfrm>
            <a:off x="457200" y="1905000"/>
            <a:ext cx="8229600" cy="3962400"/>
          </a:xfrm>
        </p:spPr>
        <p:txBody>
          <a:bodyPr>
            <a:normAutofit/>
          </a:bodyPr>
          <a:lstStyle/>
          <a:p>
            <a:pPr marL="514350" indent="-514350">
              <a:buAutoNum type="arabicPeriod"/>
            </a:pPr>
            <a:r>
              <a:rPr lang="en-US" b="1" dirty="0" smtClean="0"/>
              <a:t>Roommate Selection</a:t>
            </a:r>
          </a:p>
          <a:p>
            <a:pPr marL="514350" indent="-514350">
              <a:buAutoNum type="arabicPeriod"/>
            </a:pPr>
            <a:endParaRPr lang="en-US" dirty="0" smtClean="0"/>
          </a:p>
          <a:p>
            <a:pPr marL="514350" indent="-514350">
              <a:buNone/>
            </a:pPr>
            <a:r>
              <a:rPr lang="en-US" b="1" dirty="0" smtClean="0"/>
              <a:t>2.  Communicating with your roommate</a:t>
            </a:r>
          </a:p>
          <a:p>
            <a:pPr marL="514350" indent="-514350">
              <a:buAutoNum type="arabicPeriod" startAt="2"/>
            </a:pPr>
            <a:endParaRPr lang="en-US" b="1" dirty="0" smtClean="0"/>
          </a:p>
          <a:p>
            <a:pPr>
              <a:buNone/>
            </a:pPr>
            <a:r>
              <a:rPr lang="en-US" b="1" dirty="0" smtClean="0"/>
              <a:t>3.  Building a positive relationship with your   roommate</a:t>
            </a:r>
          </a:p>
        </p:txBody>
      </p:sp>
    </p:spTree>
    <p:extLst>
      <p:ext uri="{BB962C8B-B14F-4D97-AF65-F5344CB8AC3E}">
        <p14:creationId xmlns:p14="http://schemas.microsoft.com/office/powerpoint/2010/main" val="2618494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Roommate Selection Considerations</a:t>
            </a:r>
            <a:endParaRPr lang="en-US" dirty="0"/>
          </a:p>
        </p:txBody>
      </p:sp>
      <p:sp>
        <p:nvSpPr>
          <p:cNvPr id="3" name="Content Placeholder 2"/>
          <p:cNvSpPr>
            <a:spLocks noGrp="1"/>
          </p:cNvSpPr>
          <p:nvPr>
            <p:ph idx="1"/>
          </p:nvPr>
        </p:nvSpPr>
        <p:spPr>
          <a:xfrm>
            <a:off x="457200" y="1828800"/>
            <a:ext cx="8229600" cy="4572000"/>
          </a:xfrm>
        </p:spPr>
        <p:txBody>
          <a:bodyPr>
            <a:normAutofit fontScale="92500" lnSpcReduction="10000"/>
          </a:bodyPr>
          <a:lstStyle/>
          <a:p>
            <a:pPr>
              <a:buNone/>
            </a:pPr>
            <a:r>
              <a:rPr lang="en-US" sz="2800" dirty="0" smtClean="0"/>
              <a:t>How do I select the right person?</a:t>
            </a:r>
          </a:p>
          <a:p>
            <a:pPr>
              <a:buNone/>
            </a:pPr>
            <a:endParaRPr lang="en-US" sz="2800" dirty="0" smtClean="0"/>
          </a:p>
          <a:p>
            <a:pPr>
              <a:buNone/>
            </a:pPr>
            <a:r>
              <a:rPr lang="en-US" sz="2800" dirty="0" smtClean="0"/>
              <a:t>Should I room with someone I don’t know?</a:t>
            </a:r>
          </a:p>
          <a:p>
            <a:pPr>
              <a:buNone/>
            </a:pPr>
            <a:r>
              <a:rPr lang="en-US" sz="2600" dirty="0"/>
              <a:t>	</a:t>
            </a:r>
            <a:r>
              <a:rPr lang="en-US" sz="2600" dirty="0" smtClean="0"/>
              <a:t>- Going “potluck”</a:t>
            </a:r>
          </a:p>
          <a:p>
            <a:pPr>
              <a:buNone/>
            </a:pPr>
            <a:r>
              <a:rPr lang="en-US" sz="2600" dirty="0" smtClean="0"/>
              <a:t>	- Be open-minded!</a:t>
            </a:r>
          </a:p>
          <a:p>
            <a:pPr>
              <a:buNone/>
            </a:pPr>
            <a:endParaRPr lang="en-US" sz="2800" dirty="0" smtClean="0"/>
          </a:p>
          <a:p>
            <a:pPr>
              <a:buNone/>
            </a:pPr>
            <a:r>
              <a:rPr lang="en-US" sz="2800" dirty="0" smtClean="0"/>
              <a:t>Should I room with someone I know?</a:t>
            </a:r>
          </a:p>
          <a:p>
            <a:pPr lvl="1"/>
            <a:r>
              <a:rPr lang="en-US" sz="2600" dirty="0" smtClean="0"/>
              <a:t>Best friend</a:t>
            </a:r>
          </a:p>
          <a:p>
            <a:pPr lvl="1"/>
            <a:r>
              <a:rPr lang="en-US" sz="2600" dirty="0" smtClean="0"/>
              <a:t>Someone from my school</a:t>
            </a:r>
          </a:p>
          <a:p>
            <a:pPr lvl="1"/>
            <a:r>
              <a:rPr lang="en-US" sz="2600" dirty="0" smtClean="0"/>
              <a:t>Someone from an extracurricular activity</a:t>
            </a:r>
          </a:p>
        </p:txBody>
      </p:sp>
      <p:pic>
        <p:nvPicPr>
          <p:cNvPr id="1027" name="Picture 3" descr="C:\Users\coe\AppData\Local\Microsoft\Windows\Temporary Internet Files\Content.IE5\H6HVNGQA\MC90005963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3557930"/>
            <a:ext cx="1745590" cy="1928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857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Roommate Matching based on </a:t>
            </a:r>
            <a:br>
              <a:rPr lang="en-US" dirty="0" smtClean="0"/>
            </a:br>
            <a:r>
              <a:rPr lang="en-US" dirty="0" smtClean="0"/>
              <a:t>the Housing Application</a:t>
            </a:r>
            <a:endParaRPr lang="en-US" dirty="0"/>
          </a:p>
        </p:txBody>
      </p:sp>
      <p:sp>
        <p:nvSpPr>
          <p:cNvPr id="3" name="Content Placeholder 2"/>
          <p:cNvSpPr>
            <a:spLocks noGrp="1"/>
          </p:cNvSpPr>
          <p:nvPr>
            <p:ph idx="1"/>
          </p:nvPr>
        </p:nvSpPr>
        <p:spPr>
          <a:xfrm>
            <a:off x="457200" y="1981201"/>
            <a:ext cx="8229600" cy="4419599"/>
          </a:xfrm>
        </p:spPr>
        <p:txBody>
          <a:bodyPr>
            <a:normAutofit/>
          </a:bodyPr>
          <a:lstStyle/>
          <a:p>
            <a:r>
              <a:rPr lang="en-US" dirty="0" smtClean="0"/>
              <a:t>Many housing applications include a lifestyle preferences questionnaire. </a:t>
            </a:r>
          </a:p>
          <a:p>
            <a:endParaRPr lang="en-US" sz="2400" dirty="0" smtClean="0"/>
          </a:p>
          <a:p>
            <a:r>
              <a:rPr lang="en-US" dirty="0" smtClean="0"/>
              <a:t>The college may use this to match you with a roommate. </a:t>
            </a:r>
          </a:p>
          <a:p>
            <a:endParaRPr lang="en-US" sz="2800" dirty="0" smtClean="0"/>
          </a:p>
          <a:p>
            <a:r>
              <a:rPr lang="en-US" dirty="0" smtClean="0"/>
              <a:t>Be sure to fill this out completely </a:t>
            </a:r>
            <a:br>
              <a:rPr lang="en-US" dirty="0" smtClean="0"/>
            </a:br>
            <a:r>
              <a:rPr lang="en-US" dirty="0" smtClean="0"/>
              <a:t>and accurately.</a:t>
            </a:r>
          </a:p>
        </p:txBody>
      </p:sp>
      <p:pic>
        <p:nvPicPr>
          <p:cNvPr id="2050" name="Picture 2" descr="C:\Users\coe\AppData\Local\Microsoft\Windows\Temporary Internet Files\Content.IE5\H6HVNGQA\MC9004457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4122" y="4579010"/>
            <a:ext cx="1770278" cy="1745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535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Lifestyle Preferences</a:t>
            </a:r>
            <a:endParaRPr lang="en-US" dirty="0"/>
          </a:p>
        </p:txBody>
      </p:sp>
      <p:sp>
        <p:nvSpPr>
          <p:cNvPr id="3" name="Content Placeholder 2"/>
          <p:cNvSpPr>
            <a:spLocks noGrp="1"/>
          </p:cNvSpPr>
          <p:nvPr>
            <p:ph sz="half" idx="1"/>
          </p:nvPr>
        </p:nvSpPr>
        <p:spPr/>
        <p:txBody>
          <a:bodyPr>
            <a:normAutofit fontScale="55000" lnSpcReduction="20000"/>
          </a:bodyPr>
          <a:lstStyle/>
          <a:p>
            <a:r>
              <a:rPr lang="en-US" sz="4200" dirty="0" smtClean="0"/>
              <a:t>Sleeping habits</a:t>
            </a:r>
          </a:p>
          <a:p>
            <a:pPr lvl="1"/>
            <a:r>
              <a:rPr lang="en-US" sz="3700" dirty="0" smtClean="0"/>
              <a:t>Do you like to take naps?</a:t>
            </a:r>
          </a:p>
          <a:p>
            <a:pPr lvl="1"/>
            <a:r>
              <a:rPr lang="en-US" sz="3700" dirty="0" smtClean="0"/>
              <a:t>Are you a morning person?</a:t>
            </a:r>
          </a:p>
          <a:p>
            <a:endParaRPr lang="en-US" sz="4200" dirty="0" smtClean="0"/>
          </a:p>
          <a:p>
            <a:r>
              <a:rPr lang="en-US" sz="4200" dirty="0" smtClean="0"/>
              <a:t>Study habits</a:t>
            </a:r>
          </a:p>
          <a:p>
            <a:pPr lvl="1"/>
            <a:r>
              <a:rPr lang="en-US" sz="3700" dirty="0" smtClean="0"/>
              <a:t>Where do you like to study? (e.g., your room, library, etc.)</a:t>
            </a:r>
          </a:p>
          <a:p>
            <a:pPr lvl="1"/>
            <a:r>
              <a:rPr lang="en-US" sz="3700" dirty="0" smtClean="0"/>
              <a:t>When do you like to study?</a:t>
            </a:r>
          </a:p>
          <a:p>
            <a:endParaRPr lang="en-US" sz="4200" dirty="0" smtClean="0"/>
          </a:p>
          <a:p>
            <a:r>
              <a:rPr lang="en-US" sz="4200" dirty="0" smtClean="0"/>
              <a:t>Guests</a:t>
            </a:r>
          </a:p>
          <a:p>
            <a:pPr lvl="1"/>
            <a:r>
              <a:rPr lang="en-US" sz="3700" dirty="0" smtClean="0"/>
              <a:t>When do you like to have guests in your room?</a:t>
            </a:r>
          </a:p>
          <a:p>
            <a:pPr lvl="1"/>
            <a:r>
              <a:rPr lang="en-US" sz="3700" dirty="0" smtClean="0"/>
              <a:t>When do you prefer to be alone?</a:t>
            </a:r>
          </a:p>
        </p:txBody>
      </p:sp>
      <p:sp>
        <p:nvSpPr>
          <p:cNvPr id="4" name="Content Placeholder 3"/>
          <p:cNvSpPr>
            <a:spLocks noGrp="1"/>
          </p:cNvSpPr>
          <p:nvPr>
            <p:ph sz="half" idx="2"/>
          </p:nvPr>
        </p:nvSpPr>
        <p:spPr>
          <a:xfrm>
            <a:off x="4648200" y="1600200"/>
            <a:ext cx="4267200" cy="5105400"/>
          </a:xfrm>
        </p:spPr>
        <p:txBody>
          <a:bodyPr>
            <a:normAutofit fontScale="55000" lnSpcReduction="20000"/>
          </a:bodyPr>
          <a:lstStyle/>
          <a:p>
            <a:r>
              <a:rPr lang="en-US" sz="4200" dirty="0"/>
              <a:t>Cleanliness</a:t>
            </a:r>
          </a:p>
          <a:p>
            <a:pPr lvl="1"/>
            <a:r>
              <a:rPr lang="en-US" sz="3700" dirty="0"/>
              <a:t>Are you a “neat freak”?</a:t>
            </a:r>
          </a:p>
          <a:p>
            <a:pPr lvl="1"/>
            <a:r>
              <a:rPr lang="en-US" sz="3700" dirty="0"/>
              <a:t>Do you do laundry once every three weeks?</a:t>
            </a:r>
          </a:p>
          <a:p>
            <a:endParaRPr lang="en-US" sz="4200" dirty="0" smtClean="0"/>
          </a:p>
          <a:p>
            <a:r>
              <a:rPr lang="en-US" sz="4200" dirty="0" smtClean="0"/>
              <a:t>Quiet </a:t>
            </a:r>
            <a:r>
              <a:rPr lang="en-US" sz="4200" dirty="0"/>
              <a:t>hours</a:t>
            </a:r>
          </a:p>
          <a:p>
            <a:pPr lvl="1"/>
            <a:r>
              <a:rPr lang="en-US" sz="3700" dirty="0"/>
              <a:t>Do you like to go to bed early?</a:t>
            </a:r>
          </a:p>
          <a:p>
            <a:pPr lvl="1"/>
            <a:r>
              <a:rPr lang="en-US" sz="3700" dirty="0"/>
              <a:t>Do you sleep during the day and stay up all night?</a:t>
            </a:r>
          </a:p>
          <a:p>
            <a:endParaRPr lang="en-US" sz="4200" dirty="0" smtClean="0"/>
          </a:p>
          <a:p>
            <a:r>
              <a:rPr lang="en-US" sz="4200" dirty="0" smtClean="0"/>
              <a:t>Use </a:t>
            </a:r>
            <a:r>
              <a:rPr lang="en-US" sz="4200" dirty="0"/>
              <a:t>of </a:t>
            </a:r>
            <a:r>
              <a:rPr lang="en-US" sz="4200" dirty="0" smtClean="0"/>
              <a:t>space</a:t>
            </a:r>
          </a:p>
          <a:p>
            <a:pPr lvl="1"/>
            <a:r>
              <a:rPr lang="en-US" sz="3300" dirty="0" smtClean="0"/>
              <a:t>What resources are you willing to share? (e.g., food, hairdryer, etc.)</a:t>
            </a:r>
          </a:p>
          <a:p>
            <a:pPr lvl="1"/>
            <a:r>
              <a:rPr lang="en-US" sz="3300" dirty="0" smtClean="0"/>
              <a:t>Do you prefer a “split the room in half” approach or a mixture of shared and personal space?</a:t>
            </a:r>
            <a:endParaRPr lang="en-US" dirty="0"/>
          </a:p>
        </p:txBody>
      </p:sp>
    </p:spTree>
    <p:extLst>
      <p:ext uri="{BB962C8B-B14F-4D97-AF65-F5344CB8AC3E}">
        <p14:creationId xmlns:p14="http://schemas.microsoft.com/office/powerpoint/2010/main" val="4136389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with a Friend</a:t>
            </a:r>
            <a:endParaRPr lang="en-US" dirty="0"/>
          </a:p>
        </p:txBody>
      </p:sp>
      <p:sp>
        <p:nvSpPr>
          <p:cNvPr id="3" name="Content Placeholder 2"/>
          <p:cNvSpPr>
            <a:spLocks noGrp="1"/>
          </p:cNvSpPr>
          <p:nvPr>
            <p:ph idx="1"/>
          </p:nvPr>
        </p:nvSpPr>
        <p:spPr>
          <a:xfrm>
            <a:off x="228600" y="1600200"/>
            <a:ext cx="8686800" cy="5105400"/>
          </a:xfrm>
        </p:spPr>
        <p:txBody>
          <a:bodyPr>
            <a:normAutofit fontScale="70000" lnSpcReduction="20000"/>
          </a:bodyPr>
          <a:lstStyle/>
          <a:p>
            <a:r>
              <a:rPr lang="en-US" sz="4000" dirty="0" smtClean="0"/>
              <a:t>Be careful when selecting a friend to be your roommate.</a:t>
            </a:r>
          </a:p>
          <a:p>
            <a:endParaRPr lang="en-US" sz="3600" dirty="0" smtClean="0"/>
          </a:p>
          <a:p>
            <a:r>
              <a:rPr lang="en-US" sz="4000" dirty="0" smtClean="0"/>
              <a:t>Great friends don’t always share similar daily habits and lifestyles. Roommates need to be compatible enough to live peacefully together.</a:t>
            </a:r>
          </a:p>
          <a:p>
            <a:pPr>
              <a:buNone/>
            </a:pPr>
            <a:endParaRPr lang="en-US" sz="4000" dirty="0" smtClean="0"/>
          </a:p>
          <a:p>
            <a:r>
              <a:rPr lang="en-US" sz="4000" dirty="0" smtClean="0"/>
              <a:t>Scenario to consider: </a:t>
            </a:r>
          </a:p>
          <a:p>
            <a:pPr lvl="1"/>
            <a:r>
              <a:rPr lang="en-US" sz="3600" dirty="0" smtClean="0"/>
              <a:t>You are a night owl who needs a cup of coffee and a long shower before speaking to another human each morning. </a:t>
            </a:r>
          </a:p>
          <a:p>
            <a:pPr lvl="1"/>
            <a:r>
              <a:rPr lang="en-US" sz="3600" dirty="0" smtClean="0"/>
              <a:t>Your best friend pops out of bed chattering cheerfully by 7:00 a.m. every day.  </a:t>
            </a:r>
          </a:p>
          <a:p>
            <a:pPr lvl="1"/>
            <a:r>
              <a:rPr lang="en-US" sz="3600" dirty="0" smtClean="0"/>
              <a:t>Are you putting your friendship in jeopardy by sharing a small room for the next 9 months?</a:t>
            </a:r>
            <a:endParaRPr lang="en-US" dirty="0"/>
          </a:p>
        </p:txBody>
      </p:sp>
    </p:spTree>
    <p:extLst>
      <p:ext uri="{BB962C8B-B14F-4D97-AF65-F5344CB8AC3E}">
        <p14:creationId xmlns:p14="http://schemas.microsoft.com/office/powerpoint/2010/main" val="1942330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Final Thoughts:</a:t>
            </a:r>
            <a:br>
              <a:rPr lang="en-US" dirty="0" smtClean="0"/>
            </a:br>
            <a:r>
              <a:rPr lang="en-US" dirty="0" smtClean="0"/>
              <a:t>Roommate Selection</a:t>
            </a:r>
            <a:endParaRPr lang="en-US" dirty="0"/>
          </a:p>
        </p:txBody>
      </p:sp>
      <p:sp>
        <p:nvSpPr>
          <p:cNvPr id="3" name="Content Placeholder 2"/>
          <p:cNvSpPr>
            <a:spLocks noGrp="1"/>
          </p:cNvSpPr>
          <p:nvPr>
            <p:ph idx="1"/>
          </p:nvPr>
        </p:nvSpPr>
        <p:spPr>
          <a:xfrm>
            <a:off x="457200" y="1981200"/>
            <a:ext cx="8229600" cy="4495800"/>
          </a:xfrm>
        </p:spPr>
        <p:txBody>
          <a:bodyPr>
            <a:normAutofit lnSpcReduction="10000"/>
          </a:bodyPr>
          <a:lstStyle/>
          <a:p>
            <a:pPr marL="342900" lvl="1" indent="-342900">
              <a:buFont typeface="Arial" pitchFamily="34" charset="0"/>
              <a:buChar char="•"/>
            </a:pPr>
            <a:r>
              <a:rPr lang="en-US" sz="3100" dirty="0" smtClean="0"/>
              <a:t>Be patient and allow for an adjustment period to get used to your roommate.</a:t>
            </a:r>
          </a:p>
          <a:p>
            <a:pPr marL="0" indent="0">
              <a:buNone/>
            </a:pPr>
            <a:endParaRPr lang="en-US" sz="3100" dirty="0" smtClean="0"/>
          </a:p>
          <a:p>
            <a:r>
              <a:rPr lang="en-US" sz="3100" dirty="0" smtClean="0"/>
              <a:t>If you are upfront about your wants and needs, finding a roommate can be an exciting chance to get to know another person.</a:t>
            </a:r>
          </a:p>
          <a:p>
            <a:endParaRPr lang="en-US" sz="3100" dirty="0" smtClean="0"/>
          </a:p>
          <a:p>
            <a:r>
              <a:rPr lang="en-US" sz="3100" dirty="0" smtClean="0"/>
              <a:t>Having a successful roommate experience is dependent on a mutual respect for each other!</a:t>
            </a:r>
            <a:endParaRPr lang="en-US" dirty="0"/>
          </a:p>
        </p:txBody>
      </p:sp>
    </p:spTree>
    <p:extLst>
      <p:ext uri="{BB962C8B-B14F-4D97-AF65-F5344CB8AC3E}">
        <p14:creationId xmlns:p14="http://schemas.microsoft.com/office/powerpoint/2010/main" val="2648599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Communicating with your Roommate</a:t>
            </a:r>
            <a:endParaRPr lang="en-US" dirty="0"/>
          </a:p>
        </p:txBody>
      </p:sp>
      <p:sp>
        <p:nvSpPr>
          <p:cNvPr id="3" name="Content Placeholder 2"/>
          <p:cNvSpPr>
            <a:spLocks noGrp="1"/>
          </p:cNvSpPr>
          <p:nvPr>
            <p:ph idx="1"/>
          </p:nvPr>
        </p:nvSpPr>
        <p:spPr>
          <a:xfrm>
            <a:off x="304800" y="1752600"/>
            <a:ext cx="8534400" cy="4572000"/>
          </a:xfrm>
        </p:spPr>
        <p:txBody>
          <a:bodyPr>
            <a:normAutofit lnSpcReduction="10000"/>
          </a:bodyPr>
          <a:lstStyle/>
          <a:p>
            <a:r>
              <a:rPr lang="en-US" dirty="0" smtClean="0"/>
              <a:t>Effective </a:t>
            </a:r>
            <a:r>
              <a:rPr lang="en-US" dirty="0"/>
              <a:t>communication </a:t>
            </a:r>
            <a:r>
              <a:rPr lang="en-US" dirty="0" smtClean="0"/>
              <a:t>is the most important part of living with a roommate </a:t>
            </a:r>
          </a:p>
          <a:p>
            <a:pPr lvl="1"/>
            <a:r>
              <a:rPr lang="en-US" dirty="0" smtClean="0"/>
              <a:t>Helps avoid conflicts and resolve issues</a:t>
            </a:r>
          </a:p>
          <a:p>
            <a:pPr lvl="1"/>
            <a:r>
              <a:rPr lang="en-US" dirty="0" smtClean="0"/>
              <a:t>Forms foundation of relationship</a:t>
            </a:r>
          </a:p>
          <a:p>
            <a:endParaRPr lang="en-US" dirty="0" smtClean="0"/>
          </a:p>
          <a:p>
            <a:r>
              <a:rPr lang="en-US" dirty="0" smtClean="0"/>
              <a:t>Start communicating as soon as possible</a:t>
            </a:r>
          </a:p>
          <a:p>
            <a:pPr lvl="1"/>
            <a:r>
              <a:rPr lang="en-US" dirty="0" smtClean="0"/>
              <a:t>Touch base before move-in day</a:t>
            </a:r>
          </a:p>
          <a:p>
            <a:pPr lvl="1"/>
            <a:r>
              <a:rPr lang="en-US" dirty="0" smtClean="0"/>
              <a:t>Get to know each other a little</a:t>
            </a:r>
          </a:p>
          <a:p>
            <a:pPr lvl="1"/>
            <a:r>
              <a:rPr lang="en-US" dirty="0" smtClean="0"/>
              <a:t>Discuss logistics, </a:t>
            </a:r>
            <a:r>
              <a:rPr lang="en-US" dirty="0"/>
              <a:t>“</a:t>
            </a:r>
            <a:r>
              <a:rPr lang="en-US" dirty="0" smtClean="0"/>
              <a:t>who is </a:t>
            </a:r>
            <a:r>
              <a:rPr lang="en-US" dirty="0"/>
              <a:t>bringing </a:t>
            </a:r>
            <a:r>
              <a:rPr lang="en-US" dirty="0" smtClean="0"/>
              <a:t>what”</a:t>
            </a:r>
          </a:p>
          <a:p>
            <a:endParaRPr lang="en-US" dirty="0" smtClean="0"/>
          </a:p>
          <a:p>
            <a:endParaRPr lang="en-US" dirty="0" smtClean="0"/>
          </a:p>
        </p:txBody>
      </p:sp>
    </p:spTree>
    <p:extLst>
      <p:ext uri="{BB962C8B-B14F-4D97-AF65-F5344CB8AC3E}">
        <p14:creationId xmlns:p14="http://schemas.microsoft.com/office/powerpoint/2010/main" val="1269348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4221</Words>
  <Application>Microsoft Office PowerPoint</Application>
  <PresentationFormat>On-screen Show (4:3)</PresentationFormat>
  <Paragraphs>239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Living with a Roommate</vt:lpstr>
      <vt:lpstr>Transitioning to Living with a Roommate</vt:lpstr>
      <vt:lpstr>Overview of Roommate Topics</vt:lpstr>
      <vt:lpstr>Roommate Selection Considerations</vt:lpstr>
      <vt:lpstr>Roommate Matching based on  the Housing Application</vt:lpstr>
      <vt:lpstr>Examples of Lifestyle Preferences</vt:lpstr>
      <vt:lpstr>Living with a Friend</vt:lpstr>
      <vt:lpstr>Final Thoughts: Roommate Selection</vt:lpstr>
      <vt:lpstr>Communicating with your Roommate</vt:lpstr>
      <vt:lpstr>Communication Tips</vt:lpstr>
      <vt:lpstr>Communication Tips</vt:lpstr>
      <vt:lpstr>Final Thoughts:  Roommate Communication</vt:lpstr>
      <vt:lpstr>Building a Positive Roommate Relationship</vt:lpstr>
      <vt:lpstr>PowerPoint Presentation</vt:lpstr>
      <vt:lpstr>Final Thoughts: Building a Positive Roommate Relationship</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Having a Roomie</dc:title>
  <dc:creator>COE</dc:creator>
  <cp:lastModifiedBy>Emily Bennert Johnson</cp:lastModifiedBy>
  <cp:revision>160</cp:revision>
  <cp:lastPrinted>2013-04-23T12:22:20Z</cp:lastPrinted>
  <dcterms:created xsi:type="dcterms:W3CDTF">2012-12-19T14:02:59Z</dcterms:created>
  <dcterms:modified xsi:type="dcterms:W3CDTF">2013-05-16T12:52:29Z</dcterms:modified>
</cp:coreProperties>
</file>