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66" r:id="rId4"/>
    <p:sldId id="269" r:id="rId5"/>
    <p:sldId id="270" r:id="rId6"/>
    <p:sldId id="267" r:id="rId7"/>
    <p:sldId id="268" r:id="rId8"/>
    <p:sldId id="271" r:id="rId9"/>
    <p:sldId id="272" r:id="rId10"/>
    <p:sldId id="274" r:id="rId11"/>
    <p:sldId id="264"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0568" autoAdjust="0"/>
  </p:normalViewPr>
  <p:slideViewPr>
    <p:cSldViewPr>
      <p:cViewPr varScale="1">
        <p:scale>
          <a:sx n="73" d="100"/>
          <a:sy n="73" d="100"/>
        </p:scale>
        <p:origin x="-27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650" cy="465138"/>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idx="1"/>
          </p:nvPr>
        </p:nvSpPr>
        <p:spPr>
          <a:xfrm>
            <a:off x="3976688" y="1"/>
            <a:ext cx="3041650" cy="465138"/>
          </a:xfrm>
          <a:prstGeom prst="rect">
            <a:avLst/>
          </a:prstGeom>
        </p:spPr>
        <p:txBody>
          <a:bodyPr vert="horz" lIns="91425" tIns="45712" rIns="91425" bIns="45712" rtlCol="0"/>
          <a:lstStyle>
            <a:lvl1pPr algn="r">
              <a:defRPr sz="1200"/>
            </a:lvl1pPr>
          </a:lstStyle>
          <a:p>
            <a:fld id="{3FFF43CA-1844-482E-AA21-F631B56DA2CF}" type="datetimeFigureOut">
              <a:rPr lang="en-US" smtClean="0"/>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25" tIns="45712" rIns="91425" bIns="45712" rtlCol="0" anchor="ctr"/>
          <a:lstStyle/>
          <a:p>
            <a:endParaRPr lang="en-US"/>
          </a:p>
        </p:txBody>
      </p:sp>
      <p:sp>
        <p:nvSpPr>
          <p:cNvPr id="5" name="Notes Placeholder 4"/>
          <p:cNvSpPr>
            <a:spLocks noGrp="1"/>
          </p:cNvSpPr>
          <p:nvPr>
            <p:ph type="body" sz="quarter" idx="3"/>
          </p:nvPr>
        </p:nvSpPr>
        <p:spPr>
          <a:xfrm>
            <a:off x="701676" y="4419600"/>
            <a:ext cx="5616575" cy="4187825"/>
          </a:xfrm>
          <a:prstGeom prst="rect">
            <a:avLst/>
          </a:prstGeom>
        </p:spPr>
        <p:txBody>
          <a:bodyPr vert="horz" lIns="91425" tIns="45712" rIns="91425" bIns="457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1"/>
            <a:ext cx="3041650" cy="465138"/>
          </a:xfrm>
          <a:prstGeom prst="rect">
            <a:avLst/>
          </a:prstGeom>
        </p:spPr>
        <p:txBody>
          <a:bodyPr vert="horz" lIns="91425" tIns="45712" rIns="91425"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1"/>
            <a:ext cx="3041650" cy="465138"/>
          </a:xfrm>
          <a:prstGeom prst="rect">
            <a:avLst/>
          </a:prstGeom>
        </p:spPr>
        <p:txBody>
          <a:bodyPr vert="horz" lIns="91425" tIns="45712" rIns="91425" bIns="45712" rtlCol="0" anchor="b"/>
          <a:lstStyle>
            <a:lvl1pPr algn="r">
              <a:defRPr sz="1200"/>
            </a:lvl1pPr>
          </a:lstStyle>
          <a:p>
            <a:fld id="{167D9C0E-A376-4737-92DC-FF41CA8C7A85}" type="slidenum">
              <a:rPr lang="en-US" smtClean="0"/>
              <a:t>‹#›</a:t>
            </a:fld>
            <a:endParaRPr lang="en-US"/>
          </a:p>
        </p:txBody>
      </p:sp>
    </p:spTree>
    <p:extLst>
      <p:ext uri="{BB962C8B-B14F-4D97-AF65-F5344CB8AC3E}">
        <p14:creationId xmlns:p14="http://schemas.microsoft.com/office/powerpoint/2010/main" val="8975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hrl.uncg.edu/" TargetMode="External"/><Relationship Id="rId13" Type="http://schemas.openxmlformats.org/officeDocument/2006/relationships/hyperlink" Target="http://www.ecsu.edu/students/studentaffairs/residencelife/" TargetMode="External"/><Relationship Id="rId3" Type="http://schemas.openxmlformats.org/officeDocument/2006/relationships/hyperlink" Target="http://www.ecu.edu/cs-studentaffairs/campusliving/" TargetMode="External"/><Relationship Id="rId7" Type="http://schemas.openxmlformats.org/officeDocument/2006/relationships/hyperlink" Target="http://www.uncw.edu/stuaff/housing/" TargetMode="External"/><Relationship Id="rId12" Type="http://schemas.openxmlformats.org/officeDocument/2006/relationships/hyperlink" Target="http://www.uncfsu.edu/reslife"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housing.uncc.edu/" TargetMode="External"/><Relationship Id="rId11" Type="http://schemas.openxmlformats.org/officeDocument/2006/relationships/hyperlink" Target="http://www.ncat.edu/campus-life/housing.html" TargetMode="External"/><Relationship Id="rId5" Type="http://schemas.openxmlformats.org/officeDocument/2006/relationships/hyperlink" Target="http://housing.unc.edu/" TargetMode="External"/><Relationship Id="rId10" Type="http://schemas.openxmlformats.org/officeDocument/2006/relationships/hyperlink" Target="http://www.nccu.edu/futurestudents/housingdining/index.cfm" TargetMode="External"/><Relationship Id="rId4" Type="http://schemas.openxmlformats.org/officeDocument/2006/relationships/hyperlink" Target="http://housing.appstate.edu/" TargetMode="External"/><Relationship Id="rId9" Type="http://schemas.openxmlformats.org/officeDocument/2006/relationships/hyperlink" Target="http://www.ncsu.edu/housing/" TargetMode="External"/><Relationship Id="rId14" Type="http://schemas.openxmlformats.org/officeDocument/2006/relationships/hyperlink" Target="http://www.wcu.edu/student-life/division-of-student-affairs/departments/residential-living/index.asp"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cu.edu/cs-studentaffairs/campusliving/community.cfm"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housing.unc.edu/residence-life/living-learning-communities" TargetMode="External"/><Relationship Id="rId4" Type="http://schemas.openxmlformats.org/officeDocument/2006/relationships/hyperlink" Target="http://housing.appstate.edu/rlc"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dshs.wa.gov/pdf/ms/forms/10_267.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1">
              <a:defRPr/>
            </a:pPr>
            <a:r>
              <a:rPr lang="en-US" b="0" baseline="0" dirty="0" smtClean="0"/>
              <a:t>Module 8 Lesson 1</a:t>
            </a:r>
          </a:p>
          <a:p>
            <a:pPr defTabSz="914251">
              <a:defRPr/>
            </a:pPr>
            <a:endParaRPr lang="en-US" b="0" baseline="0" dirty="0" smtClean="0"/>
          </a:p>
          <a:p>
            <a:pPr defTabSz="914251">
              <a:defRPr/>
            </a:pPr>
            <a:endParaRPr lang="en-US" b="0" baseline="0" dirty="0" smtClean="0">
              <a:solidFill>
                <a:schemeClr val="tx1"/>
              </a:solidFill>
            </a:endParaRPr>
          </a:p>
          <a:p>
            <a:pPr defTabSz="914251">
              <a:defRPr/>
            </a:pPr>
            <a:r>
              <a:rPr lang="en-US" b="0" baseline="0" dirty="0" smtClean="0"/>
              <a:t>Unless otherwise specified, all clip art and images in this document are used with permission from Microsoft in accordance with their End User License Agreement</a:t>
            </a:r>
            <a:endParaRPr lang="en-US" b="0" dirty="0" smtClean="0"/>
          </a:p>
        </p:txBody>
      </p:sp>
      <p:sp>
        <p:nvSpPr>
          <p:cNvPr id="4" name="Slide Number Placeholder 3"/>
          <p:cNvSpPr>
            <a:spLocks noGrp="1"/>
          </p:cNvSpPr>
          <p:nvPr>
            <p:ph type="sldNum" sz="quarter" idx="10"/>
          </p:nvPr>
        </p:nvSpPr>
        <p:spPr/>
        <p:txBody>
          <a:bodyPr/>
          <a:lstStyle/>
          <a:p>
            <a:fld id="{167D9C0E-A376-4737-92DC-FF41CA8C7A85}" type="slidenum">
              <a:rPr lang="en-US" smtClean="0"/>
              <a:t>1</a:t>
            </a:fld>
            <a:endParaRPr lang="en-US"/>
          </a:p>
        </p:txBody>
      </p:sp>
    </p:spTree>
    <p:extLst>
      <p:ext uri="{BB962C8B-B14F-4D97-AF65-F5344CB8AC3E}">
        <p14:creationId xmlns:p14="http://schemas.microsoft.com/office/powerpoint/2010/main" val="1305993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In researching</a:t>
            </a:r>
            <a:r>
              <a:rPr lang="en-US" sz="1100" baseline="0" dirty="0" smtClean="0"/>
              <a:t> your housing options in college, a good place to start is the website of the housing office.</a:t>
            </a:r>
            <a:endParaRPr lang="en-US" sz="1100" dirty="0" smtClean="0"/>
          </a:p>
          <a:p>
            <a:endParaRPr lang="en-US" sz="1100" dirty="0" smtClean="0"/>
          </a:p>
          <a:p>
            <a:r>
              <a:rPr lang="en-US" sz="1100" dirty="0" smtClean="0"/>
              <a:t>Direct</a:t>
            </a:r>
            <a:r>
              <a:rPr lang="en-US" sz="1100" baseline="0" dirty="0" smtClean="0"/>
              <a:t> links to the housing office websites for several colleges in NC:</a:t>
            </a:r>
          </a:p>
          <a:p>
            <a:pPr marL="171422" indent="-171422">
              <a:buFontTx/>
              <a:buChar char="-"/>
            </a:pPr>
            <a:r>
              <a:rPr lang="en-US" sz="1100" baseline="0" dirty="0" smtClean="0"/>
              <a:t>East Carolina University: </a:t>
            </a:r>
            <a:r>
              <a:rPr lang="en-US" sz="1100" dirty="0" smtClean="0">
                <a:hlinkClick r:id="rId3"/>
              </a:rPr>
              <a:t>http://www.ecu.edu/cs-studentaffairs/campusliving/</a:t>
            </a:r>
            <a:endParaRPr lang="en-US" sz="1100" dirty="0" smtClean="0"/>
          </a:p>
          <a:p>
            <a:pPr marL="171422" indent="-171422">
              <a:buFontTx/>
              <a:buChar char="-"/>
            </a:pPr>
            <a:r>
              <a:rPr lang="en-US" sz="1100" baseline="0" dirty="0" smtClean="0"/>
              <a:t>Appalachian State: </a:t>
            </a:r>
            <a:r>
              <a:rPr lang="en-US" sz="1100" dirty="0" smtClean="0">
                <a:hlinkClick r:id="rId4"/>
              </a:rPr>
              <a:t>http://housing.appstate.edu/</a:t>
            </a:r>
            <a:endParaRPr lang="en-US" sz="1100" dirty="0" smtClean="0"/>
          </a:p>
          <a:p>
            <a:pPr marL="171422" indent="-171422">
              <a:buFontTx/>
              <a:buChar char="-"/>
            </a:pPr>
            <a:r>
              <a:rPr lang="en-US" sz="1100" baseline="0" dirty="0" smtClean="0"/>
              <a:t>UNC-Chapel Hill: </a:t>
            </a:r>
            <a:r>
              <a:rPr lang="en-US" sz="1100" dirty="0" smtClean="0">
                <a:hlinkClick r:id="rId5"/>
              </a:rPr>
              <a:t>http://housing.unc.edu/</a:t>
            </a:r>
            <a:endParaRPr lang="en-US" sz="1100" dirty="0" smtClean="0"/>
          </a:p>
          <a:p>
            <a:pPr marL="171422" indent="-171422">
              <a:buFontTx/>
              <a:buChar char="-"/>
            </a:pPr>
            <a:r>
              <a:rPr lang="en-US" sz="1100" baseline="0" dirty="0" smtClean="0"/>
              <a:t>UNC-Charlotte: </a:t>
            </a:r>
            <a:r>
              <a:rPr lang="en-US" sz="1100" dirty="0" smtClean="0">
                <a:hlinkClick r:id="rId6"/>
              </a:rPr>
              <a:t>http://housing.uncc.edu/</a:t>
            </a:r>
            <a:endParaRPr lang="en-US" sz="1100" dirty="0" smtClean="0"/>
          </a:p>
          <a:p>
            <a:pPr marL="171422" indent="-171422">
              <a:buFontTx/>
              <a:buChar char="-"/>
            </a:pPr>
            <a:r>
              <a:rPr lang="en-US" sz="1100" baseline="0" dirty="0" smtClean="0"/>
              <a:t>UNC-Wilmington: </a:t>
            </a:r>
            <a:r>
              <a:rPr lang="en-US" sz="1100" dirty="0" smtClean="0">
                <a:hlinkClick r:id="rId7"/>
              </a:rPr>
              <a:t>http://www.uncw.edu/stuaff/housing/</a:t>
            </a:r>
            <a:endParaRPr lang="en-US" sz="1100" dirty="0" smtClean="0"/>
          </a:p>
          <a:p>
            <a:pPr marL="171422" indent="-171422">
              <a:buFontTx/>
              <a:buChar char="-"/>
            </a:pPr>
            <a:r>
              <a:rPr lang="en-US" sz="1100" dirty="0" smtClean="0"/>
              <a:t>UNC-Greensboro: </a:t>
            </a:r>
            <a:r>
              <a:rPr lang="en-US" sz="1100" dirty="0" smtClean="0">
                <a:hlinkClick r:id="rId8"/>
              </a:rPr>
              <a:t>http://hrl.uncg.edu/</a:t>
            </a:r>
            <a:endParaRPr lang="en-US" sz="1100" dirty="0" smtClean="0"/>
          </a:p>
          <a:p>
            <a:pPr marL="171422" indent="-171422">
              <a:buFontTx/>
              <a:buChar char="-"/>
            </a:pPr>
            <a:r>
              <a:rPr lang="en-US" sz="1100" baseline="0" dirty="0" smtClean="0"/>
              <a:t>NC State University: </a:t>
            </a:r>
            <a:r>
              <a:rPr lang="en-US" sz="1100" dirty="0" smtClean="0">
                <a:hlinkClick r:id="rId9"/>
              </a:rPr>
              <a:t>http://www.ncsu.edu/housing/</a:t>
            </a:r>
            <a:endParaRPr lang="en-US" sz="1100" dirty="0" smtClean="0"/>
          </a:p>
          <a:p>
            <a:pPr marL="171422" indent="-171422">
              <a:buFontTx/>
              <a:buChar char="-"/>
            </a:pPr>
            <a:r>
              <a:rPr lang="en-US" sz="1100" baseline="0" dirty="0" smtClean="0"/>
              <a:t>NC Central University: </a:t>
            </a:r>
            <a:r>
              <a:rPr lang="en-US" sz="1100" dirty="0" smtClean="0">
                <a:hlinkClick r:id="rId10"/>
              </a:rPr>
              <a:t>http://www.nccu.edu/futurestudents/housingdining/index.cfm</a:t>
            </a:r>
            <a:r>
              <a:rPr lang="en-US" sz="1100" dirty="0" smtClean="0"/>
              <a:t> </a:t>
            </a:r>
            <a:endParaRPr lang="en-US" sz="1100" baseline="0" dirty="0" smtClean="0"/>
          </a:p>
          <a:p>
            <a:pPr marL="171422" indent="-171422">
              <a:buFontTx/>
              <a:buChar char="-"/>
            </a:pPr>
            <a:r>
              <a:rPr lang="en-US" sz="1100" baseline="0" dirty="0" smtClean="0"/>
              <a:t>NC A&amp;T State University: </a:t>
            </a:r>
            <a:r>
              <a:rPr lang="en-US" sz="1100" dirty="0" smtClean="0">
                <a:hlinkClick r:id="rId11"/>
              </a:rPr>
              <a:t>http://www.ncat.edu/campus-life/housing.html</a:t>
            </a:r>
            <a:endParaRPr lang="en-US" sz="1100" baseline="0" dirty="0" smtClean="0"/>
          </a:p>
          <a:p>
            <a:pPr marL="171422" indent="-171422">
              <a:buFontTx/>
              <a:buChar char="-"/>
            </a:pPr>
            <a:r>
              <a:rPr lang="en-US" sz="1100" baseline="0" dirty="0" smtClean="0"/>
              <a:t>Fayetteville State University: </a:t>
            </a:r>
            <a:r>
              <a:rPr lang="en-US" sz="1100" dirty="0" smtClean="0">
                <a:hlinkClick r:id="rId12"/>
              </a:rPr>
              <a:t>http://www.uncfsu.edu/reslife</a:t>
            </a:r>
            <a:endParaRPr lang="en-US" sz="1100" baseline="0" dirty="0" smtClean="0"/>
          </a:p>
          <a:p>
            <a:pPr marL="171422" indent="-171422">
              <a:buFontTx/>
              <a:buChar char="-"/>
            </a:pPr>
            <a:r>
              <a:rPr lang="en-US" sz="1100" baseline="0" dirty="0" smtClean="0"/>
              <a:t>Elizabeth City State University: </a:t>
            </a:r>
            <a:r>
              <a:rPr lang="en-US" sz="1100" dirty="0" smtClean="0">
                <a:hlinkClick r:id="rId13"/>
              </a:rPr>
              <a:t>http://www.ecsu.edu/students/studentaffairs/residencelife/</a:t>
            </a:r>
            <a:endParaRPr lang="en-US" sz="1100" dirty="0" smtClean="0"/>
          </a:p>
          <a:p>
            <a:pPr marL="171422" indent="-171422">
              <a:buFontTx/>
              <a:buChar char="-"/>
            </a:pPr>
            <a:r>
              <a:rPr lang="en-US" sz="1100" dirty="0" smtClean="0"/>
              <a:t>Western Carolina University:</a:t>
            </a:r>
            <a:r>
              <a:rPr lang="en-US" sz="1100" baseline="0" dirty="0" smtClean="0"/>
              <a:t> </a:t>
            </a:r>
            <a:r>
              <a:rPr lang="en-US" sz="1100" dirty="0" smtClean="0">
                <a:hlinkClick r:id="rId14"/>
              </a:rPr>
              <a:t>http://www.wcu.edu/student-life/division-of-student-affairs/departments/residential-living/index.asp</a:t>
            </a:r>
            <a:endParaRPr lang="en-US" sz="1100" dirty="0" smtClean="0"/>
          </a:p>
          <a:p>
            <a:endParaRPr lang="en-US" sz="1100" baseline="0" dirty="0" smtClean="0"/>
          </a:p>
          <a:p>
            <a:endParaRPr lang="en-US" sz="1100" baseline="0" dirty="0" smtClean="0"/>
          </a:p>
          <a:p>
            <a:r>
              <a:rPr lang="en-US" sz="1100" baseline="0" dirty="0" smtClean="0"/>
              <a:t>Other things to consider include taking tours of the dorms when visiting campus, and asking current students about their experiences. Keep in mind that the student employees (tour guides, RAs, etc.) at some colleges may have guidelines about not saying negative things about the school. It’s important to talk to these people, but it’s also good to talk to some students who aren’t on the payroll to hear both pros and cons.</a:t>
            </a:r>
          </a:p>
          <a:p>
            <a:endParaRPr lang="en-US" sz="1100" baseline="0" dirty="0" smtClean="0"/>
          </a:p>
          <a:p>
            <a:endParaRPr lang="en-US" sz="1100" dirty="0"/>
          </a:p>
        </p:txBody>
      </p:sp>
      <p:sp>
        <p:nvSpPr>
          <p:cNvPr id="4" name="Slide Number Placeholder 3"/>
          <p:cNvSpPr>
            <a:spLocks noGrp="1"/>
          </p:cNvSpPr>
          <p:nvPr>
            <p:ph type="sldNum" sz="quarter" idx="10"/>
          </p:nvPr>
        </p:nvSpPr>
        <p:spPr/>
        <p:txBody>
          <a:bodyPr/>
          <a:lstStyle/>
          <a:p>
            <a:fld id="{167D9C0E-A376-4737-92DC-FF41CA8C7A85}" type="slidenum">
              <a:rPr lang="en-US" smtClean="0"/>
              <a:t>10</a:t>
            </a:fld>
            <a:endParaRPr lang="en-US"/>
          </a:p>
        </p:txBody>
      </p:sp>
    </p:spTree>
    <p:extLst>
      <p:ext uri="{BB962C8B-B14F-4D97-AF65-F5344CB8AC3E}">
        <p14:creationId xmlns:p14="http://schemas.microsoft.com/office/powerpoint/2010/main" val="2659224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7D9C0E-A376-4737-92DC-FF41CA8C7A85}" type="slidenum">
              <a:rPr lang="en-US" smtClean="0"/>
              <a:t>11</a:t>
            </a:fld>
            <a:endParaRPr lang="en-US"/>
          </a:p>
        </p:txBody>
      </p:sp>
    </p:spTree>
    <p:extLst>
      <p:ext uri="{BB962C8B-B14F-4D97-AF65-F5344CB8AC3E}">
        <p14:creationId xmlns:p14="http://schemas.microsoft.com/office/powerpoint/2010/main" val="409763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51">
              <a:defRPr/>
            </a:pPr>
            <a:r>
              <a:rPr lang="en-US" dirty="0" smtClean="0"/>
              <a:t>For many students, the</a:t>
            </a:r>
            <a:r>
              <a:rPr lang="en-US" baseline="0" dirty="0" smtClean="0"/>
              <a:t> milestone of beginning college also includes the milestone of moving out of their family home and into a college residence hall.</a:t>
            </a:r>
          </a:p>
          <a:p>
            <a:pPr defTabSz="914251">
              <a:defRPr/>
            </a:pPr>
            <a:endParaRPr lang="en-US" baseline="0" dirty="0" smtClean="0"/>
          </a:p>
          <a:p>
            <a:pPr defTabSz="914251">
              <a:defRPr/>
            </a:pPr>
            <a:r>
              <a:rPr lang="en-US" baseline="0" dirty="0" smtClean="0"/>
              <a:t>However, not all college students live on campus. Some colleges require all students to live on campus; some only require first-year students to live on campus. Some provide campus housing but allow students to decide whether to live on campus or off campus. Others don’t provide any campus housing, so all students live off campus.</a:t>
            </a:r>
          </a:p>
          <a:p>
            <a:pPr defTabSz="914251">
              <a:defRPr/>
            </a:pPr>
            <a:endParaRPr lang="en-US" baseline="0" dirty="0" smtClean="0"/>
          </a:p>
          <a:p>
            <a:pPr defTabSz="914251">
              <a:defRPr/>
            </a:pPr>
            <a:r>
              <a:rPr lang="en-US" baseline="0" dirty="0" smtClean="0"/>
              <a:t>Some colleges even offer their students assistance with finding housing off campus in the area. </a:t>
            </a:r>
          </a:p>
          <a:p>
            <a:pPr defTabSz="914251">
              <a:defRPr/>
            </a:pPr>
            <a:endParaRPr lang="en-US" baseline="0" dirty="0" smtClean="0"/>
          </a:p>
          <a:p>
            <a:pPr defTabSz="914251">
              <a:defRPr/>
            </a:pPr>
            <a:r>
              <a:rPr lang="en-US" baseline="0" dirty="0" smtClean="0"/>
              <a:t>In researching colleges you may want to attend, it’s important to find out what your housing/living options would be and select a school that’s a good fit with your needs and preferences.</a:t>
            </a:r>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67D9C0E-A376-4737-92DC-FF41CA8C7A85}" type="slidenum">
              <a:rPr lang="en-US" smtClean="0"/>
              <a:t>2</a:t>
            </a:fld>
            <a:endParaRPr lang="en-US"/>
          </a:p>
        </p:txBody>
      </p:sp>
    </p:spTree>
    <p:extLst>
      <p:ext uri="{BB962C8B-B14F-4D97-AF65-F5344CB8AC3E}">
        <p14:creationId xmlns:p14="http://schemas.microsoft.com/office/powerpoint/2010/main" val="1547043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The terms “residence</a:t>
            </a:r>
            <a:r>
              <a:rPr lang="en-US" sz="800" baseline="0" dirty="0" smtClean="0"/>
              <a:t> hall” and “dorm” are generally interchangeable. They both refer to housing that is owned and operated by the college or university.</a:t>
            </a:r>
          </a:p>
          <a:p>
            <a:endParaRPr lang="en-US" sz="800" baseline="0" dirty="0" smtClean="0"/>
          </a:p>
          <a:p>
            <a:r>
              <a:rPr lang="en-US" sz="800" baseline="0" dirty="0" smtClean="0"/>
              <a:t>Most universities have multiple types of dorms and different options that students can select from when applying for housing. These may include:</a:t>
            </a:r>
          </a:p>
          <a:p>
            <a:pPr marL="171422" indent="-171422">
              <a:buFontTx/>
              <a:buChar char="-"/>
            </a:pPr>
            <a:r>
              <a:rPr lang="en-US" sz="800" baseline="0" dirty="0" smtClean="0"/>
              <a:t>Coed or single-sex. Coed dorms may have men and women living in separate rooms on the same floor, on separate floors, or in separate wings. A few colleges offer “gender neutral” housing; in other words, your roommate does not necessarily have to be the same gender as you. However, this is an uncommon option at this time.</a:t>
            </a:r>
          </a:p>
          <a:p>
            <a:pPr marL="171422" indent="-171422">
              <a:buFontTx/>
              <a:buChar char="-"/>
            </a:pPr>
            <a:r>
              <a:rPr lang="en-US" sz="800" baseline="0" dirty="0" smtClean="0"/>
              <a:t>Some dorms are restricted to students in a certain year of college – either freshman-only or upperclassman-only; others house students in any year of college</a:t>
            </a:r>
          </a:p>
          <a:p>
            <a:pPr marL="171422" indent="-171422">
              <a:buFontTx/>
              <a:buChar char="-"/>
            </a:pPr>
            <a:r>
              <a:rPr lang="en-US" sz="800" baseline="0" dirty="0" smtClean="0"/>
              <a:t>The way a dorm is set up is another option. </a:t>
            </a:r>
            <a:br>
              <a:rPr lang="en-US" sz="800" baseline="0" dirty="0" smtClean="0"/>
            </a:br>
            <a:r>
              <a:rPr lang="en-US" sz="800" baseline="0" dirty="0" smtClean="0"/>
              <a:t>A traditional hall-style dorm usually has 2-person rooms that share a centrally-located bathroom on the floor, which has multiple showers, sinks, and toilets.</a:t>
            </a:r>
            <a:br>
              <a:rPr lang="en-US" sz="800" baseline="0" dirty="0" smtClean="0"/>
            </a:br>
            <a:r>
              <a:rPr lang="en-US" sz="800" baseline="0" dirty="0" smtClean="0"/>
              <a:t>A suite-style dorm usually has 1- and/or 2-person rooms that share a single bathroom located within the suite. For example, 2 bedrooms connected by a bathroom. Some of these also have a “common room”/living room.</a:t>
            </a:r>
            <a:br>
              <a:rPr lang="en-US" sz="800" baseline="0" dirty="0" smtClean="0"/>
            </a:br>
            <a:r>
              <a:rPr lang="en-US" sz="800" baseline="0" dirty="0" smtClean="0"/>
              <a:t>An apartment-style dorm is generally similar to the suite-style, except it also includes a kitchen. It may also be larger or have more common space (living room, etc.)</a:t>
            </a:r>
          </a:p>
          <a:p>
            <a:pPr marL="171422" indent="-171422">
              <a:buFontTx/>
              <a:buChar char="-"/>
            </a:pPr>
            <a:r>
              <a:rPr lang="en-US" sz="800" baseline="0" dirty="0" smtClean="0"/>
              <a:t>On each campus (and also from college to college), dorms often vary in their amenities, policies, and/or restrictions. </a:t>
            </a:r>
            <a:br>
              <a:rPr lang="en-US" sz="800" baseline="0" dirty="0" smtClean="0"/>
            </a:br>
            <a:r>
              <a:rPr lang="en-US" sz="800" baseline="0" dirty="0" smtClean="0"/>
              <a:t>For example…</a:t>
            </a:r>
          </a:p>
          <a:p>
            <a:pPr marL="628547" lvl="1" indent="-171422">
              <a:buFontTx/>
              <a:buChar char="-"/>
            </a:pPr>
            <a:r>
              <a:rPr lang="en-US" sz="800" baseline="0" dirty="0" smtClean="0"/>
              <a:t>Visitation rules (who can be in the dorm along with the people who live there, and when can they visit?)</a:t>
            </a:r>
          </a:p>
          <a:p>
            <a:pPr marL="628547" lvl="1" indent="-171422">
              <a:buFontTx/>
              <a:buChar char="-"/>
            </a:pPr>
            <a:r>
              <a:rPr lang="en-US" sz="800" baseline="0" dirty="0" smtClean="0"/>
              <a:t>Do students have to leave during college breaks (winter break, spring break) or can they stay in the dorm even when the college is closed for awhile? Dorms that offer this may be called “Academic Year Halls”</a:t>
            </a:r>
          </a:p>
          <a:p>
            <a:pPr marL="628547" lvl="1" indent="-171422">
              <a:buFontTx/>
              <a:buChar char="-"/>
            </a:pPr>
            <a:r>
              <a:rPr lang="en-US" sz="800" baseline="0" dirty="0" smtClean="0"/>
              <a:t>Is tobacco allowed in the dorm? Can you smoke in your room? If you are over 21 can you have alcohol or drink in your room?</a:t>
            </a:r>
          </a:p>
          <a:p>
            <a:pPr marL="628547" lvl="1" indent="-171422">
              <a:buFontTx/>
              <a:buChar char="-"/>
            </a:pPr>
            <a:r>
              <a:rPr lang="en-US" sz="800" baseline="0" dirty="0" smtClean="0"/>
              <a:t>What items are considered “illegal” in the dorm? Are some items allowed in certain dorms but not others? (Please note that this does not refer to items that are actually illegal in a broader context. This refers to things like incandescent light bulbs, aquariums, grills, etc.)</a:t>
            </a:r>
          </a:p>
          <a:p>
            <a:pPr marL="171422" indent="-171422">
              <a:buFontTx/>
              <a:buChar char="-"/>
            </a:pPr>
            <a:r>
              <a:rPr lang="en-US" sz="800" baseline="0" dirty="0" smtClean="0"/>
              <a:t>Many campuses offer some type of themed housing options. Some of these are set up as Living-Learning Communities (LLCs) (more info on next slide)</a:t>
            </a:r>
          </a:p>
          <a:p>
            <a:pPr marL="171422" indent="-171422">
              <a:buFontTx/>
              <a:buChar char="-"/>
            </a:pPr>
            <a:endParaRPr lang="en-US" sz="800" dirty="0"/>
          </a:p>
        </p:txBody>
      </p:sp>
      <p:sp>
        <p:nvSpPr>
          <p:cNvPr id="4" name="Slide Number Placeholder 3"/>
          <p:cNvSpPr>
            <a:spLocks noGrp="1"/>
          </p:cNvSpPr>
          <p:nvPr>
            <p:ph type="sldNum" sz="quarter" idx="10"/>
          </p:nvPr>
        </p:nvSpPr>
        <p:spPr/>
        <p:txBody>
          <a:bodyPr/>
          <a:lstStyle/>
          <a:p>
            <a:fld id="{167D9C0E-A376-4737-92DC-FF41CA8C7A85}" type="slidenum">
              <a:rPr lang="en-US" smtClean="0"/>
              <a:t>3</a:t>
            </a:fld>
            <a:endParaRPr lang="en-US"/>
          </a:p>
        </p:txBody>
      </p:sp>
    </p:spTree>
    <p:extLst>
      <p:ext uri="{BB962C8B-B14F-4D97-AF65-F5344CB8AC3E}">
        <p14:creationId xmlns:p14="http://schemas.microsoft.com/office/powerpoint/2010/main" val="185460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also be known as Residential Learning Communities,</a:t>
            </a:r>
            <a:r>
              <a:rPr lang="en-US" baseline="0" dirty="0" smtClean="0"/>
              <a:t> Themed Housing, or other similar names.</a:t>
            </a:r>
          </a:p>
          <a:p>
            <a:endParaRPr lang="en-US" baseline="0" dirty="0" smtClean="0"/>
          </a:p>
          <a:p>
            <a:r>
              <a:rPr lang="en-US" baseline="0" dirty="0" smtClean="0"/>
              <a:t>The idea behind LLCs is that a student’s development in college includes academic (inside and outside the classroom), life skills, social, wellness, and many more aspects. Although these areas are interconnected for the student, they’re often served by very separate and disparate entities within the university. LLCs attempt to create more cohesion in these areas for students by linking various aspects of the college experience within the context of students’ interests, goals, majors, etc.</a:t>
            </a:r>
          </a:p>
          <a:p>
            <a:endParaRPr lang="en-US" baseline="0" dirty="0" smtClean="0"/>
          </a:p>
          <a:p>
            <a:r>
              <a:rPr lang="en-US" baseline="0" dirty="0" smtClean="0"/>
              <a:t>LLCs often include a residential living component (living in a specific dorm together), an academic component (taking certain classes together; sometimes a “University 101” course or a foundational course within the major curriculum; tutoring), and a programming/educational/social component (bringing students together for certain activities; these might include social events, programs that develop skills (e.g., resume writing, leadership seminar, etc.), programs that help students network (e.g., guest speaker, meet-n-greet, etc.), and much more.</a:t>
            </a:r>
            <a:endParaRPr lang="en-US" dirty="0"/>
          </a:p>
        </p:txBody>
      </p:sp>
      <p:sp>
        <p:nvSpPr>
          <p:cNvPr id="4" name="Slide Number Placeholder 3"/>
          <p:cNvSpPr>
            <a:spLocks noGrp="1"/>
          </p:cNvSpPr>
          <p:nvPr>
            <p:ph type="sldNum" sz="quarter" idx="10"/>
          </p:nvPr>
        </p:nvSpPr>
        <p:spPr/>
        <p:txBody>
          <a:bodyPr/>
          <a:lstStyle/>
          <a:p>
            <a:fld id="{167D9C0E-A376-4737-92DC-FF41CA8C7A85}" type="slidenum">
              <a:rPr lang="en-US" smtClean="0"/>
              <a:t>4</a:t>
            </a:fld>
            <a:endParaRPr lang="en-US"/>
          </a:p>
        </p:txBody>
      </p:sp>
    </p:spTree>
    <p:extLst>
      <p:ext uri="{BB962C8B-B14F-4D97-AF65-F5344CB8AC3E}">
        <p14:creationId xmlns:p14="http://schemas.microsoft.com/office/powerpoint/2010/main" val="4163910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LLCs can be based on any</a:t>
            </a:r>
            <a:r>
              <a:rPr lang="en-US" sz="900" baseline="0" dirty="0" smtClean="0"/>
              <a:t> type of commonality that links students together. </a:t>
            </a:r>
          </a:p>
          <a:p>
            <a:pPr marL="171422" indent="-171422">
              <a:buFontTx/>
              <a:buChar char="-"/>
            </a:pPr>
            <a:r>
              <a:rPr lang="en-US" sz="900" baseline="0" dirty="0" smtClean="0"/>
              <a:t>Major – these LLCs might group students together in certain key classes within their major curriculum, as well as focusing on opportunities to develop major-related skills and facilitating contacts with people in the field</a:t>
            </a:r>
          </a:p>
          <a:p>
            <a:pPr marL="171422" indent="-171422">
              <a:buFontTx/>
              <a:buChar char="-"/>
            </a:pPr>
            <a:r>
              <a:rPr lang="en-US" sz="900" baseline="0" dirty="0" smtClean="0"/>
              <a:t>Year in college – some LLCs are designed for students who are just entering college as freshmen; others target students newly transferring to the school; and some are designed for sophomores. Each of these provides opportunities, events, and supports based on the experiences that their target students are likely to be experiencing at that point. For example, a Freshman LLC might focus on helping students meet people on campus, get connected with campus resources, and get involved in activities.</a:t>
            </a:r>
          </a:p>
          <a:p>
            <a:pPr marL="171422" indent="-171422">
              <a:buFontTx/>
              <a:buChar char="-"/>
            </a:pPr>
            <a:r>
              <a:rPr lang="en-US" sz="900" baseline="0" dirty="0" smtClean="0"/>
              <a:t>Extracurricular activity – these LLCs  would be themed around and generally run by other campus organizations. For example, an LLC connected to the Honors Program or the basketball team would fall into this category.</a:t>
            </a:r>
          </a:p>
          <a:p>
            <a:pPr marL="171422" indent="-171422" defTabSz="914251">
              <a:buFontTx/>
              <a:buChar char="-"/>
              <a:defRPr/>
            </a:pPr>
            <a:r>
              <a:rPr lang="en-US" sz="900" baseline="0" dirty="0" smtClean="0"/>
              <a:t>LLCs based on interests, lifestyles, cultures, and goals often overlap…</a:t>
            </a:r>
            <a:endParaRPr lang="en-US" sz="900" dirty="0" smtClean="0"/>
          </a:p>
          <a:p>
            <a:pPr marL="171422" indent="-171422">
              <a:buFontTx/>
              <a:buChar char="-"/>
            </a:pPr>
            <a:r>
              <a:rPr lang="en-US" sz="900" baseline="0" dirty="0" smtClean="0"/>
              <a:t>Goals – these LLCs are usually based on supporting students as they work towards similar goals. </a:t>
            </a:r>
          </a:p>
          <a:p>
            <a:pPr marL="171422" indent="-171422">
              <a:buFontTx/>
              <a:buChar char="-"/>
            </a:pPr>
            <a:r>
              <a:rPr lang="en-US" sz="900" baseline="0" dirty="0" smtClean="0"/>
              <a:t>Lifestyle/Interest/Culture – these LLCs are themed around a particular area of interest or a common way that students identify themselves.</a:t>
            </a:r>
          </a:p>
          <a:p>
            <a:pPr marL="171422" indent="-171422">
              <a:buFontTx/>
              <a:buChar char="-"/>
            </a:pPr>
            <a:r>
              <a:rPr lang="en-US" sz="900" baseline="0" dirty="0" smtClean="0"/>
              <a:t>For example, students who have a goal of maintaining a lifestyle that avoids alcohol, tobacco, and other drugs might take part in a substance-free LLC. Students who want to immerse themselves in a language or culture in order to improve their language skills and develop a deeper appreciation of that culture might live in the Spanish House. Students who want to take advantage of leadership opportunities and develop their leadership skills might join the Jarvis Leadership Program.</a:t>
            </a:r>
          </a:p>
          <a:p>
            <a:pPr marL="171422" indent="-171422">
              <a:buFontTx/>
              <a:buChar char="-"/>
            </a:pPr>
            <a:endParaRPr lang="en-US" sz="900" baseline="0" dirty="0" smtClean="0"/>
          </a:p>
          <a:p>
            <a:r>
              <a:rPr lang="en-US" sz="900" baseline="0" dirty="0" smtClean="0"/>
              <a:t>Some colleges have lots of LLC options; some have a few; and some don’t offer LLCs as an option. This is another area to consider when researching colleges and trying to find a good fit.</a:t>
            </a:r>
          </a:p>
          <a:p>
            <a:endParaRPr lang="en-US" sz="900" dirty="0" smtClean="0"/>
          </a:p>
          <a:p>
            <a:endParaRPr lang="en-US" sz="900" dirty="0" smtClean="0"/>
          </a:p>
          <a:p>
            <a:r>
              <a:rPr lang="en-US" sz="900" dirty="0" smtClean="0"/>
              <a:t>Sources</a:t>
            </a:r>
            <a:r>
              <a:rPr lang="en-US" sz="900" baseline="0" dirty="0" smtClean="0"/>
              <a:t> of LLC examples:</a:t>
            </a:r>
          </a:p>
          <a:p>
            <a:r>
              <a:rPr lang="en-US" sz="900" dirty="0" smtClean="0">
                <a:hlinkClick r:id="rId3"/>
              </a:rPr>
              <a:t>http://www.ecu.edu/cs-studentaffairs/campusliving/community.cfm</a:t>
            </a:r>
            <a:endParaRPr lang="en-US" sz="900" dirty="0" smtClean="0"/>
          </a:p>
          <a:p>
            <a:r>
              <a:rPr lang="en-US" sz="900" dirty="0" smtClean="0">
                <a:hlinkClick r:id="rId4"/>
              </a:rPr>
              <a:t>http://housing.appstate.edu/rlc</a:t>
            </a:r>
            <a:endParaRPr lang="en-US" sz="900" dirty="0" smtClean="0"/>
          </a:p>
          <a:p>
            <a:r>
              <a:rPr lang="en-US" sz="900" dirty="0" smtClean="0">
                <a:hlinkClick r:id="rId5"/>
              </a:rPr>
              <a:t>http://housing.unc.edu/residence-life/living-learning-communities</a:t>
            </a:r>
            <a:endParaRPr lang="en-US" sz="900" dirty="0" smtClean="0"/>
          </a:p>
        </p:txBody>
      </p:sp>
      <p:sp>
        <p:nvSpPr>
          <p:cNvPr id="4" name="Slide Number Placeholder 3"/>
          <p:cNvSpPr>
            <a:spLocks noGrp="1"/>
          </p:cNvSpPr>
          <p:nvPr>
            <p:ph type="sldNum" sz="quarter" idx="10"/>
          </p:nvPr>
        </p:nvSpPr>
        <p:spPr/>
        <p:txBody>
          <a:bodyPr/>
          <a:lstStyle/>
          <a:p>
            <a:fld id="{167D9C0E-A376-4737-92DC-FF41CA8C7A85}" type="slidenum">
              <a:rPr lang="en-US" smtClean="0"/>
              <a:t>5</a:t>
            </a:fld>
            <a:endParaRPr lang="en-US"/>
          </a:p>
        </p:txBody>
      </p:sp>
    </p:spTree>
    <p:extLst>
      <p:ext uri="{BB962C8B-B14F-4D97-AF65-F5344CB8AC3E}">
        <p14:creationId xmlns:p14="http://schemas.microsoft.com/office/powerpoint/2010/main" val="13350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The titles</a:t>
            </a:r>
            <a:r>
              <a:rPr lang="en-US" sz="800" baseline="0" dirty="0" smtClean="0"/>
              <a:t> of the campus living staff varies from college to college. These are fairly common designations for the people you’ll likely encounter working in your residence hall.</a:t>
            </a:r>
          </a:p>
          <a:p>
            <a:endParaRPr lang="en-US" sz="800" baseline="0" dirty="0" smtClean="0"/>
          </a:p>
          <a:p>
            <a:r>
              <a:rPr lang="en-US" sz="800" baseline="0" dirty="0" smtClean="0"/>
              <a:t>Resident Assistant or Resident Advisor (RA)</a:t>
            </a:r>
          </a:p>
          <a:p>
            <a:pPr marL="171422" indent="-171422">
              <a:buFontTx/>
              <a:buChar char="-"/>
            </a:pPr>
            <a:r>
              <a:rPr lang="en-US" sz="800" baseline="0" dirty="0" smtClean="0"/>
              <a:t>RAs are student employees who have been hired by the campus living department to serve in this leadership role within the dorms</a:t>
            </a:r>
          </a:p>
          <a:p>
            <a:pPr marL="171422" indent="-171422">
              <a:buFontTx/>
              <a:buChar char="-"/>
            </a:pPr>
            <a:r>
              <a:rPr lang="en-US" sz="800" baseline="0" dirty="0" smtClean="0"/>
              <a:t>There’s usually 1 RA per floor; if your dorm is divided up differently or particularly large or small, this may be a little different</a:t>
            </a:r>
          </a:p>
          <a:p>
            <a:pPr marL="171422" indent="-171422">
              <a:buFontTx/>
              <a:buChar char="-"/>
            </a:pPr>
            <a:r>
              <a:rPr lang="en-US" sz="800" baseline="0" dirty="0" smtClean="0"/>
              <a:t>RAs are responsible for tasks such as…</a:t>
            </a:r>
          </a:p>
          <a:p>
            <a:pPr marL="628547" lvl="1" indent="-171422">
              <a:buFontTx/>
              <a:buChar char="-"/>
            </a:pPr>
            <a:r>
              <a:rPr lang="en-US" sz="800" baseline="0" dirty="0" smtClean="0"/>
              <a:t>Informing students about policies, procedures, events, campus resources, etc. They may hold meetings to do this, and they may also share information using bulletin boards, flyers, posters, etc.</a:t>
            </a:r>
          </a:p>
          <a:p>
            <a:pPr marL="628547" lvl="1" indent="-171422">
              <a:buFontTx/>
              <a:buChar char="-"/>
            </a:pPr>
            <a:r>
              <a:rPr lang="en-US" sz="800" baseline="0" dirty="0" smtClean="0"/>
              <a:t>Enforcing policies and rules in the dorm. For example, if someone makes a noise complaint, the RA will probably handle telling the students to keep it down. If the RA sees someone violating a rule, they will be obligated to report it. On some campuses, RAs must conduct room inspections to ensure that their residents don’t have “illegal” items in their rooms and that there hasn’t been any new damage to the building or the furniture.</a:t>
            </a:r>
          </a:p>
          <a:p>
            <a:pPr marL="628547" lvl="1" indent="-171422">
              <a:buFontTx/>
              <a:buChar char="-"/>
            </a:pPr>
            <a:r>
              <a:rPr lang="en-US" sz="800" baseline="0" dirty="0" smtClean="0"/>
              <a:t>Mediating conflicts between residents, especially roommates. Your RA may help you set up a “roommate contract” (additional info about that in a future lesson) at the beginning of the year and then help you resolve any issues if they arise. They can be an excellent objective third party to help you if you’re having difficulty communicating with your roommate.</a:t>
            </a:r>
          </a:p>
          <a:p>
            <a:pPr marL="628547" lvl="1" indent="-171422">
              <a:buFontTx/>
              <a:buChar char="-"/>
            </a:pPr>
            <a:r>
              <a:rPr lang="en-US" sz="800" baseline="0" dirty="0" smtClean="0"/>
              <a:t>Responding to emergencies such as fire alarms/drills, medical emergencies, maintenance emergencies, etc. The RA is usually just the first person on the scene and immediately calls in the appropriate professional resources depending on the emergency. At many schools, there’s an RA “on call” for each dorm or area after hours. This ensures that if a problem arises, there’s always someone to respond, even if the RA for your specific floor isn’t around.</a:t>
            </a:r>
          </a:p>
          <a:p>
            <a:pPr marL="628547" lvl="1" indent="-171422">
              <a:buFontTx/>
              <a:buChar char="-"/>
            </a:pPr>
            <a:r>
              <a:rPr lang="en-US" sz="800" baseline="0" dirty="0" smtClean="0"/>
              <a:t>Creating programming and events for the residents. There are many types of programs that an RA might sponsor, but they usually have the purpose of creating a sense of community in the hall, helping residents connect with each other, and often also connect them with a resource or teach them something new at the same time. Programs might be focused on social activities, academics, health/wellness, spirituality, diversity, leadership, life skills, community service, etc. For example…movie night, self-defense class, poetry reading, board games night, candlelight vigil, midnight breakfast, etc.</a:t>
            </a:r>
          </a:p>
          <a:p>
            <a:pPr marL="171422" indent="-171422">
              <a:buFontTx/>
              <a:buChar char="-"/>
            </a:pPr>
            <a:r>
              <a:rPr lang="en-US" sz="800" baseline="0" dirty="0" smtClean="0"/>
              <a:t>Getting to know your RA is one of the first things you should do after moving into the dorm! This person is a great resource – they know the campus, they want to help other students, and they live right down the hall!</a:t>
            </a:r>
          </a:p>
        </p:txBody>
      </p:sp>
      <p:sp>
        <p:nvSpPr>
          <p:cNvPr id="4" name="Slide Number Placeholder 3"/>
          <p:cNvSpPr>
            <a:spLocks noGrp="1"/>
          </p:cNvSpPr>
          <p:nvPr>
            <p:ph type="sldNum" sz="quarter" idx="10"/>
          </p:nvPr>
        </p:nvSpPr>
        <p:spPr/>
        <p:txBody>
          <a:bodyPr/>
          <a:lstStyle/>
          <a:p>
            <a:fld id="{167D9C0E-A376-4737-92DC-FF41CA8C7A85}" type="slidenum">
              <a:rPr lang="en-US" smtClean="0"/>
              <a:t>6</a:t>
            </a:fld>
            <a:endParaRPr lang="en-US"/>
          </a:p>
        </p:txBody>
      </p:sp>
    </p:spTree>
    <p:extLst>
      <p:ext uri="{BB962C8B-B14F-4D97-AF65-F5344CB8AC3E}">
        <p14:creationId xmlns:p14="http://schemas.microsoft.com/office/powerpoint/2010/main" val="8413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Residence Hall Director or Residence Hall Coordinator (RHD, RHC, etc.)</a:t>
            </a:r>
          </a:p>
          <a:p>
            <a:pPr marL="171422" indent="-171422">
              <a:buFontTx/>
              <a:buChar char="-"/>
            </a:pPr>
            <a:r>
              <a:rPr lang="en-US" baseline="0" dirty="0" smtClean="0"/>
              <a:t>These are full-time, professional employees. At some schools they’re graduate students; at others they may have already graduated from college or even from graduate school.</a:t>
            </a:r>
          </a:p>
          <a:p>
            <a:pPr marL="171422" indent="-171422">
              <a:buFontTx/>
              <a:buChar char="-"/>
            </a:pPr>
            <a:r>
              <a:rPr lang="en-US" baseline="0" dirty="0" smtClean="0"/>
              <a:t>They generally live in the residence hall, or at least on campus. Many dorms have a Hall Director apartment somewhere in the building.</a:t>
            </a:r>
          </a:p>
          <a:p>
            <a:pPr marL="171422" indent="-171422">
              <a:buFontTx/>
              <a:buChar char="-"/>
            </a:pPr>
            <a:r>
              <a:rPr lang="en-US" baseline="0" dirty="0" smtClean="0"/>
              <a:t>RHDs do many things, but their primary task is usually to oversee the operations of their residence hall and supervise the RAs in that building. If you’re having a problem and don’t feel comfortable going to an RA for any reason, you can generally go directly to the RHD for assistance. It’s worth knowing who your RHD is, where their office is located, and how to contact them.</a:t>
            </a:r>
          </a:p>
          <a:p>
            <a:pPr marL="171422" indent="-171422">
              <a:buFontTx/>
              <a:buChar char="-"/>
            </a:pPr>
            <a:endParaRPr lang="en-US" baseline="0" dirty="0" smtClean="0"/>
          </a:p>
          <a:p>
            <a:r>
              <a:rPr lang="en-US" baseline="0" dirty="0" smtClean="0"/>
              <a:t>Depending on your college, there may also be many other Campus Living staff members. You may or may not interact with these people on a regular basis while living on campus, but it can be helpful to know who they are.</a:t>
            </a:r>
          </a:p>
          <a:p>
            <a:r>
              <a:rPr lang="en-US" baseline="0" dirty="0" smtClean="0"/>
              <a:t>Possible staff members include…</a:t>
            </a:r>
          </a:p>
          <a:p>
            <a:pPr marL="171422" indent="-171422">
              <a:buFontTx/>
              <a:buChar char="-"/>
            </a:pPr>
            <a:r>
              <a:rPr lang="en-US" baseline="0" dirty="0" smtClean="0"/>
              <a:t>Housekeeping, Maintenance</a:t>
            </a:r>
          </a:p>
          <a:p>
            <a:pPr marL="171422" indent="-171422">
              <a:buFontTx/>
              <a:buChar char="-"/>
            </a:pPr>
            <a:r>
              <a:rPr lang="en-US" baseline="0" dirty="0" smtClean="0"/>
              <a:t>Security</a:t>
            </a:r>
          </a:p>
          <a:p>
            <a:pPr marL="171422" indent="-171422">
              <a:buFontTx/>
              <a:buChar char="-"/>
            </a:pPr>
            <a:r>
              <a:rPr lang="en-US" baseline="0" dirty="0" smtClean="0"/>
              <a:t>Various types of assistants (e.g., someone who mans a front desk, someone who helps with events or programming, etc.)</a:t>
            </a:r>
          </a:p>
          <a:p>
            <a:pPr marL="171422" indent="-171422">
              <a:buFontTx/>
              <a:buChar char="-"/>
            </a:pPr>
            <a:r>
              <a:rPr lang="en-US" baseline="0" dirty="0" smtClean="0"/>
              <a:t>Living-Learning Community staff</a:t>
            </a:r>
          </a:p>
        </p:txBody>
      </p:sp>
      <p:sp>
        <p:nvSpPr>
          <p:cNvPr id="4" name="Slide Number Placeholder 3"/>
          <p:cNvSpPr>
            <a:spLocks noGrp="1"/>
          </p:cNvSpPr>
          <p:nvPr>
            <p:ph type="sldNum" sz="quarter" idx="10"/>
          </p:nvPr>
        </p:nvSpPr>
        <p:spPr/>
        <p:txBody>
          <a:bodyPr/>
          <a:lstStyle/>
          <a:p>
            <a:fld id="{167D9C0E-A376-4737-92DC-FF41CA8C7A85}" type="slidenum">
              <a:rPr lang="en-US" smtClean="0"/>
              <a:t>7</a:t>
            </a:fld>
            <a:endParaRPr lang="en-US"/>
          </a:p>
        </p:txBody>
      </p:sp>
    </p:spTree>
    <p:extLst>
      <p:ext uri="{BB962C8B-B14F-4D97-AF65-F5344CB8AC3E}">
        <p14:creationId xmlns:p14="http://schemas.microsoft.com/office/powerpoint/2010/main" val="84139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For many students, transitioning to living independently </a:t>
            </a:r>
            <a:r>
              <a:rPr lang="en-US" sz="900" baseline="0" dirty="0" smtClean="0"/>
              <a:t>in college is a big adjustment. Being prepared for certain key issues ahead of time can be helpful.</a:t>
            </a:r>
          </a:p>
          <a:p>
            <a:endParaRPr lang="en-US" sz="900" dirty="0" smtClean="0"/>
          </a:p>
          <a:p>
            <a:pPr defTabSz="914251"/>
            <a:r>
              <a:rPr lang="en-US" sz="900" baseline="0" dirty="0" smtClean="0"/>
              <a:t>Even students who are considered fairly independent in high school may be surprised by the level of independent living skills and self-regulation required to succeed in college. </a:t>
            </a:r>
          </a:p>
          <a:p>
            <a:pPr defTabSz="914251"/>
            <a:endParaRPr lang="en-US" sz="900" baseline="0" dirty="0" smtClean="0"/>
          </a:p>
          <a:p>
            <a:pPr defTabSz="914251"/>
            <a:r>
              <a:rPr lang="en-US" sz="900" baseline="0" dirty="0" smtClean="0"/>
              <a:t>Independent Living Skills – Many of these are often the types of tasks that students don’t realize their parents have been doing for them behind-the-scenes. Even students who are aware of and knowledgeable about these issues may struggle at first to handle these types of tasks in addition to their academic workload.</a:t>
            </a:r>
          </a:p>
          <a:p>
            <a:pPr marL="171422" indent="-171422" defTabSz="914251">
              <a:buFontTx/>
              <a:buChar char="-"/>
            </a:pPr>
            <a:r>
              <a:rPr lang="en-US" sz="900" baseline="0" dirty="0" smtClean="0"/>
              <a:t>Personal Hygiene – keeping self and clothing clean and maintained appropriately</a:t>
            </a:r>
          </a:p>
          <a:p>
            <a:pPr marL="171422" indent="-171422" defTabSz="914251">
              <a:buFontTx/>
              <a:buChar char="-"/>
            </a:pPr>
            <a:r>
              <a:rPr lang="en-US" sz="900" baseline="0" dirty="0" smtClean="0"/>
              <a:t>Health/First-Aid – keeping up with healthful habits, recognizing and treating minor injuries and illnesses, seeking health care when needed</a:t>
            </a:r>
          </a:p>
          <a:p>
            <a:pPr marL="171422" indent="-171422" defTabSz="914251">
              <a:buFontTx/>
              <a:buChar char="-"/>
            </a:pPr>
            <a:r>
              <a:rPr lang="en-US" sz="900" baseline="0" dirty="0" smtClean="0"/>
              <a:t>Money Management – accounting for money earned and spent, making responsible financial choices</a:t>
            </a:r>
          </a:p>
          <a:p>
            <a:pPr marL="171422" indent="-171422" defTabSz="914251">
              <a:buFontTx/>
              <a:buChar char="-"/>
            </a:pPr>
            <a:r>
              <a:rPr lang="en-US" sz="900" baseline="0" dirty="0" smtClean="0"/>
              <a:t>Safety – handling emergencies safely, making smart decisions regarding personal safety and security</a:t>
            </a:r>
          </a:p>
          <a:p>
            <a:pPr marL="171422" indent="-171422" defTabSz="914251">
              <a:buFontTx/>
              <a:buChar char="-"/>
            </a:pPr>
            <a:r>
              <a:rPr lang="en-US" sz="900" baseline="0" dirty="0" smtClean="0"/>
              <a:t>Nutrition – regularly eating healthful foods in appropriate amounts</a:t>
            </a:r>
          </a:p>
          <a:p>
            <a:pPr marL="171422" indent="-171422" defTabSz="914251">
              <a:buFontTx/>
              <a:buChar char="-"/>
            </a:pPr>
            <a:r>
              <a:rPr lang="en-US" sz="900" baseline="0" dirty="0" smtClean="0"/>
              <a:t>Housekeeping/Cleaning – maintaining a clean and healthful living space</a:t>
            </a:r>
          </a:p>
          <a:p>
            <a:pPr marL="171422" indent="-171422" defTabSz="914251">
              <a:buFontTx/>
              <a:buChar char="-"/>
            </a:pPr>
            <a:r>
              <a:rPr lang="en-US" sz="900" baseline="0" dirty="0" smtClean="0"/>
              <a:t>Transportation – safely operating and maintaining personal transportation or accessing public transportation</a:t>
            </a:r>
          </a:p>
          <a:p>
            <a:pPr marL="171422" indent="-171422" defTabSz="914251">
              <a:buFontTx/>
              <a:buChar char="-"/>
            </a:pPr>
            <a:r>
              <a:rPr lang="en-US" sz="900" baseline="0" dirty="0" smtClean="0"/>
              <a:t>Communication – effectively communicating with others in personal, educational, and other settings</a:t>
            </a:r>
          </a:p>
          <a:p>
            <a:pPr defTabSz="914251"/>
            <a:endParaRPr lang="en-US" sz="900" dirty="0" smtClean="0"/>
          </a:p>
          <a:p>
            <a:pPr defTabSz="914251"/>
            <a:r>
              <a:rPr lang="en-US" sz="900" dirty="0" smtClean="0"/>
              <a:t>Self-regulation</a:t>
            </a:r>
            <a:r>
              <a:rPr lang="en-US" sz="900" baseline="0" dirty="0" smtClean="0"/>
              <a:t> – Related to all of these independent living skills is the idea of self-regulation. In other words, not only do students need to know how to do all these things, they need to possess the self-regulation to actually complete the tasks when they need to be completed and balance them with other tasks that must be completed, such as their academics. Nobody is telling them when to go to bed, or when to get up. Nobody makes sure that they eat regularly and nutritiously. There’s no curfew. Nobody waits up to make sure they get home safely at night.</a:t>
            </a:r>
          </a:p>
          <a:p>
            <a:endParaRPr lang="en-US" sz="900" baseline="0" dirty="0" smtClean="0"/>
          </a:p>
          <a:p>
            <a:r>
              <a:rPr lang="en-US" sz="900" baseline="0" dirty="0" smtClean="0"/>
              <a:t>Practicing self-regulation before leaving for college is a key component of college preparation. </a:t>
            </a:r>
          </a:p>
          <a:p>
            <a:endParaRPr lang="en-US" sz="900" baseline="0" dirty="0" smtClean="0"/>
          </a:p>
          <a:p>
            <a:r>
              <a:rPr lang="en-US" sz="900" baseline="0" dirty="0" smtClean="0"/>
              <a:t>Source consulted for independent living skills information: </a:t>
            </a:r>
            <a:r>
              <a:rPr lang="en-US" sz="900" dirty="0" smtClean="0">
                <a:hlinkClick r:id="rId3"/>
              </a:rPr>
              <a:t>http://www.dshs.wa.gov/pdf/ms/forms/10_267.pdf</a:t>
            </a:r>
            <a:endParaRPr lang="en-US" sz="900" baseline="0" dirty="0" smtClean="0"/>
          </a:p>
        </p:txBody>
      </p:sp>
      <p:sp>
        <p:nvSpPr>
          <p:cNvPr id="4" name="Slide Number Placeholder 3"/>
          <p:cNvSpPr>
            <a:spLocks noGrp="1"/>
          </p:cNvSpPr>
          <p:nvPr>
            <p:ph type="sldNum" sz="quarter" idx="10"/>
          </p:nvPr>
        </p:nvSpPr>
        <p:spPr/>
        <p:txBody>
          <a:bodyPr/>
          <a:lstStyle/>
          <a:p>
            <a:fld id="{167D9C0E-A376-4737-92DC-FF41CA8C7A85}" type="slidenum">
              <a:rPr lang="en-US" smtClean="0"/>
              <a:t>8</a:t>
            </a:fld>
            <a:endParaRPr lang="en-US"/>
          </a:p>
        </p:txBody>
      </p:sp>
    </p:spTree>
    <p:extLst>
      <p:ext uri="{BB962C8B-B14F-4D97-AF65-F5344CB8AC3E}">
        <p14:creationId xmlns:p14="http://schemas.microsoft.com/office/powerpoint/2010/main" val="334387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750" dirty="0" smtClean="0"/>
              <a:t>Some tips to keep in mind when applying for housing in college:</a:t>
            </a:r>
          </a:p>
          <a:p>
            <a:r>
              <a:rPr lang="en-US" sz="750" smtClean="0"/>
              <a:t>Pay</a:t>
            </a:r>
            <a:r>
              <a:rPr lang="en-US" sz="750" baseline="0" smtClean="0"/>
              <a:t> </a:t>
            </a:r>
            <a:r>
              <a:rPr lang="en-US" sz="750" baseline="0" dirty="0" smtClean="0"/>
              <a:t>attention to deadlines. At some colleges, the demand for housing surpasses the supply. If you miss the deadline, you may completely miss your opportunity to live on campus. There may also be late fees or fines associated with submitting a late application.</a:t>
            </a:r>
          </a:p>
          <a:p>
            <a:endParaRPr lang="en-US" sz="750" baseline="0" dirty="0" smtClean="0"/>
          </a:p>
          <a:p>
            <a:r>
              <a:rPr lang="en-US" sz="750" baseline="0" dirty="0" smtClean="0"/>
              <a:t>Learn about your options. [The Guided Practice, Extended Practice, and Homework for this lesson specifically address this point.]</a:t>
            </a:r>
          </a:p>
          <a:p>
            <a:r>
              <a:rPr lang="en-US" sz="750" baseline="0" dirty="0" smtClean="0"/>
              <a:t>It’s important to know what types of housing are available at the colleges you’re considering and take into account your preferences and needs when applying. As a freshman, you may or may not have much choice in where you live, but finding out as much as possible about the options will help you make an informed decision when given the opportunity. </a:t>
            </a:r>
          </a:p>
          <a:p>
            <a:endParaRPr lang="en-US" sz="750" baseline="0" dirty="0" smtClean="0"/>
          </a:p>
          <a:p>
            <a:r>
              <a:rPr lang="en-US" sz="750" baseline="0" dirty="0" smtClean="0"/>
              <a:t>If your housing application includes a lifestyle questionnaire, the housing office will likely use it to help match you with a dorm and/or roommate. It’s crucial to be honest, realistic, and accurate on these forms and to take the time to fill them out completely. If you provide answers that don’t match up with your actual habits and preferences, you will likely be matched with someone who will be less compatible on these factors. Some examples of the types of questions these forms may ask include…</a:t>
            </a:r>
          </a:p>
          <a:p>
            <a:pPr marL="171422" indent="-171422">
              <a:buFontTx/>
              <a:buChar char="-"/>
            </a:pPr>
            <a:r>
              <a:rPr lang="en-US" sz="750" baseline="0" dirty="0" smtClean="0"/>
              <a:t>The hours you prefer to keep (early bird, night owl, etc.)</a:t>
            </a:r>
          </a:p>
          <a:p>
            <a:pPr marL="171422" indent="-171422">
              <a:buFontTx/>
              <a:buChar char="-"/>
            </a:pPr>
            <a:r>
              <a:rPr lang="en-US" sz="750" baseline="0" dirty="0" smtClean="0"/>
              <a:t>Studying style (multitasking with </a:t>
            </a:r>
            <a:r>
              <a:rPr lang="en-US" sz="750" baseline="0" dirty="0" err="1" smtClean="0"/>
              <a:t>tv</a:t>
            </a:r>
            <a:r>
              <a:rPr lang="en-US" sz="750" baseline="0" dirty="0" smtClean="0"/>
              <a:t> or music on, background noise only, very quiet, etc.)</a:t>
            </a:r>
          </a:p>
          <a:p>
            <a:pPr marL="171422" indent="-171422">
              <a:buFontTx/>
              <a:buChar char="-"/>
            </a:pPr>
            <a:r>
              <a:rPr lang="en-US" sz="750" baseline="0" dirty="0" smtClean="0"/>
              <a:t>Cleanliness (messy, neat, cluttered, etc.)</a:t>
            </a:r>
          </a:p>
          <a:p>
            <a:pPr marL="171422" indent="-171422">
              <a:buFontTx/>
              <a:buChar char="-"/>
            </a:pPr>
            <a:r>
              <a:rPr lang="en-US" sz="750" baseline="0" dirty="0" smtClean="0"/>
              <a:t>Social style (like to have friends over often, more private or introverted, depends on time of day, etc.)</a:t>
            </a:r>
          </a:p>
          <a:p>
            <a:pPr marL="171422" indent="-171422">
              <a:buFontTx/>
              <a:buChar char="-"/>
            </a:pPr>
            <a:r>
              <a:rPr lang="en-US" sz="750" baseline="0" dirty="0" smtClean="0"/>
              <a:t>Smoker/non-smoker (although many dorms do not allow any smoking at all inside or near the building, some colleges may place smokers together or allow students to specifically request non-smoking roommates due to allergies or sensitivities)</a:t>
            </a:r>
            <a:endParaRPr lang="en-US" sz="750" dirty="0" smtClean="0"/>
          </a:p>
          <a:p>
            <a:endParaRPr lang="en-US" sz="750" dirty="0" smtClean="0"/>
          </a:p>
          <a:p>
            <a:r>
              <a:rPr lang="en-US" sz="750" dirty="0" smtClean="0"/>
              <a:t>We know that the housing contracts can be long, dense, and full of</a:t>
            </a:r>
            <a:r>
              <a:rPr lang="en-US" sz="750" baseline="0" dirty="0" smtClean="0"/>
              <a:t> confusing language. However, it’s extremely important to know what the conditions of your contract are, especially because they can vary drastically from college to college. You need to know…</a:t>
            </a:r>
          </a:p>
          <a:p>
            <a:pPr marL="171422" indent="-171422">
              <a:buFontTx/>
              <a:buChar char="-"/>
            </a:pPr>
            <a:r>
              <a:rPr lang="en-US" sz="750" baseline="0" dirty="0" smtClean="0"/>
              <a:t>Is the contract for a semester? An academic year? A calendar year?</a:t>
            </a:r>
          </a:p>
          <a:p>
            <a:pPr marL="171422" indent="-171422">
              <a:buFontTx/>
              <a:buChar char="-"/>
            </a:pPr>
            <a:r>
              <a:rPr lang="en-US" sz="750" baseline="0" dirty="0" smtClean="0"/>
              <a:t>When is the dorm is open and closed?</a:t>
            </a:r>
          </a:p>
          <a:p>
            <a:pPr marL="171422" indent="-171422">
              <a:buFontTx/>
              <a:buChar char="-"/>
            </a:pPr>
            <a:r>
              <a:rPr lang="en-US" sz="750" baseline="0" dirty="0" smtClean="0"/>
              <a:t>What you can/cannot bring into the building. What are the penalties if you’re caught with contraband?</a:t>
            </a:r>
          </a:p>
          <a:p>
            <a:pPr marL="171422" indent="-171422">
              <a:buFontTx/>
              <a:buChar char="-"/>
            </a:pPr>
            <a:r>
              <a:rPr lang="en-US" sz="750" baseline="0" dirty="0" smtClean="0"/>
              <a:t>Who can/cannot be in the building and when?</a:t>
            </a:r>
          </a:p>
          <a:p>
            <a:pPr marL="171422" indent="-171422">
              <a:buFontTx/>
              <a:buChar char="-"/>
            </a:pPr>
            <a:r>
              <a:rPr lang="en-US" sz="750" baseline="0" dirty="0" smtClean="0"/>
              <a:t>What happens if you drop out mid-semester or mid-year?</a:t>
            </a:r>
          </a:p>
          <a:p>
            <a:pPr marL="171422" indent="-171422">
              <a:buFontTx/>
              <a:buChar char="-"/>
            </a:pPr>
            <a:r>
              <a:rPr lang="en-US" sz="750" baseline="0" dirty="0" smtClean="0"/>
              <a:t>How long do you have to cancel the contract if you change your mind?</a:t>
            </a:r>
          </a:p>
          <a:p>
            <a:pPr marL="171422" indent="-171422">
              <a:buFontTx/>
              <a:buChar char="-"/>
            </a:pPr>
            <a:r>
              <a:rPr lang="en-US" sz="750" baseline="0" dirty="0" smtClean="0"/>
              <a:t>What happens if you have a disciplinary violation within the dorm? What about outside of the dorm? Can they cancel your contract for certain types of disciplinary or legal problems?</a:t>
            </a:r>
          </a:p>
          <a:p>
            <a:pPr marL="171422" indent="-171422">
              <a:buFontTx/>
              <a:buChar char="-"/>
            </a:pPr>
            <a:r>
              <a:rPr lang="en-US" sz="750" baseline="0" dirty="0" smtClean="0"/>
              <a:t>Who is responsible if there’s damage to your room? How do they handle damage when neither roommate claims responsibility?</a:t>
            </a:r>
          </a:p>
          <a:p>
            <a:pPr marL="171422" indent="-171422">
              <a:buFontTx/>
              <a:buChar char="-"/>
            </a:pPr>
            <a:r>
              <a:rPr lang="en-US" sz="750" baseline="0" dirty="0" smtClean="0"/>
              <a:t>How are roommate conflicts or changing rooms handled?</a:t>
            </a:r>
          </a:p>
          <a:p>
            <a:pPr marL="171422" indent="-171422">
              <a:buFontTx/>
              <a:buChar char="-"/>
            </a:pPr>
            <a:r>
              <a:rPr lang="en-US" sz="750" baseline="0" dirty="0" smtClean="0"/>
              <a:t>Do you have to sign up for a certain meal plan if you’re living in the dorm? Are your meal plan contract and housing contract linked?</a:t>
            </a:r>
          </a:p>
          <a:p>
            <a:pPr marL="171422" indent="-171422">
              <a:buFontTx/>
              <a:buChar char="-"/>
            </a:pPr>
            <a:r>
              <a:rPr lang="en-US" sz="750" baseline="0" dirty="0" smtClean="0"/>
              <a:t>And anything else you or your parents want to know.</a:t>
            </a:r>
          </a:p>
          <a:p>
            <a:r>
              <a:rPr lang="en-US" sz="750" baseline="0" dirty="0" smtClean="0"/>
              <a:t>Don’t hesitate to ask your housing office to clarify if you don’t understand.</a:t>
            </a:r>
          </a:p>
        </p:txBody>
      </p:sp>
      <p:sp>
        <p:nvSpPr>
          <p:cNvPr id="4" name="Slide Number Placeholder 3"/>
          <p:cNvSpPr>
            <a:spLocks noGrp="1"/>
          </p:cNvSpPr>
          <p:nvPr>
            <p:ph type="sldNum" sz="quarter" idx="10"/>
          </p:nvPr>
        </p:nvSpPr>
        <p:spPr/>
        <p:txBody>
          <a:bodyPr/>
          <a:lstStyle/>
          <a:p>
            <a:fld id="{167D9C0E-A376-4737-92DC-FF41CA8C7A85}" type="slidenum">
              <a:rPr lang="en-US" smtClean="0"/>
              <a:t>9</a:t>
            </a:fld>
            <a:endParaRPr lang="en-US"/>
          </a:p>
        </p:txBody>
      </p:sp>
    </p:spTree>
    <p:extLst>
      <p:ext uri="{BB962C8B-B14F-4D97-AF65-F5344CB8AC3E}">
        <p14:creationId xmlns:p14="http://schemas.microsoft.com/office/powerpoint/2010/main" val="349319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C60D2C4-B67C-4D8D-B987-225A9A0CFAB6}"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17206628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0D2C4-B67C-4D8D-B987-225A9A0CFAB6}"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81771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0D2C4-B67C-4D8D-B987-225A9A0CFAB6}"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296832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C60D2C4-B67C-4D8D-B987-225A9A0CFAB6}"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4531131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0D2C4-B67C-4D8D-B987-225A9A0CFAB6}"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378165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60D2C4-B67C-4D8D-B987-225A9A0CFAB6}"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408525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60D2C4-B67C-4D8D-B987-225A9A0CFAB6}"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6131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60D2C4-B67C-4D8D-B987-225A9A0CFAB6}"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81342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0D2C4-B67C-4D8D-B987-225A9A0CFAB6}"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57401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0D2C4-B67C-4D8D-B987-225A9A0CFAB6}"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321357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0D2C4-B67C-4D8D-B987-225A9A0CFAB6}"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39689-5205-4312-92CE-435FAEBB70CA}" type="slidenum">
              <a:rPr lang="en-US" smtClean="0"/>
              <a:pPr/>
              <a:t>‹#›</a:t>
            </a:fld>
            <a:endParaRPr lang="en-US"/>
          </a:p>
        </p:txBody>
      </p:sp>
    </p:spTree>
    <p:extLst>
      <p:ext uri="{BB962C8B-B14F-4D97-AF65-F5344CB8AC3E}">
        <p14:creationId xmlns:p14="http://schemas.microsoft.com/office/powerpoint/2010/main" val="242216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0D2C4-B67C-4D8D-B987-225A9A0CFAB6}"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39689-5205-4312-92CE-435FAEBB70CA}" type="slidenum">
              <a:rPr lang="en-US" smtClean="0"/>
              <a:pPr/>
              <a:t>‹#›</a:t>
            </a:fld>
            <a:endParaRPr lang="en-US"/>
          </a:p>
        </p:txBody>
      </p:sp>
    </p:spTree>
    <p:extLst>
      <p:ext uri="{BB962C8B-B14F-4D97-AF65-F5344CB8AC3E}">
        <p14:creationId xmlns:p14="http://schemas.microsoft.com/office/powerpoint/2010/main" val="423599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sz="4800" dirty="0" smtClean="0"/>
              <a:t>Introduction to Campus Living</a:t>
            </a:r>
            <a:endParaRPr lang="en-US" sz="4800" dirty="0"/>
          </a:p>
        </p:txBody>
      </p:sp>
      <p:pic>
        <p:nvPicPr>
          <p:cNvPr id="1028" name="Picture 4" descr="C:\Users\coe\AppData\Local\Microsoft\Windows\Temporary Internet Files\Content.IE5\W02EJMXZ\MP90044224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438400"/>
            <a:ext cx="59436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368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Researching Housing Options</a:t>
            </a:r>
            <a:endParaRPr lang="en-US" dirty="0"/>
          </a:p>
        </p:txBody>
      </p:sp>
      <p:sp>
        <p:nvSpPr>
          <p:cNvPr id="3" name="Content Placeholder 2"/>
          <p:cNvSpPr>
            <a:spLocks noGrp="1"/>
          </p:cNvSpPr>
          <p:nvPr>
            <p:ph idx="1"/>
          </p:nvPr>
        </p:nvSpPr>
        <p:spPr/>
        <p:txBody>
          <a:bodyPr/>
          <a:lstStyle/>
          <a:p>
            <a:r>
              <a:rPr lang="en-US" dirty="0" smtClean="0"/>
              <a:t>Visit the website of the college’s housing office</a:t>
            </a:r>
          </a:p>
          <a:p>
            <a:endParaRPr lang="en-US" dirty="0" smtClean="0"/>
          </a:p>
          <a:p>
            <a:r>
              <a:rPr lang="en-US" dirty="0" smtClean="0"/>
              <a:t>During your campus visit, ask to tour a dorm</a:t>
            </a:r>
          </a:p>
          <a:p>
            <a:endParaRPr lang="en-US" dirty="0" smtClean="0"/>
          </a:p>
          <a:p>
            <a:r>
              <a:rPr lang="en-US" dirty="0" smtClean="0"/>
              <a:t>Ask current students what they like and dislike about their dorm and living on campus</a:t>
            </a:r>
            <a:endParaRPr lang="en-US" dirty="0"/>
          </a:p>
        </p:txBody>
      </p:sp>
    </p:spTree>
    <p:extLst>
      <p:ext uri="{BB962C8B-B14F-4D97-AF65-F5344CB8AC3E}">
        <p14:creationId xmlns:p14="http://schemas.microsoft.com/office/powerpoint/2010/main" val="80481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386617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Living Options</a:t>
            </a:r>
            <a:endParaRPr lang="en-US" dirty="0"/>
          </a:p>
        </p:txBody>
      </p:sp>
      <p:sp>
        <p:nvSpPr>
          <p:cNvPr id="3" name="Content Placeholder 2"/>
          <p:cNvSpPr>
            <a:spLocks noGrp="1"/>
          </p:cNvSpPr>
          <p:nvPr>
            <p:ph idx="1"/>
          </p:nvPr>
        </p:nvSpPr>
        <p:spPr/>
        <p:txBody>
          <a:bodyPr/>
          <a:lstStyle/>
          <a:p>
            <a:r>
              <a:rPr lang="en-US" dirty="0" smtClean="0"/>
              <a:t>On campus – Residence Halls/Dorms</a:t>
            </a:r>
          </a:p>
          <a:p>
            <a:pPr marL="457200" lvl="1" indent="0">
              <a:buNone/>
            </a:pPr>
            <a:endParaRPr lang="en-US" dirty="0" smtClean="0"/>
          </a:p>
          <a:p>
            <a:r>
              <a:rPr lang="en-US" dirty="0" smtClean="0"/>
              <a:t>Off campus</a:t>
            </a:r>
          </a:p>
          <a:p>
            <a:pPr lvl="1"/>
            <a:r>
              <a:rPr lang="en-US" dirty="0" smtClean="0"/>
              <a:t>At home</a:t>
            </a:r>
          </a:p>
          <a:p>
            <a:pPr lvl="1"/>
            <a:r>
              <a:rPr lang="en-US" dirty="0" smtClean="0"/>
              <a:t>Student-oriented apartment complexes</a:t>
            </a:r>
          </a:p>
          <a:p>
            <a:pPr lvl="1"/>
            <a:r>
              <a:rPr lang="en-US" dirty="0" smtClean="0"/>
              <a:t>Other apartments or houses</a:t>
            </a:r>
          </a:p>
          <a:p>
            <a:pPr lvl="1"/>
            <a:endParaRPr lang="en-US" dirty="0" smtClean="0"/>
          </a:p>
        </p:txBody>
      </p:sp>
      <p:pic>
        <p:nvPicPr>
          <p:cNvPr id="1026" name="Picture 2" descr="C:\Users\coe\AppData\Local\Microsoft\Windows\Temporary Internet Files\Content.IE5\ZNTLDKZ4\MC90044173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2578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oe\AppData\Local\Microsoft\Windows\Temporary Internet Files\Content.IE5\8UYFZNCU\MC90001927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5257800"/>
            <a:ext cx="2396748"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oe\AppData\Local\Microsoft\Windows\Temporary Internet Files\Content.IE5\H6HVNGQA\MC90020250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8811" y="4800600"/>
            <a:ext cx="174806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66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Residence Hall / Dorm</a:t>
            </a:r>
            <a:endParaRPr lang="en-US" dirty="0"/>
          </a:p>
        </p:txBody>
      </p:sp>
      <p:sp>
        <p:nvSpPr>
          <p:cNvPr id="3" name="Content Placeholder 2"/>
          <p:cNvSpPr>
            <a:spLocks noGrp="1"/>
          </p:cNvSpPr>
          <p:nvPr>
            <p:ph idx="1"/>
          </p:nvPr>
        </p:nvSpPr>
        <p:spPr>
          <a:xfrm>
            <a:off x="152400" y="1600200"/>
            <a:ext cx="8839200" cy="4525963"/>
          </a:xfrm>
        </p:spPr>
        <p:txBody>
          <a:bodyPr>
            <a:normAutofit/>
          </a:bodyPr>
          <a:lstStyle/>
          <a:p>
            <a:r>
              <a:rPr lang="en-US" dirty="0" smtClean="0"/>
              <a:t>Housing owned and operated by the university</a:t>
            </a:r>
          </a:p>
          <a:p>
            <a:pPr marL="0" indent="0">
              <a:buNone/>
            </a:pPr>
            <a:endParaRPr lang="en-US" dirty="0" smtClean="0"/>
          </a:p>
          <a:p>
            <a:r>
              <a:rPr lang="en-US" dirty="0" smtClean="0"/>
              <a:t>Common residence hall types or options</a:t>
            </a:r>
          </a:p>
          <a:p>
            <a:pPr lvl="1"/>
            <a:r>
              <a:rPr lang="en-US" dirty="0" smtClean="0"/>
              <a:t>Coed or single-sex</a:t>
            </a:r>
          </a:p>
          <a:p>
            <a:pPr lvl="1"/>
            <a:r>
              <a:rPr lang="en-US" dirty="0" smtClean="0"/>
              <a:t>All-freshman or all-upperclassman or both</a:t>
            </a:r>
          </a:p>
          <a:p>
            <a:pPr lvl="1"/>
            <a:r>
              <a:rPr lang="en-US" dirty="0" smtClean="0"/>
              <a:t>Traditional hall-style or suite-style or apartment-style</a:t>
            </a:r>
          </a:p>
          <a:p>
            <a:pPr lvl="1"/>
            <a:r>
              <a:rPr lang="en-US" dirty="0" smtClean="0"/>
              <a:t>Amenities, policies, restrictions</a:t>
            </a:r>
          </a:p>
          <a:p>
            <a:pPr lvl="1"/>
            <a:r>
              <a:rPr lang="en-US" dirty="0" smtClean="0"/>
              <a:t>Themed housing, Living-Learning Communities</a:t>
            </a:r>
            <a:endParaRPr lang="en-US" dirty="0"/>
          </a:p>
        </p:txBody>
      </p:sp>
    </p:spTree>
    <p:extLst>
      <p:ext uri="{BB962C8B-B14F-4D97-AF65-F5344CB8AC3E}">
        <p14:creationId xmlns:p14="http://schemas.microsoft.com/office/powerpoint/2010/main" val="78915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Learning Community (LLC)</a:t>
            </a:r>
            <a:endParaRPr lang="en-US" dirty="0"/>
          </a:p>
        </p:txBody>
      </p:sp>
      <p:sp>
        <p:nvSpPr>
          <p:cNvPr id="3" name="Content Placeholder 2"/>
          <p:cNvSpPr>
            <a:spLocks noGrp="1"/>
          </p:cNvSpPr>
          <p:nvPr>
            <p:ph idx="1"/>
          </p:nvPr>
        </p:nvSpPr>
        <p:spPr>
          <a:xfrm>
            <a:off x="152400" y="1600200"/>
            <a:ext cx="8839200" cy="5029200"/>
          </a:xfrm>
        </p:spPr>
        <p:txBody>
          <a:bodyPr>
            <a:normAutofit/>
          </a:bodyPr>
          <a:lstStyle/>
          <a:p>
            <a:r>
              <a:rPr lang="en-US" dirty="0" smtClean="0"/>
              <a:t>A campus living program providing additional educational and extracurricular experiences related to a specific theme</a:t>
            </a:r>
          </a:p>
          <a:p>
            <a:r>
              <a:rPr lang="en-US" dirty="0" smtClean="0"/>
              <a:t>Connects classroom learning with residential life</a:t>
            </a:r>
          </a:p>
          <a:p>
            <a:r>
              <a:rPr lang="en-US" dirty="0" smtClean="0"/>
              <a:t>Students in an LLC often…</a:t>
            </a:r>
          </a:p>
          <a:p>
            <a:pPr lvl="1"/>
            <a:r>
              <a:rPr lang="en-US" dirty="0" smtClean="0"/>
              <a:t>Live in the same dorm (and/or on the same floor)</a:t>
            </a:r>
          </a:p>
          <a:p>
            <a:pPr lvl="1"/>
            <a:r>
              <a:rPr lang="en-US" dirty="0" smtClean="0"/>
              <a:t>Take certain classes together</a:t>
            </a:r>
          </a:p>
          <a:p>
            <a:pPr lvl="1"/>
            <a:r>
              <a:rPr lang="en-US" dirty="0"/>
              <a:t>P</a:t>
            </a:r>
            <a:r>
              <a:rPr lang="en-US" dirty="0" smtClean="0"/>
              <a:t>articipate in social and educational activities together</a:t>
            </a:r>
            <a:endParaRPr lang="en-US" dirty="0"/>
          </a:p>
        </p:txBody>
      </p:sp>
    </p:spTree>
    <p:extLst>
      <p:ext uri="{BB962C8B-B14F-4D97-AF65-F5344CB8AC3E}">
        <p14:creationId xmlns:p14="http://schemas.microsoft.com/office/powerpoint/2010/main" val="70918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Learning Communities</a:t>
            </a:r>
            <a:endParaRPr lang="en-US" dirty="0"/>
          </a:p>
        </p:txBody>
      </p:sp>
      <p:sp>
        <p:nvSpPr>
          <p:cNvPr id="3" name="Content Placeholder 2"/>
          <p:cNvSpPr>
            <a:spLocks noGrp="1"/>
          </p:cNvSpPr>
          <p:nvPr>
            <p:ph idx="1"/>
          </p:nvPr>
        </p:nvSpPr>
        <p:spPr>
          <a:xfrm>
            <a:off x="152400" y="1600200"/>
            <a:ext cx="8839200" cy="5257800"/>
          </a:xfrm>
        </p:spPr>
        <p:txBody>
          <a:bodyPr>
            <a:normAutofit fontScale="92500" lnSpcReduction="10000"/>
          </a:bodyPr>
          <a:lstStyle/>
          <a:p>
            <a:r>
              <a:rPr lang="en-US" dirty="0" smtClean="0"/>
              <a:t>May be themed around a common…</a:t>
            </a:r>
          </a:p>
          <a:p>
            <a:pPr marL="457200" lvl="1" indent="0">
              <a:buNone/>
            </a:pPr>
            <a:r>
              <a:rPr lang="en-US" dirty="0" smtClean="0"/>
              <a:t>- Major		- Culture		- </a:t>
            </a:r>
            <a:r>
              <a:rPr lang="en-US" dirty="0"/>
              <a:t>Y</a:t>
            </a:r>
            <a:r>
              <a:rPr lang="en-US" dirty="0" smtClean="0"/>
              <a:t>ear in college</a:t>
            </a:r>
          </a:p>
          <a:p>
            <a:pPr marL="457200" lvl="1" indent="0">
              <a:buNone/>
            </a:pPr>
            <a:r>
              <a:rPr lang="en-US" dirty="0" smtClean="0"/>
              <a:t>- Interest		- Goal			- Other</a:t>
            </a:r>
          </a:p>
          <a:p>
            <a:pPr marL="457200" lvl="1" indent="0">
              <a:buNone/>
            </a:pPr>
            <a:r>
              <a:rPr lang="en-US" dirty="0" smtClean="0"/>
              <a:t>- Lifestyle		- Extracurricular Activity</a:t>
            </a:r>
          </a:p>
          <a:p>
            <a:pPr marL="514350" indent="-457200"/>
            <a:endParaRPr lang="en-US" dirty="0" smtClean="0"/>
          </a:p>
          <a:p>
            <a:pPr marL="514350" indent="-457200"/>
            <a:r>
              <a:rPr lang="en-US" dirty="0" smtClean="0"/>
              <a:t>Examples of LLCs at colleges in NC</a:t>
            </a:r>
          </a:p>
          <a:p>
            <a:pPr marL="914400" lvl="1" indent="-457200"/>
            <a:r>
              <a:rPr lang="en-US" sz="1900" dirty="0" smtClean="0"/>
              <a:t>Jarvis Leadership Program (ECU)</a:t>
            </a:r>
          </a:p>
          <a:p>
            <a:pPr marL="914400" lvl="1" indent="-457200"/>
            <a:r>
              <a:rPr lang="en-US" sz="1900" dirty="0" smtClean="0"/>
              <a:t>Future Pirate Nurse Living Learning Village (ECU)</a:t>
            </a:r>
          </a:p>
          <a:p>
            <a:pPr marL="914400" lvl="1" indent="-457200"/>
            <a:r>
              <a:rPr lang="en-US" sz="1900" dirty="0" smtClean="0"/>
              <a:t>QUEST Transfer Students LLC (ECU)</a:t>
            </a:r>
          </a:p>
          <a:p>
            <a:pPr marL="914400" lvl="1" indent="-457200"/>
            <a:r>
              <a:rPr lang="en-US" sz="1900" dirty="0" smtClean="0"/>
              <a:t>Substance-Free Environments (UNC-CH)</a:t>
            </a:r>
          </a:p>
          <a:p>
            <a:pPr marL="914400" lvl="1" indent="-457200"/>
            <a:r>
              <a:rPr lang="en-US" sz="1900" dirty="0" smtClean="0"/>
              <a:t>La Casa – Spanish House (UNC-CH)</a:t>
            </a:r>
          </a:p>
          <a:p>
            <a:pPr marL="914400" lvl="1" indent="-457200"/>
            <a:r>
              <a:rPr lang="en-US" sz="1900" dirty="0" smtClean="0"/>
              <a:t>Living Green (ASU)</a:t>
            </a:r>
          </a:p>
          <a:p>
            <a:pPr marL="914400" lvl="1" indent="-457200"/>
            <a:r>
              <a:rPr lang="en-US" sz="1900" dirty="0" smtClean="0"/>
              <a:t>Sisterhood Experience (ASU)</a:t>
            </a:r>
          </a:p>
          <a:p>
            <a:pPr marL="914400" lvl="1" indent="-457200"/>
            <a:endParaRPr lang="en-US" dirty="0" smtClean="0"/>
          </a:p>
        </p:txBody>
      </p:sp>
    </p:spTree>
    <p:extLst>
      <p:ext uri="{BB962C8B-B14F-4D97-AF65-F5344CB8AC3E}">
        <p14:creationId xmlns:p14="http://schemas.microsoft.com/office/powerpoint/2010/main" val="262450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People in Campus Living</a:t>
            </a:r>
            <a:endParaRPr lang="en-US" dirty="0"/>
          </a:p>
        </p:txBody>
      </p:sp>
      <p:sp>
        <p:nvSpPr>
          <p:cNvPr id="3" name="Content Placeholder 2"/>
          <p:cNvSpPr>
            <a:spLocks noGrp="1"/>
          </p:cNvSpPr>
          <p:nvPr>
            <p:ph idx="1"/>
          </p:nvPr>
        </p:nvSpPr>
        <p:spPr>
          <a:xfrm>
            <a:off x="457200" y="1295400"/>
            <a:ext cx="8229600" cy="5410200"/>
          </a:xfrm>
        </p:spPr>
        <p:txBody>
          <a:bodyPr>
            <a:normAutofit lnSpcReduction="10000"/>
          </a:bodyPr>
          <a:lstStyle/>
          <a:p>
            <a:r>
              <a:rPr lang="en-US" dirty="0" smtClean="0"/>
              <a:t>Resident Assistant / Resident Advisor (RA)</a:t>
            </a:r>
          </a:p>
          <a:p>
            <a:pPr lvl="1"/>
            <a:r>
              <a:rPr lang="en-US" dirty="0" smtClean="0"/>
              <a:t>Student employees, leadership role</a:t>
            </a:r>
          </a:p>
          <a:p>
            <a:pPr lvl="1"/>
            <a:r>
              <a:rPr lang="en-US" dirty="0" smtClean="0"/>
              <a:t>Usually 1 per floor</a:t>
            </a:r>
          </a:p>
          <a:p>
            <a:pPr lvl="1"/>
            <a:r>
              <a:rPr lang="en-US" dirty="0" smtClean="0"/>
              <a:t>Resident Assistants… </a:t>
            </a:r>
          </a:p>
          <a:p>
            <a:pPr lvl="2"/>
            <a:r>
              <a:rPr lang="en-US" dirty="0" smtClean="0"/>
              <a:t>Inform students about policies, procedures, events, resources</a:t>
            </a:r>
          </a:p>
          <a:p>
            <a:pPr lvl="2"/>
            <a:r>
              <a:rPr lang="en-US" dirty="0" smtClean="0"/>
              <a:t>Enforce rules</a:t>
            </a:r>
          </a:p>
          <a:p>
            <a:pPr lvl="2"/>
            <a:r>
              <a:rPr lang="en-US" dirty="0" smtClean="0"/>
              <a:t>Mediate conflicts between residents</a:t>
            </a:r>
          </a:p>
          <a:p>
            <a:pPr lvl="2"/>
            <a:r>
              <a:rPr lang="en-US" dirty="0" smtClean="0"/>
              <a:t>Respond to emergencies</a:t>
            </a:r>
          </a:p>
          <a:p>
            <a:pPr lvl="2"/>
            <a:r>
              <a:rPr lang="en-US" dirty="0" smtClean="0"/>
              <a:t>Create programs and events to create sense of community and connect residents with each other </a:t>
            </a:r>
          </a:p>
          <a:p>
            <a:pPr lvl="1"/>
            <a:r>
              <a:rPr lang="en-US" dirty="0" smtClean="0"/>
              <a:t>Get to know your RA!</a:t>
            </a:r>
          </a:p>
        </p:txBody>
      </p:sp>
    </p:spTree>
    <p:extLst>
      <p:ext uri="{BB962C8B-B14F-4D97-AF65-F5344CB8AC3E}">
        <p14:creationId xmlns:p14="http://schemas.microsoft.com/office/powerpoint/2010/main" val="211839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in Campus Living</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Residence Hall Director / Coordinator </a:t>
            </a:r>
          </a:p>
          <a:p>
            <a:pPr lvl="1"/>
            <a:r>
              <a:rPr lang="en-US" dirty="0" smtClean="0"/>
              <a:t>Full-time, professional employees</a:t>
            </a:r>
          </a:p>
          <a:p>
            <a:pPr lvl="1"/>
            <a:r>
              <a:rPr lang="en-US" dirty="0" smtClean="0"/>
              <a:t>Live in the residence hall</a:t>
            </a:r>
          </a:p>
          <a:p>
            <a:pPr lvl="1"/>
            <a:r>
              <a:rPr lang="en-US" dirty="0" smtClean="0"/>
              <a:t>Supervise RAs and oversee hall operations</a:t>
            </a:r>
          </a:p>
          <a:p>
            <a:endParaRPr lang="en-US" dirty="0" smtClean="0"/>
          </a:p>
          <a:p>
            <a:r>
              <a:rPr lang="en-US" dirty="0" smtClean="0"/>
              <a:t>Other Campus Living Staff</a:t>
            </a:r>
          </a:p>
          <a:p>
            <a:pPr lvl="1"/>
            <a:r>
              <a:rPr lang="en-US" dirty="0" smtClean="0"/>
              <a:t>Varies from college to college</a:t>
            </a:r>
          </a:p>
          <a:p>
            <a:pPr lvl="1"/>
            <a:r>
              <a:rPr lang="en-US" dirty="0" smtClean="0"/>
              <a:t>May include maintenance, housekeeping, security, desk assistants, programming assistants, etc.</a:t>
            </a:r>
          </a:p>
          <a:p>
            <a:pPr lvl="1"/>
            <a:endParaRPr lang="en-US" dirty="0"/>
          </a:p>
        </p:txBody>
      </p:sp>
    </p:spTree>
    <p:extLst>
      <p:ext uri="{BB962C8B-B14F-4D97-AF65-F5344CB8AC3E}">
        <p14:creationId xmlns:p14="http://schemas.microsoft.com/office/powerpoint/2010/main" val="3270369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Transitioning to Living On Campus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a:t>Independent Living Skills</a:t>
            </a:r>
          </a:p>
          <a:p>
            <a:pPr marL="457200" lvl="1" indent="0">
              <a:buNone/>
            </a:pPr>
            <a:r>
              <a:rPr lang="en-US" sz="2400" dirty="0" smtClean="0"/>
              <a:t>- Personal Hygiene	</a:t>
            </a:r>
            <a:r>
              <a:rPr lang="en-US" sz="2400" dirty="0"/>
              <a:t>- </a:t>
            </a:r>
            <a:r>
              <a:rPr lang="en-US" sz="2400" dirty="0" smtClean="0"/>
              <a:t>Safety 	- Transportation</a:t>
            </a:r>
            <a:endParaRPr lang="en-US" sz="2400" dirty="0"/>
          </a:p>
          <a:p>
            <a:pPr marL="457200" lvl="1" indent="0">
              <a:buNone/>
            </a:pPr>
            <a:r>
              <a:rPr lang="en-US" sz="2400" dirty="0" smtClean="0"/>
              <a:t>- Health/First-Aid		</a:t>
            </a:r>
            <a:r>
              <a:rPr lang="en-US" sz="2400" dirty="0"/>
              <a:t>- </a:t>
            </a:r>
            <a:r>
              <a:rPr lang="en-US" sz="2400" dirty="0" smtClean="0"/>
              <a:t>Nutrition	- Communication</a:t>
            </a:r>
            <a:endParaRPr lang="en-US" sz="2400" dirty="0"/>
          </a:p>
          <a:p>
            <a:pPr marL="457200" lvl="1" indent="0">
              <a:buNone/>
            </a:pPr>
            <a:r>
              <a:rPr lang="en-US" sz="2400" dirty="0"/>
              <a:t>- Money </a:t>
            </a:r>
            <a:r>
              <a:rPr lang="en-US" sz="2400" dirty="0" smtClean="0"/>
              <a:t>Management	</a:t>
            </a:r>
            <a:r>
              <a:rPr lang="en-US" sz="2400" dirty="0"/>
              <a:t>- Housekeeping/Cleaning</a:t>
            </a:r>
            <a:r>
              <a:rPr lang="en-US" sz="2400" dirty="0" smtClean="0"/>
              <a:t>			</a:t>
            </a:r>
            <a:endParaRPr lang="en-US" dirty="0"/>
          </a:p>
          <a:p>
            <a:r>
              <a:rPr lang="en-US" dirty="0" smtClean="0"/>
              <a:t>Self-regulation</a:t>
            </a:r>
          </a:p>
          <a:p>
            <a:pPr lvl="1"/>
            <a:r>
              <a:rPr lang="en-US" sz="2200" dirty="0" smtClean="0"/>
              <a:t>When to go to bed? When to wake up?</a:t>
            </a:r>
          </a:p>
          <a:p>
            <a:pPr lvl="1"/>
            <a:r>
              <a:rPr lang="en-US" sz="2200" dirty="0" smtClean="0"/>
              <a:t>When and what to eat?</a:t>
            </a:r>
          </a:p>
          <a:p>
            <a:pPr lvl="1"/>
            <a:r>
              <a:rPr lang="en-US" sz="2200" dirty="0" smtClean="0"/>
              <a:t>When to come home? Whether to come home?</a:t>
            </a:r>
          </a:p>
          <a:p>
            <a:pPr lvl="1"/>
            <a:r>
              <a:rPr lang="en-US" sz="2200" dirty="0" smtClean="0"/>
              <a:t>How often to shower? How clean to keep your room? </a:t>
            </a:r>
          </a:p>
          <a:p>
            <a:pPr lvl="1"/>
            <a:r>
              <a:rPr lang="en-US" sz="2200" dirty="0" smtClean="0"/>
              <a:t>How much money to spend? What to spend money on?</a:t>
            </a:r>
            <a:endParaRPr lang="en-US" sz="2200" dirty="0"/>
          </a:p>
        </p:txBody>
      </p:sp>
    </p:spTree>
    <p:extLst>
      <p:ext uri="{BB962C8B-B14F-4D97-AF65-F5344CB8AC3E}">
        <p14:creationId xmlns:p14="http://schemas.microsoft.com/office/powerpoint/2010/main" val="101057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for Housing</a:t>
            </a:r>
            <a:endParaRPr lang="en-US" dirty="0"/>
          </a:p>
        </p:txBody>
      </p:sp>
      <p:sp>
        <p:nvSpPr>
          <p:cNvPr id="3" name="Content Placeholder 2"/>
          <p:cNvSpPr>
            <a:spLocks noGrp="1"/>
          </p:cNvSpPr>
          <p:nvPr>
            <p:ph idx="1"/>
          </p:nvPr>
        </p:nvSpPr>
        <p:spPr>
          <a:xfrm>
            <a:off x="152400" y="1600200"/>
            <a:ext cx="8839200" cy="4953000"/>
          </a:xfrm>
        </p:spPr>
        <p:txBody>
          <a:bodyPr>
            <a:normAutofit/>
          </a:bodyPr>
          <a:lstStyle/>
          <a:p>
            <a:r>
              <a:rPr lang="en-US" dirty="0" smtClean="0"/>
              <a:t>Pay attention to deadlines</a:t>
            </a:r>
          </a:p>
          <a:p>
            <a:endParaRPr lang="en-US" dirty="0" smtClean="0"/>
          </a:p>
          <a:p>
            <a:r>
              <a:rPr lang="en-US" dirty="0" smtClean="0"/>
              <a:t>Learn about your options</a:t>
            </a:r>
          </a:p>
          <a:p>
            <a:endParaRPr lang="en-US" dirty="0" smtClean="0"/>
          </a:p>
          <a:p>
            <a:r>
              <a:rPr lang="en-US" dirty="0" smtClean="0"/>
              <a:t>Be honest and accurate on lifestyle questionnaires</a:t>
            </a:r>
          </a:p>
          <a:p>
            <a:endParaRPr lang="en-US" dirty="0" smtClean="0"/>
          </a:p>
          <a:p>
            <a:r>
              <a:rPr lang="en-US" dirty="0" smtClean="0"/>
              <a:t>Read the </a:t>
            </a:r>
            <a:r>
              <a:rPr lang="en-US" b="1" dirty="0" smtClean="0"/>
              <a:t>entire</a:t>
            </a:r>
            <a:r>
              <a:rPr lang="en-US" dirty="0" smtClean="0"/>
              <a:t> housing contract, and have your parents read it too!</a:t>
            </a:r>
            <a:endParaRPr lang="en-US" dirty="0"/>
          </a:p>
        </p:txBody>
      </p:sp>
      <p:pic>
        <p:nvPicPr>
          <p:cNvPr id="1026" name="Picture 2" descr="C:\Users\coe\AppData\Local\Microsoft\Windows\Temporary Internet Files\Content.IE5\H6HVNGQA\MC9000242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295400"/>
            <a:ext cx="2581961" cy="2374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87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3127</Words>
  <Application>Microsoft Office PowerPoint</Application>
  <PresentationFormat>On-screen Show (4:3)</PresentationFormat>
  <Paragraphs>227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 to Campus Living</vt:lpstr>
      <vt:lpstr>College Living Options</vt:lpstr>
      <vt:lpstr>Residence Hall / Dorm</vt:lpstr>
      <vt:lpstr>Living Learning Community (LLC)</vt:lpstr>
      <vt:lpstr>Living Learning Communities</vt:lpstr>
      <vt:lpstr>People in Campus Living</vt:lpstr>
      <vt:lpstr>People in Campus Living</vt:lpstr>
      <vt:lpstr>Transitioning to Living On Campus</vt:lpstr>
      <vt:lpstr>Applying for Housing</vt:lpstr>
      <vt:lpstr>Researching Housing Options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Living Vocabulary  Terms and Definitions</dc:title>
  <dc:creator>COE</dc:creator>
  <cp:lastModifiedBy>Emily Bennert Johnson</cp:lastModifiedBy>
  <cp:revision>56</cp:revision>
  <cp:lastPrinted>2013-05-16T11:52:59Z</cp:lastPrinted>
  <dcterms:created xsi:type="dcterms:W3CDTF">2012-12-19T14:11:54Z</dcterms:created>
  <dcterms:modified xsi:type="dcterms:W3CDTF">2013-05-16T11:53:01Z</dcterms:modified>
</cp:coreProperties>
</file>