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7" r:id="rId4"/>
    <p:sldId id="266" r:id="rId5"/>
    <p:sldId id="258" r:id="rId6"/>
    <p:sldId id="259" r:id="rId7"/>
    <p:sldId id="260" r:id="rId8"/>
    <p:sldId id="268" r:id="rId9"/>
    <p:sldId id="261" r:id="rId10"/>
    <p:sldId id="262" r:id="rId11"/>
    <p:sldId id="264" r:id="rId12"/>
    <p:sldId id="265"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69496" autoAdjust="0"/>
  </p:normalViewPr>
  <p:slideViewPr>
    <p:cSldViewPr>
      <p:cViewPr varScale="1">
        <p:scale>
          <a:sx n="84" d="100"/>
          <a:sy n="84" d="100"/>
        </p:scale>
        <p:origin x="-1680" y="-78"/>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53C08B-A202-40E8-AE4E-A223B11DEF03}" type="datetimeFigureOut">
              <a:rPr lang="en-US" smtClean="0"/>
              <a:pPr/>
              <a:t>5/14/2013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84165-B576-448A-AFBC-9ACF4DC9BAC5}" type="slidenum">
              <a:rPr lang="en-US" smtClean="0"/>
              <a:pPr/>
              <a:t>‹#›</a:t>
            </a:fld>
            <a:endParaRPr lang="en-US"/>
          </a:p>
        </p:txBody>
      </p:sp>
    </p:spTree>
    <p:extLst>
      <p:ext uri="{BB962C8B-B14F-4D97-AF65-F5344CB8AC3E}">
        <p14:creationId xmlns:p14="http://schemas.microsoft.com/office/powerpoint/2010/main" val="3428870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7EF87-BEEC-4C40-AB04-7DCE85247D35}" type="datetimeFigureOut">
              <a:rPr lang="en-US" smtClean="0"/>
              <a:pPr/>
              <a:t>5/14/2013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F9B8E-2E50-4D12-8725-9B72D3E6091C}" type="slidenum">
              <a:rPr lang="en-US" smtClean="0"/>
              <a:pPr/>
              <a:t>‹#›</a:t>
            </a:fld>
            <a:endParaRPr lang="en-US"/>
          </a:p>
        </p:txBody>
      </p:sp>
    </p:spTree>
    <p:extLst>
      <p:ext uri="{BB962C8B-B14F-4D97-AF65-F5344CB8AC3E}">
        <p14:creationId xmlns:p14="http://schemas.microsoft.com/office/powerpoint/2010/main" val="299870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latin typeface="+mn-lt"/>
                <a:ea typeface="+mn-ea"/>
                <a:cs typeface="+mn-cs"/>
              </a:rPr>
              <a:t>Module 7 Lesson 4</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What </a:t>
            </a:r>
            <a:r>
              <a:rPr lang="en-US" sz="1200" kern="1200" baseline="0" dirty="0" smtClean="0">
                <a:solidFill>
                  <a:schemeClr val="tx1"/>
                </a:solidFill>
                <a:latin typeface="+mn-lt"/>
                <a:ea typeface="+mn-ea"/>
                <a:cs typeface="+mn-cs"/>
              </a:rPr>
              <a:t>does this quote mean to the students? What do they think Churchill means by </a:t>
            </a:r>
            <a:r>
              <a:rPr lang="en-US" sz="1200" i="1" kern="1200" baseline="0" dirty="0" smtClean="0">
                <a:solidFill>
                  <a:schemeClr val="tx1"/>
                </a:solidFill>
                <a:latin typeface="+mn-lt"/>
                <a:ea typeface="+mn-ea"/>
                <a:cs typeface="+mn-cs"/>
              </a:rPr>
              <a:t>unhealthy</a:t>
            </a:r>
            <a:r>
              <a:rPr lang="en-US" sz="1200" i="1" kern="1200" baseline="0" dirty="0" smtClean="0">
                <a:solidFill>
                  <a:schemeClr val="tx1"/>
                </a:solidFill>
                <a:latin typeface="+mn-lt"/>
                <a:ea typeface="+mn-ea"/>
                <a:cs typeface="+mn-cs"/>
              </a:rPr>
              <a:t>?</a:t>
            </a:r>
          </a:p>
          <a:p>
            <a:endParaRPr lang="en-US" sz="1200" i="1" kern="1200" baseline="0" dirty="0" smtClean="0">
              <a:solidFill>
                <a:schemeClr val="tx1"/>
              </a:solidFill>
              <a:latin typeface="+mn-lt"/>
              <a:ea typeface="+mn-ea"/>
              <a:cs typeface="+mn-cs"/>
            </a:endParaRPr>
          </a:p>
          <a:p>
            <a:endParaRPr lang="en-US" sz="1200" i="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sz="1200" i="1" kern="1200" baseline="0" dirty="0" smtClean="0">
              <a:solidFill>
                <a:schemeClr val="tx1"/>
              </a:solidFill>
              <a:latin typeface="+mn-lt"/>
              <a:ea typeface="+mn-ea"/>
              <a:cs typeface="+mn-cs"/>
            </a:endParaRPr>
          </a:p>
          <a:p>
            <a:endParaRPr lang="en-US" sz="1200" i="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E7F9B8E-2E50-4D12-8725-9B72D3E6091C}" type="slidenum">
              <a:rPr lang="en-US" smtClean="0"/>
              <a:pPr/>
              <a:t>1</a:t>
            </a:fld>
            <a:endParaRPr lang="en-US"/>
          </a:p>
        </p:txBody>
      </p:sp>
    </p:spTree>
    <p:extLst>
      <p:ext uri="{BB962C8B-B14F-4D97-AF65-F5344CB8AC3E}">
        <p14:creationId xmlns:p14="http://schemas.microsoft.com/office/powerpoint/2010/main" val="1237731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you need to determine exactly what the content of the message was and make sure you understand it. Then you need to analyze</a:t>
            </a:r>
            <a:r>
              <a:rPr lang="en-US" baseline="0" dirty="0" smtClean="0"/>
              <a:t> it. It’s human </a:t>
            </a:r>
            <a:r>
              <a:rPr lang="en-US" baseline="0" dirty="0" smtClean="0"/>
              <a:t>nature </a:t>
            </a:r>
            <a:r>
              <a:rPr lang="en-US" baseline="0" dirty="0" smtClean="0"/>
              <a:t>for this step to make us feel defensive. We also tend to  want to immediately dismiss any criticism that doesn’t match up with our self-image. In fact, sometimes we feel most defensive and dismissive when </a:t>
            </a:r>
            <a:r>
              <a:rPr lang="en-US" baseline="0" dirty="0" smtClean="0"/>
              <a:t>we know in the back of our minds that there is a legitimate basis for the criticism. </a:t>
            </a:r>
            <a:r>
              <a:rPr lang="en-US" b="1" baseline="0" dirty="0" smtClean="0"/>
              <a:t>Be </a:t>
            </a:r>
            <a:r>
              <a:rPr lang="en-US" b="1" baseline="0" dirty="0" smtClean="0"/>
              <a:t>honest with yourself!</a:t>
            </a:r>
            <a:r>
              <a:rPr lang="en-US" b="0" baseline="0" dirty="0" smtClean="0"/>
              <a:t> </a:t>
            </a:r>
            <a:r>
              <a:rPr lang="en-US" b="0" baseline="0" dirty="0" smtClean="0"/>
              <a:t>This </a:t>
            </a:r>
            <a:r>
              <a:rPr lang="en-US" b="0" baseline="0" dirty="0" smtClean="0"/>
              <a:t>is a hard lesson to </a:t>
            </a:r>
            <a:r>
              <a:rPr lang="en-US" b="0" baseline="0" dirty="0" smtClean="0"/>
              <a:t>learn, and it’s </a:t>
            </a:r>
            <a:r>
              <a:rPr lang="en-US" b="0" baseline="0" dirty="0" smtClean="0"/>
              <a:t>okay if it takes practice to learn to accept constructive criticism</a:t>
            </a:r>
            <a:r>
              <a:rPr lang="en-US" b="0" baseline="0" dirty="0" smtClean="0"/>
              <a:t>.</a:t>
            </a:r>
          </a:p>
          <a:p>
            <a:endParaRPr lang="en-US" b="0" baseline="0" dirty="0" smtClean="0"/>
          </a:p>
          <a:p>
            <a:r>
              <a:rPr lang="en-US" b="0" baseline="0" dirty="0" smtClean="0"/>
              <a:t>Once you’ve moved past the defensiveness, you can consider whether the criticism was justified and to what extent. Remember that even if you don’t think some of the feedback is accurate, you shouldn’t automatically dismiss all of it. If you do find that there’s any basis whatsoever for the criticism, use the feedback to figure out how you can improve. Even if you determine that the person was off-base in their critique, you can still look for things to learn from the situation. For example, imagine that you get feedback when practicing an oral presentation about how you talked about something that was factually inaccurate. You check a couple of different sources and compare the info to your presentation and find that you were correct in the first place. You may not need to change your presentation, but you have still learned something valuable that you can apply… You learned that there might be a common misconception that exists about the information you were presenting, or possibly that something about the way you presented that information might have made it easier to interpret, or possibly that people might only be half-listening to that part of your presentation and more likely to </a:t>
            </a:r>
            <a:r>
              <a:rPr lang="en-US" b="0" baseline="0" dirty="0" err="1" smtClean="0"/>
              <a:t>mis</a:t>
            </a:r>
            <a:r>
              <a:rPr lang="en-US" b="0" baseline="0" dirty="0" smtClean="0"/>
              <a:t>-hear what you said. (Of course, there are many other possibilities, but those are a few reasonable ones.) Regardless, you can use this information in the future or even to clarify your presentation anyway.</a:t>
            </a:r>
            <a:endParaRPr lang="en-US" b="0" baseline="0" dirty="0" smtClean="0"/>
          </a:p>
          <a:p>
            <a:endParaRPr lang="en-US" b="0" baseline="0" dirty="0" smtClean="0"/>
          </a:p>
        </p:txBody>
      </p:sp>
      <p:sp>
        <p:nvSpPr>
          <p:cNvPr id="4" name="Slide Number Placeholder 3"/>
          <p:cNvSpPr>
            <a:spLocks noGrp="1"/>
          </p:cNvSpPr>
          <p:nvPr>
            <p:ph type="sldNum" sz="quarter" idx="10"/>
          </p:nvPr>
        </p:nvSpPr>
        <p:spPr/>
        <p:txBody>
          <a:bodyPr/>
          <a:lstStyle/>
          <a:p>
            <a:fld id="{2E7F9B8E-2E50-4D12-8725-9B72D3E6091C}" type="slidenum">
              <a:rPr lang="en-US" smtClean="0"/>
              <a:pPr/>
              <a:t>10</a:t>
            </a:fld>
            <a:endParaRPr lang="en-US"/>
          </a:p>
        </p:txBody>
      </p:sp>
    </p:spTree>
    <p:extLst>
      <p:ext uri="{BB962C8B-B14F-4D97-AF65-F5344CB8AC3E}">
        <p14:creationId xmlns:p14="http://schemas.microsoft.com/office/powerpoint/2010/main" val="1454179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Inevitably, some criticism will really get to you. Some criticism actually is personal,</a:t>
            </a:r>
            <a:r>
              <a:rPr lang="en-US" baseline="0" dirty="0" smtClean="0"/>
              <a:t> and it often feels personal even if it’s not. You don’t need to completely ignore your feelings about it, as long as you don’t let them take over the situation in which you’re responding to the feedback. In fact, acknowledging how you feel and why you feel that way can actually often help you process the criticism. For example, if you’re feeling particularly upset over a piece of feedback, consider why it’s affecting you so much. Does it tap into something that you’re already insecure about? Does it make you question whether your best is good enough? Does it remind you about something you know you need to work on or didn’t do your best on? Sometimes this type of emotional analysis can actually lead you back to a rational analysis of how to use the criticism to improve. </a:t>
            </a:r>
          </a:p>
          <a:p>
            <a:endParaRPr lang="en-US" baseline="0" dirty="0" smtClean="0"/>
          </a:p>
          <a:p>
            <a:r>
              <a:rPr lang="en-US" baseline="0" dirty="0" smtClean="0"/>
              <a:t>However, don’t get bogged down with the emotional aspect. Don’t let it paralyze you, define who you are, or make you feel back about yourself in the long-term. It may help to remember that nobody is perfect. We’re all wrong sometimes, and we all have room for improvement. In order to keep improving, we have to hold each other accountable and help each other get better. It’s hard to be on the receiving end of suggestions for those improvements, but it’s something that’s common to every single person in the world.</a:t>
            </a:r>
          </a:p>
        </p:txBody>
      </p:sp>
      <p:sp>
        <p:nvSpPr>
          <p:cNvPr id="4" name="Slide Number Placeholder 3"/>
          <p:cNvSpPr>
            <a:spLocks noGrp="1"/>
          </p:cNvSpPr>
          <p:nvPr>
            <p:ph type="sldNum" sz="quarter" idx="10"/>
          </p:nvPr>
        </p:nvSpPr>
        <p:spPr/>
        <p:txBody>
          <a:bodyPr/>
          <a:lstStyle/>
          <a:p>
            <a:fld id="{2E7F9B8E-2E50-4D12-8725-9B72D3E6091C}" type="slidenum">
              <a:rPr lang="en-US" smtClean="0"/>
              <a:pPr/>
              <a:t>11</a:t>
            </a:fld>
            <a:endParaRPr lang="en-US"/>
          </a:p>
        </p:txBody>
      </p:sp>
    </p:spTree>
    <p:extLst>
      <p:ext uri="{BB962C8B-B14F-4D97-AF65-F5344CB8AC3E}">
        <p14:creationId xmlns:p14="http://schemas.microsoft.com/office/powerpoint/2010/main" val="927351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it’s time to make</a:t>
            </a:r>
            <a:r>
              <a:rPr lang="en-US" baseline="0" dirty="0" smtClean="0"/>
              <a:t> sure that you’ve learned something from the experience, implement what you’ve learned, and move on with your life.</a:t>
            </a:r>
            <a:endParaRPr lang="en-US" dirty="0"/>
          </a:p>
        </p:txBody>
      </p:sp>
      <p:sp>
        <p:nvSpPr>
          <p:cNvPr id="4" name="Slide Number Placeholder 3"/>
          <p:cNvSpPr>
            <a:spLocks noGrp="1"/>
          </p:cNvSpPr>
          <p:nvPr>
            <p:ph type="sldNum" sz="quarter" idx="10"/>
          </p:nvPr>
        </p:nvSpPr>
        <p:spPr/>
        <p:txBody>
          <a:bodyPr/>
          <a:lstStyle/>
          <a:p>
            <a:fld id="{2E7F9B8E-2E50-4D12-8725-9B72D3E6091C}" type="slidenum">
              <a:rPr lang="en-US" smtClean="0"/>
              <a:pPr/>
              <a:t>12</a:t>
            </a:fld>
            <a:endParaRPr lang="en-US"/>
          </a:p>
        </p:txBody>
      </p:sp>
    </p:spTree>
    <p:extLst>
      <p:ext uri="{BB962C8B-B14F-4D97-AF65-F5344CB8AC3E}">
        <p14:creationId xmlns:p14="http://schemas.microsoft.com/office/powerpoint/2010/main" val="3728222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51B9A2-35FB-47D1-8968-7A5254432692}" type="slidenum">
              <a:rPr lang="en-US" smtClean="0"/>
              <a:pPr/>
              <a:t>13</a:t>
            </a:fld>
            <a:endParaRPr lang="en-US"/>
          </a:p>
        </p:txBody>
      </p:sp>
    </p:spTree>
    <p:extLst>
      <p:ext uri="{BB962C8B-B14F-4D97-AF65-F5344CB8AC3E}">
        <p14:creationId xmlns:p14="http://schemas.microsoft.com/office/powerpoint/2010/main" val="363595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a:t>
            </a:r>
            <a:r>
              <a:rPr lang="en-US" baseline="0" dirty="0" smtClean="0"/>
              <a:t> to Wikipedia, constructive criticism is</a:t>
            </a:r>
            <a:r>
              <a:rPr lang="en-US" dirty="0" smtClean="0"/>
              <a:t> the process of offering valid and well-reasoned opinions about the work of others, usually involving both positive and negative comments, in a friendly manner rather than an oppositional one. </a:t>
            </a:r>
            <a:r>
              <a:rPr lang="en-US" u="none" dirty="0" smtClean="0"/>
              <a:t>In collaborative </a:t>
            </a:r>
            <a:r>
              <a:rPr lang="en-US" dirty="0" smtClean="0"/>
              <a:t>work, this kind of criticism is often a valuable tool in raising and maintaining performance standards.</a:t>
            </a:r>
            <a:endParaRPr lang="en-US" dirty="0"/>
          </a:p>
        </p:txBody>
      </p:sp>
      <p:sp>
        <p:nvSpPr>
          <p:cNvPr id="4" name="Slide Number Placeholder 3"/>
          <p:cNvSpPr>
            <a:spLocks noGrp="1"/>
          </p:cNvSpPr>
          <p:nvPr>
            <p:ph type="sldNum" sz="quarter" idx="10"/>
          </p:nvPr>
        </p:nvSpPr>
        <p:spPr/>
        <p:txBody>
          <a:bodyPr/>
          <a:lstStyle/>
          <a:p>
            <a:fld id="{2E7F9B8E-2E50-4D12-8725-9B72D3E6091C}" type="slidenum">
              <a:rPr lang="en-US" smtClean="0"/>
              <a:pPr/>
              <a:t>2</a:t>
            </a:fld>
            <a:endParaRPr lang="en-US"/>
          </a:p>
        </p:txBody>
      </p:sp>
    </p:spTree>
    <p:extLst>
      <p:ext uri="{BB962C8B-B14F-4D97-AF65-F5344CB8AC3E}">
        <p14:creationId xmlns:p14="http://schemas.microsoft.com/office/powerpoint/2010/main" val="1327245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a:t>
            </a:r>
            <a:r>
              <a:rPr lang="en-US" baseline="0" dirty="0" smtClean="0"/>
              <a:t> this example of constructive versus destructive criticism along with any others you may have.</a:t>
            </a:r>
          </a:p>
          <a:p>
            <a:endParaRPr lang="en-US" baseline="0" dirty="0" smtClean="0"/>
          </a:p>
          <a:p>
            <a:r>
              <a:rPr lang="en-US" b="1" baseline="0" dirty="0" smtClean="0"/>
              <a:t>Destructive Criticism</a:t>
            </a:r>
          </a:p>
          <a:p>
            <a:r>
              <a:rPr lang="en-US" b="0" baseline="0" dirty="0" smtClean="0"/>
              <a:t>“</a:t>
            </a:r>
            <a:r>
              <a:rPr lang="en-US" sz="1200" i="1" kern="1200" dirty="0" smtClean="0">
                <a:solidFill>
                  <a:schemeClr val="tx1"/>
                </a:solidFill>
                <a:latin typeface="+mn-lt"/>
                <a:ea typeface="+mn-ea"/>
                <a:cs typeface="+mn-cs"/>
              </a:rPr>
              <a:t>This video is okay, but you should fix up the one part where the guy talks at the beginning. It looks kind of dumb and pointless."</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"What do you mean?"</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"I don't know, something about it looks stupid, just take my advice and do something different with it!"</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"It's fine the way it is! Just let me work okay!“</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baseline="0" dirty="0" smtClean="0"/>
          </a:p>
          <a:p>
            <a:r>
              <a:rPr lang="en-US" b="1" baseline="0" dirty="0" smtClean="0"/>
              <a:t>Constructive Criticism</a:t>
            </a:r>
          </a:p>
          <a:p>
            <a:r>
              <a:rPr lang="en-US" sz="1200" i="1" kern="1200" dirty="0" smtClean="0">
                <a:solidFill>
                  <a:schemeClr val="tx1"/>
                </a:solidFill>
                <a:latin typeface="+mn-lt"/>
                <a:ea typeface="+mn-ea"/>
                <a:cs typeface="+mn-cs"/>
              </a:rPr>
              <a:t>"This video you finished looks great! Could I just give you some advice though?"</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"Sure."</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"You should cut this one clip a little shorter. It goes on for too long and gets boring."</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[Working]</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"Done. Yeah it definitely looks smoother, thanks for the tip."</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i="1" kern="1200" dirty="0" smtClean="0">
                <a:solidFill>
                  <a:schemeClr val="tx1"/>
                </a:solidFill>
                <a:latin typeface="+mn-lt"/>
                <a:ea typeface="+mn-ea"/>
                <a:cs typeface="+mn-cs"/>
              </a:rPr>
              <a:t>"No problem."</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E7F9B8E-2E50-4D12-8725-9B72D3E6091C}" type="slidenum">
              <a:rPr lang="en-US" smtClean="0"/>
              <a:pPr/>
              <a:t>3</a:t>
            </a:fld>
            <a:endParaRPr lang="en-US"/>
          </a:p>
        </p:txBody>
      </p:sp>
    </p:spTree>
    <p:extLst>
      <p:ext uri="{BB962C8B-B14F-4D97-AF65-F5344CB8AC3E}">
        <p14:creationId xmlns:p14="http://schemas.microsoft.com/office/powerpoint/2010/main" val="132724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part of an overall</a:t>
            </a:r>
            <a:r>
              <a:rPr lang="en-US" baseline="0" dirty="0" smtClean="0"/>
              <a:t> college or university culture, communication styles are going to differ. </a:t>
            </a:r>
            <a:r>
              <a:rPr lang="en-US" dirty="0" smtClean="0"/>
              <a:t>In high school, teachers are often less</a:t>
            </a:r>
            <a:r>
              <a:rPr lang="en-US" baseline="0" dirty="0" smtClean="0"/>
              <a:t> direct or more gentle </a:t>
            </a:r>
            <a:r>
              <a:rPr lang="en-US" dirty="0" smtClean="0"/>
              <a:t>with their assessment of students’ work than college professors. </a:t>
            </a:r>
            <a:r>
              <a:rPr lang="en-US" dirty="0" smtClean="0"/>
              <a:t>In </a:t>
            </a:r>
            <a:r>
              <a:rPr lang="en-US" dirty="0" smtClean="0"/>
              <a:t>high school, the focus remains on self-esteem and encouragement. </a:t>
            </a:r>
            <a:r>
              <a:rPr lang="en-US" dirty="0" smtClean="0"/>
              <a:t>Assessments</a:t>
            </a:r>
            <a:r>
              <a:rPr lang="en-US" baseline="0" dirty="0" smtClean="0"/>
              <a:t> </a:t>
            </a:r>
            <a:r>
              <a:rPr lang="en-US" baseline="0" dirty="0" smtClean="0"/>
              <a:t>may be couched in a softer language and be less direct. </a:t>
            </a:r>
            <a:r>
              <a:rPr lang="en-US" baseline="0" dirty="0" smtClean="0"/>
              <a:t>In </a:t>
            </a:r>
            <a:r>
              <a:rPr lang="en-US" baseline="0" dirty="0" smtClean="0"/>
              <a:t>college, professors </a:t>
            </a:r>
            <a:r>
              <a:rPr lang="en-US" u="sng" baseline="0" dirty="0" smtClean="0"/>
              <a:t>do care</a:t>
            </a:r>
            <a:r>
              <a:rPr lang="en-US" u="none" baseline="0" dirty="0" smtClean="0"/>
              <a:t> about student feelings and self-esteem, but my not see their role to bee to keep student self-esteem high. </a:t>
            </a:r>
            <a:r>
              <a:rPr lang="en-US" u="none" baseline="0" dirty="0" smtClean="0"/>
              <a:t>Their </a:t>
            </a:r>
            <a:r>
              <a:rPr lang="en-US" u="none" baseline="0" dirty="0" smtClean="0"/>
              <a:t>feedback is generally </a:t>
            </a:r>
            <a:r>
              <a:rPr lang="en-US" u="none" baseline="0" dirty="0" smtClean="0"/>
              <a:t>straightforward and </a:t>
            </a:r>
            <a:r>
              <a:rPr lang="en-US" u="none" baseline="0" dirty="0" smtClean="0"/>
              <a:t>direct with a goal to correct errors or problems with an assignment. </a:t>
            </a:r>
            <a:r>
              <a:rPr lang="en-US" u="none" baseline="0" dirty="0" smtClean="0"/>
              <a:t>In </a:t>
            </a:r>
            <a:r>
              <a:rPr lang="en-US" u="none" baseline="0" dirty="0" smtClean="0"/>
              <a:t>the process, they may not mention what was done well. </a:t>
            </a:r>
            <a:r>
              <a:rPr lang="en-US" u="none" baseline="0" dirty="0" smtClean="0"/>
              <a:t>This </a:t>
            </a:r>
            <a:r>
              <a:rPr lang="en-US" u="none" baseline="0" dirty="0" smtClean="0"/>
              <a:t>does not mean that nothing was done well, it just was not the target of the feedback. </a:t>
            </a:r>
            <a:r>
              <a:rPr lang="en-US" u="none" baseline="0" dirty="0" smtClean="0"/>
              <a:t>They may also be working to push students to the “next level” of proficiency or ability, which  means that even something that is done well may be given feedback on how to improve it even further. </a:t>
            </a:r>
            <a:endParaRPr lang="en-US"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none" baseline="0" dirty="0" smtClean="0"/>
              <a:t>Many college students are unprepared for this and it may create a </a:t>
            </a:r>
            <a:r>
              <a:rPr lang="en-US" u="none" baseline="0" dirty="0" smtClean="0"/>
              <a:t>“culture </a:t>
            </a:r>
            <a:r>
              <a:rPr lang="en-US" u="none" baseline="0" dirty="0" smtClean="0"/>
              <a:t>shock</a:t>
            </a:r>
            <a:r>
              <a:rPr lang="en-US" u="none"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2E7F9B8E-2E50-4D12-8725-9B72D3E6091C}" type="slidenum">
              <a:rPr lang="en-US" smtClean="0"/>
              <a:pPr/>
              <a:t>4</a:t>
            </a:fld>
            <a:endParaRPr lang="en-US"/>
          </a:p>
        </p:txBody>
      </p:sp>
    </p:spTree>
    <p:extLst>
      <p:ext uri="{BB962C8B-B14F-4D97-AF65-F5344CB8AC3E}">
        <p14:creationId xmlns:p14="http://schemas.microsoft.com/office/powerpoint/2010/main" val="1327245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 many students</a:t>
            </a:r>
            <a:r>
              <a:rPr lang="en-US" baseline="0" dirty="0" smtClean="0"/>
              <a:t> interpret constructive criticism as a personal attack against them if they are not prepared for the shift in culture. </a:t>
            </a:r>
            <a:r>
              <a:rPr lang="en-US" baseline="0" dirty="0" smtClean="0"/>
              <a:t>Students </a:t>
            </a:r>
            <a:r>
              <a:rPr lang="en-US" baseline="0" dirty="0" smtClean="0"/>
              <a:t>need to understand that it is not a personal attack, but an effort to make them strong critical thinkers, better writers, and more knowledgeable people</a:t>
            </a:r>
            <a:r>
              <a:rPr lang="en-US" baseline="0" dirty="0" smtClean="0"/>
              <a:t>. </a:t>
            </a:r>
            <a:r>
              <a:rPr lang="en-US" baseline="0" dirty="0" smtClean="0"/>
              <a:t>Professors do not carry personal agendas, but they are going to use their knowledge to help create better students</a:t>
            </a:r>
            <a:r>
              <a:rPr lang="en-US" baseline="0" dirty="0" smtClean="0"/>
              <a:t>.</a:t>
            </a:r>
          </a:p>
          <a:p>
            <a:endParaRPr lang="en-US" baseline="0" dirty="0" smtClean="0"/>
          </a:p>
          <a:p>
            <a:r>
              <a:rPr lang="en-US" baseline="0" dirty="0" smtClean="0"/>
              <a:t>Keep this in mind: Nobody has every gotten to be the best at anything without getting feedback from other people about how they could improve. This applies to anything from writing a paper to shooting a basketball. It even applies to less tangible things like making life decisions and choosing friends. In everything we do, we need help from the people around us in improving because we cannot see our own behaviors and the things we create in the same objective way that other people can see them. </a:t>
            </a:r>
          </a:p>
        </p:txBody>
      </p:sp>
      <p:sp>
        <p:nvSpPr>
          <p:cNvPr id="4" name="Slide Number Placeholder 3"/>
          <p:cNvSpPr>
            <a:spLocks noGrp="1"/>
          </p:cNvSpPr>
          <p:nvPr>
            <p:ph type="sldNum" sz="quarter" idx="10"/>
          </p:nvPr>
        </p:nvSpPr>
        <p:spPr/>
        <p:txBody>
          <a:bodyPr/>
          <a:lstStyle/>
          <a:p>
            <a:fld id="{2E7F9B8E-2E50-4D12-8725-9B72D3E6091C}" type="slidenum">
              <a:rPr lang="en-US" smtClean="0"/>
              <a:pPr/>
              <a:t>5</a:t>
            </a:fld>
            <a:endParaRPr lang="en-US"/>
          </a:p>
        </p:txBody>
      </p:sp>
    </p:spTree>
    <p:extLst>
      <p:ext uri="{BB962C8B-B14F-4D97-AF65-F5344CB8AC3E}">
        <p14:creationId xmlns:p14="http://schemas.microsoft.com/office/powerpoint/2010/main" val="2859754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Preparing yourself now for this shift in communication and feedback</a:t>
            </a:r>
            <a:r>
              <a:rPr lang="en-US" baseline="0" dirty="0" smtClean="0"/>
              <a:t> styles is important. Not only will it alleviate some of the culture shock, it will also help you learn to take instructors’ feedback in the spirit in which it was intended and learn from it more quickly. You will need to develop a thicker skin in order to make the most of constructive criticism. </a:t>
            </a:r>
            <a:endParaRPr lang="en-US" dirty="0" smtClean="0"/>
          </a:p>
          <a:p>
            <a:r>
              <a:rPr lang="en-US" dirty="0" smtClean="0"/>
              <a:t>Students</a:t>
            </a:r>
            <a:r>
              <a:rPr lang="en-US" baseline="0" dirty="0" smtClean="0"/>
              <a:t> </a:t>
            </a:r>
            <a:r>
              <a:rPr lang="en-US" baseline="0" dirty="0" smtClean="0"/>
              <a:t>should begin preparing themselves now for the shift in critique styles and develop a somewhat thicker skin to accept and respond to constructive criticism. </a:t>
            </a:r>
            <a:r>
              <a:rPr lang="en-US" baseline="0" dirty="0" smtClean="0"/>
              <a:t>Use </a:t>
            </a:r>
            <a:r>
              <a:rPr lang="en-US" baseline="0" dirty="0" smtClean="0"/>
              <a:t>the following slides as tips for how to process constructive criticism. </a:t>
            </a:r>
            <a:endParaRPr lang="en-US" dirty="0"/>
          </a:p>
        </p:txBody>
      </p:sp>
      <p:sp>
        <p:nvSpPr>
          <p:cNvPr id="4" name="Slide Number Placeholder 3"/>
          <p:cNvSpPr>
            <a:spLocks noGrp="1"/>
          </p:cNvSpPr>
          <p:nvPr>
            <p:ph type="sldNum" sz="quarter" idx="10"/>
          </p:nvPr>
        </p:nvSpPr>
        <p:spPr/>
        <p:txBody>
          <a:bodyPr/>
          <a:lstStyle/>
          <a:p>
            <a:fld id="{2E7F9B8E-2E50-4D12-8725-9B72D3E6091C}" type="slidenum">
              <a:rPr lang="en-US" smtClean="0"/>
              <a:pPr/>
              <a:t>6</a:t>
            </a:fld>
            <a:endParaRPr lang="en-US"/>
          </a:p>
        </p:txBody>
      </p:sp>
    </p:spTree>
    <p:extLst>
      <p:ext uri="{BB962C8B-B14F-4D97-AF65-F5344CB8AC3E}">
        <p14:creationId xmlns:p14="http://schemas.microsoft.com/office/powerpoint/2010/main" val="3741356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gives an overview of the steps for processing constructive criticism. These will be covered in more detail over</a:t>
            </a:r>
            <a:r>
              <a:rPr lang="en-US" baseline="0" dirty="0" smtClean="0"/>
              <a:t> the next few slides.</a:t>
            </a:r>
            <a:endParaRPr lang="en-US" dirty="0" smtClean="0"/>
          </a:p>
        </p:txBody>
      </p:sp>
      <p:sp>
        <p:nvSpPr>
          <p:cNvPr id="4" name="Slide Number Placeholder 3"/>
          <p:cNvSpPr>
            <a:spLocks noGrp="1"/>
          </p:cNvSpPr>
          <p:nvPr>
            <p:ph type="sldNum" sz="quarter" idx="10"/>
          </p:nvPr>
        </p:nvSpPr>
        <p:spPr/>
        <p:txBody>
          <a:bodyPr/>
          <a:lstStyle/>
          <a:p>
            <a:fld id="{2E7F9B8E-2E50-4D12-8725-9B72D3E6091C}" type="slidenum">
              <a:rPr lang="en-US" smtClean="0"/>
              <a:pPr/>
              <a:t>7</a:t>
            </a:fld>
            <a:endParaRPr lang="en-US"/>
          </a:p>
        </p:txBody>
      </p:sp>
    </p:spTree>
    <p:extLst>
      <p:ext uri="{BB962C8B-B14F-4D97-AF65-F5344CB8AC3E}">
        <p14:creationId xmlns:p14="http://schemas.microsoft.com/office/powerpoint/2010/main" val="1925328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 professor has given a lot of feedback on a paper or project, it can be overwhelming to a student, especially if that student has put forth a lot of effort into doing a good job.  If students will pause and take a deep breath, they can begin to digest the feedback piece by piece instead of seeing it as a complete failure.  This will allow them to process the suggestions and make changes to become a better student.</a:t>
            </a:r>
          </a:p>
        </p:txBody>
      </p:sp>
      <p:sp>
        <p:nvSpPr>
          <p:cNvPr id="4" name="Slide Number Placeholder 3"/>
          <p:cNvSpPr>
            <a:spLocks noGrp="1"/>
          </p:cNvSpPr>
          <p:nvPr>
            <p:ph type="sldNum" sz="quarter" idx="10"/>
          </p:nvPr>
        </p:nvSpPr>
        <p:spPr/>
        <p:txBody>
          <a:bodyPr/>
          <a:lstStyle/>
          <a:p>
            <a:fld id="{2E7F9B8E-2E50-4D12-8725-9B72D3E6091C}" type="slidenum">
              <a:rPr lang="en-US" smtClean="0"/>
              <a:pPr/>
              <a:t>8</a:t>
            </a:fld>
            <a:endParaRPr lang="en-US"/>
          </a:p>
        </p:txBody>
      </p:sp>
    </p:spTree>
    <p:extLst>
      <p:ext uri="{BB962C8B-B14F-4D97-AF65-F5344CB8AC3E}">
        <p14:creationId xmlns:p14="http://schemas.microsoft.com/office/powerpoint/2010/main" val="1925328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the most difficult</a:t>
            </a:r>
            <a:r>
              <a:rPr lang="en-US" baseline="0" dirty="0" smtClean="0"/>
              <a:t> aspects of processing criticism for many people. It can be extremely difficult to separate out the content of the feedback from the way in which the feedback is presented to you. For example, a student who receives feedback about their writing style in private during office hours may have a much easier time accepting the criticism than a student who receives the exact same feedback in front of an entire classroom and feels embarrassed about it as a result.</a:t>
            </a:r>
            <a:endParaRPr lang="en-US" dirty="0" smtClean="0"/>
          </a:p>
          <a:p>
            <a:endParaRPr lang="en-US" dirty="0" smtClean="0"/>
          </a:p>
          <a:p>
            <a:r>
              <a:rPr lang="en-US" dirty="0" smtClean="0"/>
              <a:t>Typically </a:t>
            </a:r>
            <a:r>
              <a:rPr lang="en-US" dirty="0" smtClean="0"/>
              <a:t>professors</a:t>
            </a:r>
            <a:r>
              <a:rPr lang="en-US" baseline="0" dirty="0" smtClean="0"/>
              <a:t> will be professional and appropriate with their constructive criticism. </a:t>
            </a:r>
            <a:r>
              <a:rPr lang="en-US" baseline="0" dirty="0" smtClean="0"/>
              <a:t>However</a:t>
            </a:r>
            <a:r>
              <a:rPr lang="en-US" baseline="0" dirty="0" smtClean="0"/>
              <a:t>, there may be times when </a:t>
            </a:r>
            <a:r>
              <a:rPr lang="en-US" baseline="0" dirty="0" smtClean="0"/>
              <a:t>either a professor or someone else in your life is upset and allows their emotions to </a:t>
            </a:r>
            <a:r>
              <a:rPr lang="en-US" baseline="0" dirty="0" smtClean="0"/>
              <a:t>seep into their remarks. </a:t>
            </a:r>
            <a:r>
              <a:rPr lang="en-US" baseline="0" dirty="0" smtClean="0"/>
              <a:t>If that happens, the most important thing is for the student not to become emotional as well. Staying calm and rational and putting the emotional reaction on hold is the best way to defuse the situation and gain the most from the experience.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Students need to remember that if they, </a:t>
            </a:r>
            <a:r>
              <a:rPr lang="en-US" b="0" u="sng" baseline="0" dirty="0" smtClean="0"/>
              <a:t>in any way</a:t>
            </a:r>
            <a:r>
              <a:rPr lang="en-US" b="0" u="none" baseline="0" dirty="0" smtClean="0"/>
              <a:t>, have stretched the instructor guidelines (e.g. submitted work at the last minute or late, not read/followed formatting guidelines), they are more likely to receive feedback laced with frustration from the instructor. In cases like this, the student should take full responsibility for their actions, and acknowledge the role they played in eliciting the feedback. Although there’s no excuse for professors providing truly unprofessional or inappropriate feedback, students should consider situations like this from their perspective – in many cases, the instructor may have given explicit instructions both verbally and in writing, provided multiple reminders, and offered multiple opportunities for students to clarify the precise expectations. If the instructor then discovers that 30 out of 100 papers completely ignored very clear instructions such as “set your margins to 1-inch and use Times New Roman or Arial font size 11-12 only”, then it’s pretty reasonable for them to be frustrated by the time they’re grading the 30</a:t>
            </a:r>
            <a:r>
              <a:rPr lang="en-US" b="0" u="none" baseline="30000" dirty="0" smtClean="0"/>
              <a:t>th</a:t>
            </a:r>
            <a:r>
              <a:rPr lang="en-US" b="0" u="none" baseline="0" dirty="0" smtClean="0"/>
              <a:t> paper.</a:t>
            </a:r>
            <a:endParaRPr lang="en-US" dirty="0" smtClean="0"/>
          </a:p>
          <a:p>
            <a:endParaRPr lang="en-US" baseline="0" dirty="0" smtClean="0"/>
          </a:p>
          <a:p>
            <a:r>
              <a:rPr lang="en-US" baseline="0" dirty="0" smtClean="0"/>
              <a:t>Ultimately, this comes down to addressing the real issues and not the manner in which the issue has been raised. If you feel that the criticism should have been delivered in a different way, that’s something that you can address at a different time, but not until the current situation has concluded and you’ve had time to analyze and apply the content of the feedback.</a:t>
            </a:r>
          </a:p>
          <a:p>
            <a:endParaRPr lang="en-US" baseline="0" dirty="0" smtClean="0"/>
          </a:p>
          <a:p>
            <a:r>
              <a:rPr lang="en-US" baseline="0" dirty="0" smtClean="0"/>
              <a:t>One more point that’s important for students to bear in mind while making the transition from high school to college: A professor’s role is not to be your friend or your cheerleader or your emotional supporter. Nor are they responsible for raising or maintaining your self-esteem. They are responsible for preparing you for the world and/or a career. Some students adjust quite well to the “tough love” or “objective and rational” styles that professors might have. However for students who are more sensitive to any negative implications of feedback at all, this is an area where they may need to invest some time and energy in personal growth. The ability to receive feedback that is </a:t>
            </a:r>
            <a:r>
              <a:rPr lang="en-US" b="1" baseline="0" dirty="0" smtClean="0"/>
              <a:t>not</a:t>
            </a:r>
            <a:r>
              <a:rPr lang="en-US" baseline="0" dirty="0" smtClean="0"/>
              <a:t> sugarcoated is necessary and important to becoming a successful adult. </a:t>
            </a:r>
            <a:endParaRPr lang="en-US" dirty="0"/>
          </a:p>
        </p:txBody>
      </p:sp>
      <p:sp>
        <p:nvSpPr>
          <p:cNvPr id="4" name="Slide Number Placeholder 3"/>
          <p:cNvSpPr>
            <a:spLocks noGrp="1"/>
          </p:cNvSpPr>
          <p:nvPr>
            <p:ph type="sldNum" sz="quarter" idx="10"/>
          </p:nvPr>
        </p:nvSpPr>
        <p:spPr/>
        <p:txBody>
          <a:bodyPr/>
          <a:lstStyle/>
          <a:p>
            <a:fld id="{2E7F9B8E-2E50-4D12-8725-9B72D3E6091C}" type="slidenum">
              <a:rPr lang="en-US" smtClean="0"/>
              <a:pPr/>
              <a:t>9</a:t>
            </a:fld>
            <a:endParaRPr lang="en-US"/>
          </a:p>
        </p:txBody>
      </p:sp>
    </p:spTree>
    <p:extLst>
      <p:ext uri="{BB962C8B-B14F-4D97-AF65-F5344CB8AC3E}">
        <p14:creationId xmlns:p14="http://schemas.microsoft.com/office/powerpoint/2010/main" val="223836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7E3BAF4-A172-4604-8D7D-D11A88A87D3C}"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20798171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3BAF4-A172-4604-8D7D-D11A88A87D3C}"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61690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3BAF4-A172-4604-8D7D-D11A88A87D3C}"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136173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E3BAF4-A172-4604-8D7D-D11A88A87D3C}"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38416973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3BAF4-A172-4604-8D7D-D11A88A87D3C}"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120613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3BAF4-A172-4604-8D7D-D11A88A87D3C}"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373372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3BAF4-A172-4604-8D7D-D11A88A87D3C}"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296857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3BAF4-A172-4604-8D7D-D11A88A87D3C}"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409816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3BAF4-A172-4604-8D7D-D11A88A87D3C}"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335020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3BAF4-A172-4604-8D7D-D11A88A87D3C}"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206183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3BAF4-A172-4604-8D7D-D11A88A87D3C}"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7A614-F73D-4D68-884C-6427C4806505}" type="slidenum">
              <a:rPr lang="en-US" smtClean="0"/>
              <a:pPr/>
              <a:t>‹#›</a:t>
            </a:fld>
            <a:endParaRPr lang="en-US"/>
          </a:p>
        </p:txBody>
      </p:sp>
    </p:spTree>
    <p:extLst>
      <p:ext uri="{BB962C8B-B14F-4D97-AF65-F5344CB8AC3E}">
        <p14:creationId xmlns:p14="http://schemas.microsoft.com/office/powerpoint/2010/main" val="3889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3BAF4-A172-4604-8D7D-D11A88A87D3C}" type="datetimeFigureOut">
              <a:rPr lang="en-US" smtClean="0"/>
              <a:pPr/>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7A614-F73D-4D68-884C-6427C4806505}" type="slidenum">
              <a:rPr lang="en-US" smtClean="0"/>
              <a:pPr/>
              <a:t>‹#›</a:t>
            </a:fld>
            <a:endParaRPr lang="en-US"/>
          </a:p>
        </p:txBody>
      </p:sp>
    </p:spTree>
    <p:extLst>
      <p:ext uri="{BB962C8B-B14F-4D97-AF65-F5344CB8AC3E}">
        <p14:creationId xmlns:p14="http://schemas.microsoft.com/office/powerpoint/2010/main" val="1601984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6600" b="1" dirty="0" smtClean="0"/>
              <a:t>Constructive Criticism</a:t>
            </a:r>
            <a:endParaRPr lang="en-US" sz="6600" b="1" dirty="0"/>
          </a:p>
        </p:txBody>
      </p:sp>
      <p:sp>
        <p:nvSpPr>
          <p:cNvPr id="3" name="Subtitle 2"/>
          <p:cNvSpPr>
            <a:spLocks noGrp="1"/>
          </p:cNvSpPr>
          <p:nvPr>
            <p:ph type="subTitle" idx="1"/>
          </p:nvPr>
        </p:nvSpPr>
        <p:spPr>
          <a:xfrm>
            <a:off x="0" y="4572000"/>
            <a:ext cx="9144000" cy="1905000"/>
          </a:xfrm>
        </p:spPr>
        <p:txBody>
          <a:bodyPr>
            <a:normAutofit fontScale="92500" lnSpcReduction="10000"/>
          </a:bodyPr>
          <a:lstStyle/>
          <a:p>
            <a:r>
              <a:rPr lang="en-US" dirty="0" smtClean="0"/>
              <a:t>“Criticism may not be agreeable, but it is necessary. </a:t>
            </a:r>
            <a:r>
              <a:rPr lang="en-US" dirty="0" smtClean="0"/>
              <a:t/>
            </a:r>
            <a:br>
              <a:rPr lang="en-US" dirty="0" smtClean="0"/>
            </a:br>
            <a:r>
              <a:rPr lang="en-US" dirty="0" smtClean="0"/>
              <a:t>It </a:t>
            </a:r>
            <a:r>
              <a:rPr lang="en-US" dirty="0" smtClean="0"/>
              <a:t>fulfills the same function as pain in the human body. </a:t>
            </a:r>
            <a:r>
              <a:rPr lang="en-US" dirty="0" smtClean="0"/>
              <a:t/>
            </a:r>
            <a:br>
              <a:rPr lang="en-US" dirty="0" smtClean="0"/>
            </a:br>
            <a:r>
              <a:rPr lang="en-US" dirty="0" smtClean="0"/>
              <a:t>It </a:t>
            </a:r>
            <a:r>
              <a:rPr lang="en-US" dirty="0" smtClean="0"/>
              <a:t>calls attention to an unhealthy state of things.” </a:t>
            </a:r>
          </a:p>
          <a:p>
            <a:r>
              <a:rPr lang="en-US" dirty="0" smtClean="0"/>
              <a:t>- Winston Churchill</a:t>
            </a:r>
          </a:p>
          <a:p>
            <a:endParaRPr lang="en-US" dirty="0"/>
          </a:p>
        </p:txBody>
      </p:sp>
      <p:pic>
        <p:nvPicPr>
          <p:cNvPr id="1026" name="Picture 2" descr="C:\Users\johnsonem\AppData\Local\Microsoft\Windows\Temporary Internet Files\Content.IE5\2XVYZJ5S\MP90044243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500" y="2064123"/>
            <a:ext cx="3429000" cy="2279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064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lstStyle/>
          <a:p>
            <a:pPr>
              <a:spcAft>
                <a:spcPts val="1800"/>
              </a:spcAft>
            </a:pPr>
            <a:r>
              <a:rPr lang="en-US" dirty="0" smtClean="0"/>
              <a:t>What is the content of the message that was conveyed?</a:t>
            </a:r>
            <a:endParaRPr lang="en-US" dirty="0" smtClean="0"/>
          </a:p>
          <a:p>
            <a:pPr>
              <a:spcAft>
                <a:spcPts val="1800"/>
              </a:spcAft>
            </a:pPr>
            <a:r>
              <a:rPr lang="en-US" dirty="0" smtClean="0"/>
              <a:t>Move past defensiveness to </a:t>
            </a:r>
            <a:br>
              <a:rPr lang="en-US" dirty="0" smtClean="0"/>
            </a:br>
            <a:r>
              <a:rPr lang="en-US" dirty="0" smtClean="0"/>
              <a:t>genuinely analyze the feedback</a:t>
            </a:r>
          </a:p>
          <a:p>
            <a:r>
              <a:rPr lang="en-US" dirty="0" smtClean="0"/>
              <a:t>Was the criticism justified? To what extent?</a:t>
            </a:r>
            <a:endParaRPr lang="en-US" dirty="0" smtClean="0"/>
          </a:p>
          <a:p>
            <a:pPr lvl="1"/>
            <a:r>
              <a:rPr lang="en-US" dirty="0" smtClean="0"/>
              <a:t>If so, how can you improve?</a:t>
            </a:r>
          </a:p>
          <a:p>
            <a:pPr lvl="1"/>
            <a:r>
              <a:rPr lang="en-US" dirty="0" smtClean="0"/>
              <a:t>If not, what else can you </a:t>
            </a:r>
            <a:r>
              <a:rPr lang="en-US" dirty="0" smtClean="0"/>
              <a:t>learn from the situation?</a:t>
            </a:r>
            <a:endParaRPr lang="en-US" dirty="0" smtClean="0"/>
          </a:p>
        </p:txBody>
      </p:sp>
      <p:sp>
        <p:nvSpPr>
          <p:cNvPr id="5" name="Title 1"/>
          <p:cNvSpPr>
            <a:spLocks noGrp="1"/>
          </p:cNvSpPr>
          <p:nvPr>
            <p:ph type="title"/>
          </p:nvPr>
        </p:nvSpPr>
        <p:spPr/>
        <p:txBody>
          <a:bodyPr>
            <a:normAutofit fontScale="90000"/>
          </a:bodyPr>
          <a:lstStyle/>
          <a:p>
            <a:r>
              <a:rPr lang="en-US" sz="4000" dirty="0" smtClean="0"/>
              <a:t>Reflect </a:t>
            </a:r>
            <a:r>
              <a:rPr lang="en-US" sz="4000" dirty="0" smtClean="0"/>
              <a:t>Upon </a:t>
            </a:r>
            <a:r>
              <a:rPr lang="en-US" sz="4000" dirty="0" smtClean="0"/>
              <a:t>and </a:t>
            </a:r>
            <a:r>
              <a:rPr lang="en-US" sz="4000" dirty="0" smtClean="0"/>
              <a:t>Learn From </a:t>
            </a:r>
            <a:r>
              <a:rPr lang="en-US" sz="4000" dirty="0" smtClean="0"/>
              <a:t>the Feedback</a:t>
            </a:r>
            <a:endParaRPr lang="en-US" sz="4000" dirty="0"/>
          </a:p>
        </p:txBody>
      </p:sp>
      <p:pic>
        <p:nvPicPr>
          <p:cNvPr id="4" name="Picture 2" descr="C:\Users\johnsonem\AppData\Local\Microsoft\Windows\Temporary Internet Files\Content.IE5\CLFPAK0H\MC9000787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05600" y="2490787"/>
            <a:ext cx="1478145"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061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48200"/>
          </a:xfrm>
        </p:spPr>
        <p:txBody>
          <a:bodyPr>
            <a:normAutofit fontScale="92500" lnSpcReduction="20000"/>
          </a:bodyPr>
          <a:lstStyle/>
          <a:p>
            <a:r>
              <a:rPr lang="en-US" dirty="0" smtClean="0"/>
              <a:t>Some criticism may have a big impact on you</a:t>
            </a:r>
          </a:p>
          <a:p>
            <a:pPr lvl="1"/>
            <a:r>
              <a:rPr lang="en-US" dirty="0"/>
              <a:t>It may sometimes </a:t>
            </a:r>
            <a:r>
              <a:rPr lang="en-US" b="1" dirty="0"/>
              <a:t>be</a:t>
            </a:r>
            <a:r>
              <a:rPr lang="en-US" dirty="0"/>
              <a:t> personal, and it often </a:t>
            </a:r>
            <a:r>
              <a:rPr lang="en-US" b="1" dirty="0"/>
              <a:t>feels</a:t>
            </a:r>
            <a:r>
              <a:rPr lang="en-US" dirty="0"/>
              <a:t> personal</a:t>
            </a:r>
          </a:p>
          <a:p>
            <a:pPr lvl="1"/>
            <a:r>
              <a:rPr lang="en-US" dirty="0" smtClean="0"/>
              <a:t>It’s ok to feel hurt, angry, sad, disappointed, stung, surprised, or whatever else</a:t>
            </a:r>
          </a:p>
          <a:p>
            <a:endParaRPr lang="en-US" sz="1900" dirty="0" smtClean="0"/>
          </a:p>
          <a:p>
            <a:r>
              <a:rPr lang="en-US" dirty="0" smtClean="0"/>
              <a:t>However, don’t let it…</a:t>
            </a:r>
          </a:p>
          <a:p>
            <a:pPr lvl="1"/>
            <a:r>
              <a:rPr lang="en-US" dirty="0" smtClean="0"/>
              <a:t>Bring you to a standstill</a:t>
            </a:r>
          </a:p>
          <a:p>
            <a:pPr lvl="1"/>
            <a:r>
              <a:rPr lang="en-US" dirty="0" smtClean="0"/>
              <a:t>Define you</a:t>
            </a:r>
          </a:p>
          <a:p>
            <a:pPr lvl="1"/>
            <a:r>
              <a:rPr lang="en-US" dirty="0" smtClean="0"/>
              <a:t>Lower </a:t>
            </a:r>
            <a:r>
              <a:rPr lang="en-US" dirty="0" smtClean="0"/>
              <a:t>your self-esteem</a:t>
            </a:r>
          </a:p>
          <a:p>
            <a:endParaRPr lang="en-US" sz="1900" dirty="0" smtClean="0"/>
          </a:p>
          <a:p>
            <a:r>
              <a:rPr lang="en-US" dirty="0" smtClean="0"/>
              <a:t>Remember</a:t>
            </a:r>
            <a:r>
              <a:rPr lang="en-US" dirty="0" smtClean="0"/>
              <a:t>: </a:t>
            </a:r>
            <a:r>
              <a:rPr lang="en-US" dirty="0" smtClean="0"/>
              <a:t>Nobody’s perfect</a:t>
            </a:r>
            <a:r>
              <a:rPr lang="en-US" dirty="0" smtClean="0"/>
              <a:t>!</a:t>
            </a:r>
            <a:endParaRPr lang="en-US" dirty="0"/>
          </a:p>
        </p:txBody>
      </p:sp>
      <p:sp>
        <p:nvSpPr>
          <p:cNvPr id="5" name="Title 1"/>
          <p:cNvSpPr>
            <a:spLocks noGrp="1"/>
          </p:cNvSpPr>
          <p:nvPr>
            <p:ph type="title"/>
          </p:nvPr>
        </p:nvSpPr>
        <p:spPr/>
        <p:txBody>
          <a:bodyPr>
            <a:noAutofit/>
          </a:bodyPr>
          <a:lstStyle/>
          <a:p>
            <a:r>
              <a:rPr lang="en-US" sz="4000" dirty="0" smtClean="0"/>
              <a:t>Acknowledge Your Feelings, </a:t>
            </a:r>
            <a:br>
              <a:rPr lang="en-US" sz="4000" dirty="0" smtClean="0"/>
            </a:br>
            <a:r>
              <a:rPr lang="en-US" sz="4000" dirty="0" smtClean="0"/>
              <a:t>But Don’t Take </a:t>
            </a:r>
            <a:r>
              <a:rPr lang="en-US" sz="4000" dirty="0" smtClean="0"/>
              <a:t>It Personally</a:t>
            </a:r>
            <a:endParaRPr lang="en-US" sz="4000" dirty="0"/>
          </a:p>
        </p:txBody>
      </p:sp>
      <p:pic>
        <p:nvPicPr>
          <p:cNvPr id="3075" name="Picture 3" descr="C:\Users\johnsonem\AppData\Local\Microsoft\Windows\Temporary Internet Files\Content.IE5\LTYKC9BY\MC90004877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3886200"/>
            <a:ext cx="1905000" cy="2121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353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dirty="0" smtClean="0"/>
              <a:t>Learn Something and </a:t>
            </a:r>
            <a:r>
              <a:rPr lang="en-US" dirty="0" smtClean="0"/>
              <a:t>Move </a:t>
            </a:r>
            <a:r>
              <a:rPr lang="en-US" dirty="0" smtClean="0"/>
              <a:t>On</a:t>
            </a:r>
            <a:endParaRPr lang="en-US" dirty="0"/>
          </a:p>
        </p:txBody>
      </p:sp>
      <p:sp>
        <p:nvSpPr>
          <p:cNvPr id="2" name="Content Placeholder 1"/>
          <p:cNvSpPr>
            <a:spLocks noGrp="1"/>
          </p:cNvSpPr>
          <p:nvPr>
            <p:ph idx="1"/>
          </p:nvPr>
        </p:nvSpPr>
        <p:spPr>
          <a:xfrm>
            <a:off x="457200" y="1722437"/>
            <a:ext cx="8229600" cy="4525963"/>
          </a:xfrm>
        </p:spPr>
        <p:txBody>
          <a:bodyPr/>
          <a:lstStyle/>
          <a:p>
            <a:r>
              <a:rPr lang="en-US" dirty="0" smtClean="0"/>
              <a:t>Take the lesson away from the experience, but leave the negative feelings in the past</a:t>
            </a:r>
          </a:p>
          <a:p>
            <a:endParaRPr lang="en-US" sz="1800" dirty="0" smtClean="0"/>
          </a:p>
          <a:p>
            <a:r>
              <a:rPr lang="en-US" dirty="0" smtClean="0"/>
              <a:t>Use it as a challenge to get better </a:t>
            </a:r>
          </a:p>
          <a:p>
            <a:endParaRPr lang="en-US" sz="1800" dirty="0" smtClean="0"/>
          </a:p>
          <a:p>
            <a:r>
              <a:rPr lang="en-US" dirty="0" smtClean="0"/>
              <a:t>Use what you’ve learned so you don’t repeat the same mistakes</a:t>
            </a:r>
            <a:endParaRPr lang="en-US" dirty="0"/>
          </a:p>
        </p:txBody>
      </p:sp>
      <p:pic>
        <p:nvPicPr>
          <p:cNvPr id="2051" name="Picture 3" descr="C:\Users\johnsonem\AppData\Local\Microsoft\Windows\Temporary Internet Files\Content.IE5\2BNQUXTV\MC9002810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4876800"/>
            <a:ext cx="2971800" cy="1815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312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359047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What is Constructive Criticism?</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Feedback about someone else’s work</a:t>
            </a:r>
            <a:endParaRPr lang="en-US" dirty="0" smtClean="0"/>
          </a:p>
          <a:p>
            <a:pPr lvl="1"/>
            <a:r>
              <a:rPr lang="en-US" dirty="0" smtClean="0"/>
              <a:t>Valid and </a:t>
            </a:r>
            <a:r>
              <a:rPr lang="en-US" dirty="0" smtClean="0"/>
              <a:t>well-reasoned opinions</a:t>
            </a:r>
            <a:endParaRPr lang="en-US" dirty="0" smtClean="0"/>
          </a:p>
          <a:p>
            <a:pPr lvl="1"/>
            <a:r>
              <a:rPr lang="en-US" dirty="0" smtClean="0"/>
              <a:t>Includes both p</a:t>
            </a:r>
            <a:r>
              <a:rPr lang="en-US" dirty="0" smtClean="0"/>
              <a:t>ositive </a:t>
            </a:r>
            <a:r>
              <a:rPr lang="en-US" dirty="0" smtClean="0"/>
              <a:t>and negative comments</a:t>
            </a:r>
          </a:p>
          <a:p>
            <a:pPr lvl="1"/>
            <a:r>
              <a:rPr lang="en-US" dirty="0" smtClean="0"/>
              <a:t>Friendly manner rather than an oppositional one</a:t>
            </a:r>
          </a:p>
          <a:p>
            <a:endParaRPr lang="en-US" dirty="0" smtClean="0"/>
          </a:p>
          <a:p>
            <a:r>
              <a:rPr lang="en-US" dirty="0" smtClean="0"/>
              <a:t>Valuable </a:t>
            </a:r>
            <a:r>
              <a:rPr lang="en-US" dirty="0" smtClean="0"/>
              <a:t>tool in raising and maintaining performance standards</a:t>
            </a:r>
            <a:endParaRPr lang="en-US" dirty="0"/>
          </a:p>
        </p:txBody>
      </p:sp>
    </p:spTree>
    <p:extLst>
      <p:ext uri="{BB962C8B-B14F-4D97-AF65-F5344CB8AC3E}">
        <p14:creationId xmlns:p14="http://schemas.microsoft.com/office/powerpoint/2010/main" val="4169037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Constructive vs. Destructive Criticism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5690509"/>
              </p:ext>
            </p:extLst>
          </p:nvPr>
        </p:nvGraphicFramePr>
        <p:xfrm>
          <a:off x="457200" y="1874520"/>
          <a:ext cx="8229600" cy="3688080"/>
        </p:xfrm>
        <a:graphic>
          <a:graphicData uri="http://schemas.openxmlformats.org/drawingml/2006/table">
            <a:tbl>
              <a:tblPr firstRow="1" bandRow="1">
                <a:tableStyleId>{21E4AEA4-8DFA-4A89-87EB-49C32662AFE0}</a:tableStyleId>
              </a:tblPr>
              <a:tblGrid>
                <a:gridCol w="4114800"/>
                <a:gridCol w="4114800"/>
              </a:tblGrid>
              <a:tr h="370840">
                <a:tc>
                  <a:txBody>
                    <a:bodyPr/>
                    <a:lstStyle/>
                    <a:p>
                      <a:r>
                        <a:rPr lang="en-US" sz="3200" dirty="0" smtClean="0"/>
                        <a:t>Constructive Criticism</a:t>
                      </a:r>
                      <a:endParaRPr lang="en-US" sz="3200" dirty="0"/>
                    </a:p>
                  </a:txBody>
                  <a:tcPr/>
                </a:tc>
                <a:tc>
                  <a:txBody>
                    <a:bodyPr/>
                    <a:lstStyle/>
                    <a:p>
                      <a:r>
                        <a:rPr lang="en-US" sz="3200" dirty="0" smtClean="0"/>
                        <a:t>Destructive Criticism</a:t>
                      </a:r>
                      <a:endParaRPr lang="en-US" sz="3200" dirty="0"/>
                    </a:p>
                  </a:txBody>
                  <a:tcPr/>
                </a:tc>
              </a:tr>
              <a:tr h="370840">
                <a:tc>
                  <a:txBody>
                    <a:bodyPr/>
                    <a:lstStyle/>
                    <a:p>
                      <a:pPr>
                        <a:buFont typeface="Arial" pitchFamily="34" charset="0"/>
                        <a:buChar char="•"/>
                      </a:pPr>
                      <a:r>
                        <a:rPr lang="en-US" sz="2400" dirty="0" smtClean="0"/>
                        <a:t> Intends</a:t>
                      </a:r>
                      <a:r>
                        <a:rPr lang="en-US" sz="2400" baseline="0" dirty="0" smtClean="0"/>
                        <a:t> to educate</a:t>
                      </a:r>
                      <a:endParaRPr lang="en-US" sz="2400" dirty="0">
                        <a:solidFill>
                          <a:schemeClr val="bg1"/>
                        </a:solidFill>
                      </a:endParaRPr>
                    </a:p>
                  </a:txBody>
                  <a:tcPr/>
                </a:tc>
                <a:tc>
                  <a:txBody>
                    <a:bodyPr/>
                    <a:lstStyle/>
                    <a:p>
                      <a:pPr>
                        <a:buFont typeface="Arial" pitchFamily="34" charset="0"/>
                        <a:buChar char="•"/>
                      </a:pPr>
                      <a:r>
                        <a:rPr lang="en-US" sz="2400" dirty="0" smtClean="0"/>
                        <a:t> Intends to embarrass</a:t>
                      </a:r>
                      <a:endParaRPr lang="en-US" sz="2400" dirty="0">
                        <a:solidFill>
                          <a:schemeClr val="bg1"/>
                        </a:solidFill>
                      </a:endParaRPr>
                    </a:p>
                  </a:txBody>
                  <a:tcPr/>
                </a:tc>
              </a:tr>
              <a:tr h="370840">
                <a:tc>
                  <a:txBody>
                    <a:bodyPr/>
                    <a:lstStyle/>
                    <a:p>
                      <a:pPr>
                        <a:buFont typeface="Arial" pitchFamily="34" charset="0"/>
                        <a:buChar char="•"/>
                      </a:pPr>
                      <a:r>
                        <a:rPr lang="en-US" sz="2400" dirty="0" smtClean="0">
                          <a:solidFill>
                            <a:schemeClr val="tx1"/>
                          </a:solidFill>
                        </a:rPr>
                        <a:t> Related to the work</a:t>
                      </a:r>
                      <a:endParaRPr lang="en-US" sz="2400" dirty="0">
                        <a:solidFill>
                          <a:schemeClr val="tx1"/>
                        </a:solidFill>
                      </a:endParaRPr>
                    </a:p>
                  </a:txBody>
                  <a:tcPr/>
                </a:tc>
                <a:tc>
                  <a:txBody>
                    <a:bodyPr/>
                    <a:lstStyle/>
                    <a:p>
                      <a:pPr>
                        <a:buFont typeface="Arial" pitchFamily="34" charset="0"/>
                        <a:buChar char="•"/>
                      </a:pPr>
                      <a:r>
                        <a:rPr lang="en-US" sz="2400" dirty="0" smtClean="0">
                          <a:solidFill>
                            <a:schemeClr val="tx1"/>
                          </a:solidFill>
                        </a:rPr>
                        <a:t> Feels like a personal attack</a:t>
                      </a:r>
                      <a:endParaRPr lang="en-US" sz="2400" dirty="0">
                        <a:solidFill>
                          <a:schemeClr val="tx1"/>
                        </a:solidFill>
                      </a:endParaRPr>
                    </a:p>
                  </a:txBody>
                  <a:tcPr/>
                </a:tc>
              </a:tr>
              <a:tr h="370840">
                <a:tc>
                  <a:txBody>
                    <a:bodyPr/>
                    <a:lstStyle/>
                    <a:p>
                      <a:pPr>
                        <a:buFont typeface="Arial" pitchFamily="34" charset="0"/>
                        <a:buChar char="•"/>
                      </a:pPr>
                      <a:r>
                        <a:rPr lang="en-US" sz="2400" dirty="0" smtClean="0">
                          <a:solidFill>
                            <a:schemeClr val="tx1"/>
                          </a:solidFill>
                        </a:rPr>
                        <a:t> Helps build on an idea </a:t>
                      </a:r>
                      <a:endParaRPr lang="en-US" sz="2400" dirty="0">
                        <a:solidFill>
                          <a:schemeClr val="tx1"/>
                        </a:solidFill>
                      </a:endParaRPr>
                    </a:p>
                  </a:txBody>
                  <a:tcPr/>
                </a:tc>
                <a:tc>
                  <a:txBody>
                    <a:bodyPr/>
                    <a:lstStyle/>
                    <a:p>
                      <a:pPr>
                        <a:buFont typeface="Arial" pitchFamily="34" charset="0"/>
                        <a:buChar char="•"/>
                      </a:pPr>
                      <a:r>
                        <a:rPr lang="en-US" sz="2400" dirty="0" smtClean="0">
                          <a:solidFill>
                            <a:schemeClr val="tx1"/>
                          </a:solidFill>
                        </a:rPr>
                        <a:t> Tears down an idea</a:t>
                      </a:r>
                      <a:endParaRPr lang="en-US" sz="2400" dirty="0">
                        <a:solidFill>
                          <a:schemeClr val="tx1"/>
                        </a:solidFill>
                      </a:endParaRPr>
                    </a:p>
                  </a:txBody>
                  <a:tcPr/>
                </a:tc>
              </a:tr>
              <a:tr h="370840">
                <a:tc>
                  <a:txBody>
                    <a:bodyPr/>
                    <a:lstStyle/>
                    <a:p>
                      <a:pPr>
                        <a:buFont typeface="Arial" pitchFamily="34" charset="0"/>
                        <a:buChar char="•"/>
                      </a:pPr>
                      <a:r>
                        <a:rPr lang="en-US" sz="2400" dirty="0" smtClean="0">
                          <a:solidFill>
                            <a:schemeClr val="tx1"/>
                          </a:solidFill>
                        </a:rPr>
                        <a:t> Makes the outcome better</a:t>
                      </a:r>
                      <a:endParaRPr lang="en-US" sz="2400" dirty="0">
                        <a:solidFill>
                          <a:schemeClr val="tx1"/>
                        </a:solidFill>
                      </a:endParaRPr>
                    </a:p>
                  </a:txBody>
                  <a:tcPr/>
                </a:tc>
                <a:tc>
                  <a:txBody>
                    <a:bodyPr/>
                    <a:lstStyle/>
                    <a:p>
                      <a:pPr>
                        <a:buFont typeface="Arial" pitchFamily="34" charset="0"/>
                        <a:buChar char="•"/>
                      </a:pPr>
                      <a:r>
                        <a:rPr lang="en-US" sz="2400" dirty="0" smtClean="0">
                          <a:solidFill>
                            <a:schemeClr val="tx1"/>
                          </a:solidFill>
                        </a:rPr>
                        <a:t> Makes the person feel worse</a:t>
                      </a:r>
                      <a:endParaRPr lang="en-US" sz="2400" dirty="0">
                        <a:solidFill>
                          <a:schemeClr val="tx1"/>
                        </a:solidFill>
                      </a:endParaRPr>
                    </a:p>
                  </a:txBody>
                  <a:tcPr/>
                </a:tc>
              </a:tr>
              <a:tr h="370840">
                <a:tc>
                  <a:txBody>
                    <a:bodyPr/>
                    <a:lstStyle/>
                    <a:p>
                      <a:pPr>
                        <a:buFont typeface="Arial" pitchFamily="34" charset="0"/>
                        <a:buChar char="•"/>
                      </a:pPr>
                      <a:r>
                        <a:rPr lang="en-US" sz="2400" dirty="0" smtClean="0">
                          <a:solidFill>
                            <a:schemeClr val="tx1"/>
                          </a:solidFill>
                        </a:rPr>
                        <a:t> Is intelligent and calculated</a:t>
                      </a:r>
                      <a:endParaRPr lang="en-US" sz="2400" dirty="0">
                        <a:solidFill>
                          <a:schemeClr val="tx1"/>
                        </a:solidFill>
                      </a:endParaRPr>
                    </a:p>
                  </a:txBody>
                  <a:tcPr/>
                </a:tc>
                <a:tc>
                  <a:txBody>
                    <a:bodyPr/>
                    <a:lstStyle/>
                    <a:p>
                      <a:pPr>
                        <a:buFont typeface="Arial" pitchFamily="34" charset="0"/>
                        <a:buChar char="•"/>
                      </a:pPr>
                      <a:r>
                        <a:rPr lang="en-US" sz="2400" dirty="0" smtClean="0">
                          <a:solidFill>
                            <a:schemeClr val="tx1"/>
                          </a:solidFill>
                        </a:rPr>
                        <a:t> Includes</a:t>
                      </a:r>
                      <a:r>
                        <a:rPr lang="en-US" sz="2400" baseline="0" dirty="0" smtClean="0">
                          <a:solidFill>
                            <a:schemeClr val="tx1"/>
                          </a:solidFill>
                        </a:rPr>
                        <a:t> </a:t>
                      </a:r>
                      <a:r>
                        <a:rPr lang="en-US" sz="2400" baseline="0" dirty="0" smtClean="0">
                          <a:solidFill>
                            <a:schemeClr val="tx1"/>
                          </a:solidFill>
                        </a:rPr>
                        <a:t>rapid-fire </a:t>
                      </a:r>
                      <a:r>
                        <a:rPr lang="en-US" sz="2400" baseline="0" dirty="0" smtClean="0">
                          <a:solidFill>
                            <a:schemeClr val="tx1"/>
                          </a:solidFill>
                        </a:rPr>
                        <a:t>and </a:t>
                      </a:r>
                      <a:r>
                        <a:rPr lang="en-US" sz="2400" baseline="0" dirty="0" smtClean="0">
                          <a:solidFill>
                            <a:schemeClr val="tx1"/>
                          </a:solidFill>
                        </a:rPr>
                        <a:t/>
                      </a:r>
                      <a:br>
                        <a:rPr lang="en-US" sz="2400" baseline="0" dirty="0" smtClean="0">
                          <a:solidFill>
                            <a:schemeClr val="tx1"/>
                          </a:solidFill>
                        </a:rPr>
                      </a:br>
                      <a:r>
                        <a:rPr lang="en-US" sz="2400" baseline="0" dirty="0" smtClean="0">
                          <a:solidFill>
                            <a:schemeClr val="tx1"/>
                          </a:solidFill>
                        </a:rPr>
                        <a:t>   random </a:t>
                      </a:r>
                      <a:r>
                        <a:rPr lang="en-US" sz="2400" baseline="0" dirty="0" smtClean="0">
                          <a:solidFill>
                            <a:schemeClr val="tx1"/>
                          </a:solidFill>
                        </a:rPr>
                        <a:t>responses</a:t>
                      </a:r>
                      <a:endParaRPr lang="en-US" sz="2400" dirty="0">
                        <a:solidFill>
                          <a:schemeClr val="tx1"/>
                        </a:solidFill>
                      </a:endParaRPr>
                    </a:p>
                  </a:txBody>
                  <a:tcPr/>
                </a:tc>
              </a:tr>
              <a:tr h="370840">
                <a:tc>
                  <a:txBody>
                    <a:bodyPr/>
                    <a:lstStyle/>
                    <a:p>
                      <a:pPr>
                        <a:buFont typeface="Arial" pitchFamily="34" charset="0"/>
                        <a:buChar char="•"/>
                      </a:pPr>
                      <a:r>
                        <a:rPr lang="en-US" sz="2400" dirty="0" smtClean="0">
                          <a:solidFill>
                            <a:schemeClr val="tx1"/>
                          </a:solidFill>
                        </a:rPr>
                        <a:t> Comes</a:t>
                      </a:r>
                      <a:r>
                        <a:rPr lang="en-US" sz="2400" baseline="0" dirty="0" smtClean="0">
                          <a:solidFill>
                            <a:schemeClr val="tx1"/>
                          </a:solidFill>
                        </a:rPr>
                        <a:t> along to help</a:t>
                      </a:r>
                      <a:endParaRPr lang="en-US" sz="2400" dirty="0">
                        <a:solidFill>
                          <a:schemeClr val="tx1"/>
                        </a:solidFill>
                      </a:endParaRPr>
                    </a:p>
                  </a:txBody>
                  <a:tcPr/>
                </a:tc>
                <a:tc>
                  <a:txBody>
                    <a:bodyPr/>
                    <a:lstStyle/>
                    <a:p>
                      <a:pPr>
                        <a:buFont typeface="Arial" pitchFamily="34" charset="0"/>
                        <a:buChar char="•"/>
                      </a:pPr>
                      <a:r>
                        <a:rPr lang="en-US" sz="2400" dirty="0" smtClean="0">
                          <a:solidFill>
                            <a:schemeClr val="tx1"/>
                          </a:solidFill>
                        </a:rPr>
                        <a:t> Tries to take over</a:t>
                      </a:r>
                      <a:endParaRPr lang="en-US" sz="2400" dirty="0">
                        <a:solidFill>
                          <a:schemeClr val="tx1"/>
                        </a:solidFill>
                      </a:endParaRPr>
                    </a:p>
                  </a:txBody>
                  <a:tcPr/>
                </a:tc>
              </a:tr>
            </a:tbl>
          </a:graphicData>
        </a:graphic>
      </p:graphicFrame>
    </p:spTree>
    <p:extLst>
      <p:ext uri="{BB962C8B-B14F-4D97-AF65-F5344CB8AC3E}">
        <p14:creationId xmlns:p14="http://schemas.microsoft.com/office/powerpoint/2010/main" val="4169037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Constructive Criticism in College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a:spcAft>
                <a:spcPts val="1800"/>
              </a:spcAft>
            </a:pPr>
            <a:r>
              <a:rPr lang="en-US" dirty="0" smtClean="0"/>
              <a:t>Communication styles differ in college</a:t>
            </a:r>
          </a:p>
          <a:p>
            <a:r>
              <a:rPr lang="en-US" dirty="0" smtClean="0"/>
              <a:t>High school teachers </a:t>
            </a:r>
          </a:p>
          <a:p>
            <a:pPr lvl="1"/>
            <a:r>
              <a:rPr lang="en-US" sz="2400" dirty="0" smtClean="0"/>
              <a:t>Goal is to increase self-esteem </a:t>
            </a:r>
            <a:r>
              <a:rPr lang="en-US" sz="2400" b="1" u="sng" dirty="0" smtClean="0"/>
              <a:t>and</a:t>
            </a:r>
            <a:r>
              <a:rPr lang="en-US" sz="2400" dirty="0" smtClean="0"/>
              <a:t> correct errors</a:t>
            </a:r>
          </a:p>
          <a:p>
            <a:pPr lvl="1">
              <a:spcAft>
                <a:spcPts val="1800"/>
              </a:spcAft>
            </a:pPr>
            <a:r>
              <a:rPr lang="en-US" sz="2400" dirty="0" smtClean="0"/>
              <a:t>May be less direct when giving feedback or </a:t>
            </a:r>
            <a:r>
              <a:rPr lang="en-US" sz="2400" dirty="0" smtClean="0"/>
              <a:t>assessing work</a:t>
            </a:r>
            <a:endParaRPr lang="en-US" sz="2400" dirty="0" smtClean="0"/>
          </a:p>
          <a:p>
            <a:r>
              <a:rPr lang="en-US" dirty="0" smtClean="0"/>
              <a:t>College professors </a:t>
            </a:r>
          </a:p>
          <a:p>
            <a:pPr lvl="1"/>
            <a:r>
              <a:rPr lang="en-US" sz="2400" dirty="0" smtClean="0"/>
              <a:t>Goal is to correct </a:t>
            </a:r>
            <a:r>
              <a:rPr lang="en-US" sz="2400" dirty="0" smtClean="0"/>
              <a:t>errors and increase proficiency</a:t>
            </a:r>
          </a:p>
          <a:p>
            <a:pPr lvl="1"/>
            <a:r>
              <a:rPr lang="en-US" sz="2400" dirty="0" smtClean="0"/>
              <a:t>More direct or straightforward in feedback</a:t>
            </a:r>
            <a:endParaRPr lang="en-US" sz="2400" dirty="0" smtClean="0"/>
          </a:p>
          <a:p>
            <a:pPr lvl="1"/>
            <a:r>
              <a:rPr lang="en-US" sz="2400" dirty="0" smtClean="0"/>
              <a:t>May not mention what was done well</a:t>
            </a:r>
          </a:p>
          <a:p>
            <a:pPr>
              <a:buNone/>
            </a:pPr>
            <a:endParaRPr lang="en-US" sz="2800" dirty="0"/>
          </a:p>
        </p:txBody>
      </p:sp>
    </p:spTree>
    <p:extLst>
      <p:ext uri="{BB962C8B-B14F-4D97-AF65-F5344CB8AC3E}">
        <p14:creationId xmlns:p14="http://schemas.microsoft.com/office/powerpoint/2010/main" val="4169037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Intent of Criticism</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spcAft>
                <a:spcPts val="1800"/>
              </a:spcAft>
            </a:pPr>
            <a:r>
              <a:rPr lang="en-US" dirty="0" smtClean="0"/>
              <a:t>Constructive criticism may be interpreted as a personal attack if you don’t understand its purpose</a:t>
            </a:r>
            <a:endParaRPr lang="en-US" dirty="0" smtClean="0"/>
          </a:p>
          <a:p>
            <a:r>
              <a:rPr lang="en-US" dirty="0" smtClean="0"/>
              <a:t>However</a:t>
            </a:r>
            <a:r>
              <a:rPr lang="en-US" dirty="0" smtClean="0"/>
              <a:t>, </a:t>
            </a:r>
            <a:r>
              <a:rPr lang="en-US" dirty="0" smtClean="0"/>
              <a:t>professors are </a:t>
            </a:r>
            <a:r>
              <a:rPr lang="en-US" b="1" u="sng" dirty="0" smtClean="0"/>
              <a:t>not</a:t>
            </a:r>
            <a:r>
              <a:rPr lang="en-US" b="1" dirty="0" smtClean="0"/>
              <a:t> </a:t>
            </a:r>
            <a:r>
              <a:rPr lang="en-US" dirty="0" smtClean="0"/>
              <a:t>launching</a:t>
            </a:r>
            <a:r>
              <a:rPr lang="en-US" b="1" dirty="0" smtClean="0"/>
              <a:t> </a:t>
            </a:r>
            <a:r>
              <a:rPr lang="en-US" dirty="0" smtClean="0"/>
              <a:t>a </a:t>
            </a:r>
            <a:r>
              <a:rPr lang="en-US" dirty="0" smtClean="0"/>
              <a:t>personal </a:t>
            </a:r>
            <a:r>
              <a:rPr lang="en-US" dirty="0" smtClean="0"/>
              <a:t>attack by giving you direct feedback</a:t>
            </a:r>
            <a:endParaRPr lang="en-US" dirty="0" smtClean="0"/>
          </a:p>
          <a:p>
            <a:pPr lvl="1"/>
            <a:r>
              <a:rPr lang="en-US" dirty="0" smtClean="0"/>
              <a:t>No vendetta against students </a:t>
            </a:r>
            <a:endParaRPr lang="en-US" dirty="0" smtClean="0"/>
          </a:p>
          <a:p>
            <a:pPr lvl="1"/>
            <a:r>
              <a:rPr lang="en-US" dirty="0" smtClean="0"/>
              <a:t>Their job </a:t>
            </a:r>
            <a:r>
              <a:rPr lang="en-US" dirty="0" smtClean="0"/>
              <a:t>is to make you a </a:t>
            </a:r>
            <a:r>
              <a:rPr lang="en-US" dirty="0" smtClean="0"/>
              <a:t>stronger critical </a:t>
            </a:r>
            <a:r>
              <a:rPr lang="en-US" dirty="0" smtClean="0"/>
              <a:t>thinker, a better writer, and </a:t>
            </a:r>
            <a:r>
              <a:rPr lang="en-US" dirty="0" smtClean="0"/>
              <a:t>a more </a:t>
            </a:r>
            <a:r>
              <a:rPr lang="en-US" dirty="0" smtClean="0"/>
              <a:t>knowledgeable </a:t>
            </a:r>
            <a:r>
              <a:rPr lang="en-US" dirty="0" smtClean="0"/>
              <a:t>person</a:t>
            </a:r>
          </a:p>
          <a:p>
            <a:pPr lvl="1"/>
            <a:r>
              <a:rPr lang="en-US" dirty="0" smtClean="0"/>
              <a:t>They have the benefit of experience and perspective to offer you quality feedback and advice</a:t>
            </a:r>
            <a:endParaRPr lang="en-US" dirty="0" smtClean="0"/>
          </a:p>
          <a:p>
            <a:pPr lvl="1"/>
            <a:r>
              <a:rPr lang="en-US" dirty="0" smtClean="0"/>
              <a:t>You will not improve without hearing where you went wrong and how to correct it</a:t>
            </a:r>
            <a:endParaRPr lang="en-US" dirty="0"/>
          </a:p>
        </p:txBody>
      </p:sp>
    </p:spTree>
    <p:extLst>
      <p:ext uri="{BB962C8B-B14F-4D97-AF65-F5344CB8AC3E}">
        <p14:creationId xmlns:p14="http://schemas.microsoft.com/office/powerpoint/2010/main" val="1827938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 </a:t>
            </a:r>
            <a:r>
              <a:rPr lang="en-US" dirty="0" smtClean="0"/>
              <a:t>Yourself for this Change</a:t>
            </a:r>
            <a:endParaRPr lang="en-US" dirty="0"/>
          </a:p>
        </p:txBody>
      </p:sp>
      <p:sp>
        <p:nvSpPr>
          <p:cNvPr id="3" name="Content Placeholder 2"/>
          <p:cNvSpPr>
            <a:spLocks noGrp="1"/>
          </p:cNvSpPr>
          <p:nvPr>
            <p:ph idx="1"/>
          </p:nvPr>
        </p:nvSpPr>
        <p:spPr>
          <a:xfrm>
            <a:off x="457200" y="1798637"/>
            <a:ext cx="8229600" cy="4525963"/>
          </a:xfrm>
        </p:spPr>
        <p:txBody>
          <a:bodyPr>
            <a:normAutofit fontScale="92500"/>
          </a:bodyPr>
          <a:lstStyle/>
          <a:p>
            <a:r>
              <a:rPr lang="en-US" dirty="0" smtClean="0"/>
              <a:t>Start preparing now for the shift in feedback styles you will encounter in college in order to…</a:t>
            </a:r>
          </a:p>
          <a:p>
            <a:pPr lvl="1"/>
            <a:r>
              <a:rPr lang="en-US" dirty="0" smtClean="0"/>
              <a:t>Alleviate culture shock</a:t>
            </a:r>
          </a:p>
          <a:p>
            <a:pPr lvl="1"/>
            <a:r>
              <a:rPr lang="en-US" dirty="0" smtClean="0"/>
              <a:t>Receive feedback in the spirit in which it’s intended</a:t>
            </a:r>
          </a:p>
          <a:p>
            <a:pPr lvl="1"/>
            <a:r>
              <a:rPr lang="en-US" dirty="0" smtClean="0"/>
              <a:t>Learn from criticism more quickly</a:t>
            </a:r>
          </a:p>
          <a:p>
            <a:pPr lvl="1"/>
            <a:endParaRPr lang="en-US" dirty="0" smtClean="0"/>
          </a:p>
          <a:p>
            <a:r>
              <a:rPr lang="en-US" dirty="0" smtClean="0"/>
              <a:t>Use </a:t>
            </a:r>
            <a:r>
              <a:rPr lang="en-US" dirty="0" smtClean="0"/>
              <a:t>the following tips to help you process constructive </a:t>
            </a:r>
            <a:r>
              <a:rPr lang="en-US" dirty="0" smtClean="0"/>
              <a:t>criticism and become more “thick-skinned”</a:t>
            </a:r>
            <a:endParaRPr lang="en-US" dirty="0" smtClean="0"/>
          </a:p>
          <a:p>
            <a:endParaRPr lang="en-US" dirty="0"/>
          </a:p>
        </p:txBody>
      </p:sp>
    </p:spTree>
    <p:extLst>
      <p:ext uri="{BB962C8B-B14F-4D97-AF65-F5344CB8AC3E}">
        <p14:creationId xmlns:p14="http://schemas.microsoft.com/office/powerpoint/2010/main" val="565312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676400"/>
          </a:xfrm>
        </p:spPr>
        <p:txBody>
          <a:bodyPr>
            <a:normAutofit/>
          </a:bodyPr>
          <a:lstStyle/>
          <a:p>
            <a:r>
              <a:rPr lang="en-US" sz="4000" dirty="0" smtClean="0">
                <a:solidFill>
                  <a:schemeClr val="bg1"/>
                </a:solidFill>
              </a:rPr>
              <a:t>Tips for Processing </a:t>
            </a:r>
            <a:r>
              <a:rPr lang="en-US" sz="4000" dirty="0" smtClean="0">
                <a:solidFill>
                  <a:schemeClr val="bg1"/>
                </a:solidFill>
              </a:rPr>
              <a:t>Constructive </a:t>
            </a:r>
            <a:r>
              <a:rPr lang="en-US" sz="4000" dirty="0" smtClean="0">
                <a:solidFill>
                  <a:schemeClr val="bg1"/>
                </a:solidFill>
              </a:rPr>
              <a:t>Criticism</a:t>
            </a:r>
            <a:endParaRPr lang="en-US" sz="4000" dirty="0">
              <a:solidFill>
                <a:schemeClr val="bg1"/>
              </a:solidFill>
            </a:endParaRPr>
          </a:p>
        </p:txBody>
      </p:sp>
      <p:sp>
        <p:nvSpPr>
          <p:cNvPr id="3" name="Content Placeholder 2"/>
          <p:cNvSpPr txBox="1">
            <a:spLocks/>
          </p:cNvSpPr>
          <p:nvPr/>
        </p:nvSpPr>
        <p:spPr>
          <a:xfrm>
            <a:off x="457200" y="2027237"/>
            <a:ext cx="8229600" cy="40687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solidFill>
                  <a:schemeClr val="bg1"/>
                </a:solidFill>
              </a:rPr>
              <a:t>Stop</a:t>
            </a:r>
          </a:p>
          <a:p>
            <a:pPr marL="514350" indent="-514350">
              <a:buFont typeface="+mj-lt"/>
              <a:buAutoNum type="arabicPeriod"/>
            </a:pPr>
            <a:r>
              <a:rPr lang="en-US" dirty="0" smtClean="0">
                <a:solidFill>
                  <a:schemeClr val="bg1"/>
                </a:solidFill>
              </a:rPr>
              <a:t>Separate the content from the delivery</a:t>
            </a:r>
          </a:p>
          <a:p>
            <a:pPr marL="514350" indent="-514350">
              <a:buFont typeface="+mj-lt"/>
              <a:buAutoNum type="arabicPeriod"/>
            </a:pPr>
            <a:r>
              <a:rPr lang="en-US" dirty="0" smtClean="0">
                <a:solidFill>
                  <a:schemeClr val="bg1"/>
                </a:solidFill>
              </a:rPr>
              <a:t>Reflect and use it as a learning experience</a:t>
            </a:r>
          </a:p>
          <a:p>
            <a:pPr marL="514350" indent="-514350">
              <a:buFont typeface="+mj-lt"/>
              <a:buAutoNum type="arabicPeriod"/>
            </a:pPr>
            <a:r>
              <a:rPr lang="en-US" dirty="0" smtClean="0">
                <a:solidFill>
                  <a:schemeClr val="bg1"/>
                </a:solidFill>
              </a:rPr>
              <a:t>Acknowledge your feelings, but don’t take it personally</a:t>
            </a:r>
          </a:p>
          <a:p>
            <a:pPr marL="514350" indent="-514350">
              <a:buFont typeface="+mj-lt"/>
              <a:buAutoNum type="arabicPeriod"/>
            </a:pPr>
            <a:r>
              <a:rPr lang="en-US" dirty="0" smtClean="0">
                <a:solidFill>
                  <a:schemeClr val="bg1"/>
                </a:solidFill>
              </a:rPr>
              <a:t>Learn something and move on</a:t>
            </a:r>
          </a:p>
          <a:p>
            <a:endParaRPr lang="en-US" dirty="0"/>
          </a:p>
        </p:txBody>
      </p:sp>
    </p:spTree>
    <p:extLst>
      <p:ext uri="{BB962C8B-B14F-4D97-AF65-F5344CB8AC3E}">
        <p14:creationId xmlns:p14="http://schemas.microsoft.com/office/powerpoint/2010/main" val="1074840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Stop</a:t>
            </a:r>
            <a:endParaRPr lang="en-US" sz="5400" dirty="0"/>
          </a:p>
        </p:txBody>
      </p:sp>
      <p:sp>
        <p:nvSpPr>
          <p:cNvPr id="3" name="Content Placeholder 2"/>
          <p:cNvSpPr>
            <a:spLocks noGrp="1"/>
          </p:cNvSpPr>
          <p:nvPr>
            <p:ph idx="1"/>
          </p:nvPr>
        </p:nvSpPr>
        <p:spPr/>
        <p:txBody>
          <a:bodyPr/>
          <a:lstStyle/>
          <a:p>
            <a:endParaRPr lang="en-US" dirty="0" smtClean="0"/>
          </a:p>
          <a:p>
            <a:r>
              <a:rPr lang="en-US" dirty="0" smtClean="0"/>
              <a:t>Do not </a:t>
            </a:r>
            <a:r>
              <a:rPr lang="en-US" dirty="0" smtClean="0"/>
              <a:t>react or respond immediately</a:t>
            </a:r>
            <a:endParaRPr lang="en-US" dirty="0" smtClean="0"/>
          </a:p>
          <a:p>
            <a:endParaRPr lang="en-US" dirty="0" smtClean="0"/>
          </a:p>
          <a:p>
            <a:r>
              <a:rPr lang="en-US" dirty="0" smtClean="0"/>
              <a:t>Take a deep breath or count to 10, if necessary</a:t>
            </a:r>
            <a:endParaRPr lang="en-US" dirty="0"/>
          </a:p>
        </p:txBody>
      </p:sp>
      <p:pic>
        <p:nvPicPr>
          <p:cNvPr id="3074" name="Picture 2" descr="C:\Users\COE\AppData\Local\Microsoft\Windows\Temporary Internet Files\Content.IE5\03AKJG9K\MC9004348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45720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840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76800"/>
          </a:xfrm>
        </p:spPr>
        <p:txBody>
          <a:bodyPr>
            <a:normAutofit fontScale="92500" lnSpcReduction="10000"/>
          </a:bodyPr>
          <a:lstStyle/>
          <a:p>
            <a:pPr>
              <a:spcAft>
                <a:spcPts val="1200"/>
              </a:spcAft>
            </a:pPr>
            <a:r>
              <a:rPr lang="en-US" sz="3000" dirty="0" smtClean="0"/>
              <a:t>Feedback in college will usually </a:t>
            </a:r>
            <a:r>
              <a:rPr lang="en-US" sz="3000" dirty="0" smtClean="0"/>
              <a:t>be professional and appropriate</a:t>
            </a:r>
          </a:p>
          <a:p>
            <a:pPr>
              <a:spcAft>
                <a:spcPts val="1200"/>
              </a:spcAft>
            </a:pPr>
            <a:r>
              <a:rPr lang="en-US" sz="3000" dirty="0" smtClean="0"/>
              <a:t>Some criticism may </a:t>
            </a:r>
            <a:r>
              <a:rPr lang="en-US" sz="3000" dirty="0" smtClean="0"/>
              <a:t>be delivered with </a:t>
            </a:r>
            <a:r>
              <a:rPr lang="en-US" sz="3000" dirty="0" smtClean="0"/>
              <a:t>emotion such as f</a:t>
            </a:r>
            <a:r>
              <a:rPr lang="en-US" dirty="0" smtClean="0"/>
              <a:t>rustration</a:t>
            </a:r>
            <a:r>
              <a:rPr lang="en-US" dirty="0" smtClean="0"/>
              <a:t>, anger, or sarcasm</a:t>
            </a:r>
          </a:p>
          <a:p>
            <a:r>
              <a:rPr lang="en-US" sz="3000" dirty="0" smtClean="0"/>
              <a:t>Keep your cool and stay rational</a:t>
            </a:r>
            <a:endParaRPr lang="en-US" sz="3000" dirty="0" smtClean="0"/>
          </a:p>
          <a:p>
            <a:pPr lvl="1"/>
            <a:r>
              <a:rPr lang="en-US" dirty="0" smtClean="0"/>
              <a:t>Don’t match the other person’s emotions</a:t>
            </a:r>
          </a:p>
          <a:p>
            <a:pPr lvl="1">
              <a:spcAft>
                <a:spcPts val="1200"/>
              </a:spcAft>
            </a:pPr>
            <a:r>
              <a:rPr lang="en-US" dirty="0" smtClean="0"/>
              <a:t>Reacting negatively or emotionally generally makes the situation worse</a:t>
            </a:r>
          </a:p>
          <a:p>
            <a:r>
              <a:rPr lang="en-US" dirty="0" smtClean="0"/>
              <a:t>Address the underlying issue, not the way it’s being raised</a:t>
            </a:r>
            <a:endParaRPr lang="en-US" dirty="0"/>
          </a:p>
        </p:txBody>
      </p:sp>
      <p:sp>
        <p:nvSpPr>
          <p:cNvPr id="5" name="Title 1"/>
          <p:cNvSpPr>
            <a:spLocks noGrp="1"/>
          </p:cNvSpPr>
          <p:nvPr>
            <p:ph type="title"/>
          </p:nvPr>
        </p:nvSpPr>
        <p:spPr>
          <a:xfrm>
            <a:off x="457200" y="304800"/>
            <a:ext cx="8229600" cy="1371600"/>
          </a:xfrm>
        </p:spPr>
        <p:txBody>
          <a:bodyPr>
            <a:normAutofit/>
          </a:bodyPr>
          <a:lstStyle/>
          <a:p>
            <a:r>
              <a:rPr lang="en-US" sz="3600" dirty="0" smtClean="0"/>
              <a:t>Separate the </a:t>
            </a:r>
            <a:r>
              <a:rPr lang="en-US" sz="3600" b="1" u="sng" dirty="0" smtClean="0"/>
              <a:t>Content</a:t>
            </a:r>
            <a:r>
              <a:rPr lang="en-US" sz="3600" dirty="0" smtClean="0"/>
              <a:t> of the Message from the Manner in which It Is Delivered</a:t>
            </a:r>
            <a:endParaRPr lang="en-US" sz="3600" dirty="0"/>
          </a:p>
        </p:txBody>
      </p:sp>
    </p:spTree>
    <p:extLst>
      <p:ext uri="{BB962C8B-B14F-4D97-AF65-F5344CB8AC3E}">
        <p14:creationId xmlns:p14="http://schemas.microsoft.com/office/powerpoint/2010/main" val="3410515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2569</Words>
  <Application>Microsoft Office PowerPoint</Application>
  <PresentationFormat>On-screen Show (4:3)</PresentationFormat>
  <Paragraphs>142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Constructive Criticism</vt:lpstr>
      <vt:lpstr>What is Constructive Criticism?</vt:lpstr>
      <vt:lpstr>Constructive vs. Destructive Criticism</vt:lpstr>
      <vt:lpstr>Constructive Criticism in College</vt:lpstr>
      <vt:lpstr>Understanding the Intent of Criticism</vt:lpstr>
      <vt:lpstr>Prepare Yourself for this Change</vt:lpstr>
      <vt:lpstr>Tips for Processing Constructive Criticism</vt:lpstr>
      <vt:lpstr>Stop</vt:lpstr>
      <vt:lpstr>Separate the Content of the Message from the Manner in which It Is Delivered</vt:lpstr>
      <vt:lpstr>Reflect Upon and Learn From the Feedback</vt:lpstr>
      <vt:lpstr>Acknowledge Your Feelings,  But Don’t Take It Personally</vt:lpstr>
      <vt:lpstr>Learn Something and Move 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Constructive Criticism</dc:title>
  <dc:creator>COE</dc:creator>
  <cp:lastModifiedBy>Emily Bennert Johnson</cp:lastModifiedBy>
  <cp:revision>46</cp:revision>
  <dcterms:created xsi:type="dcterms:W3CDTF">2012-12-27T16:32:56Z</dcterms:created>
  <dcterms:modified xsi:type="dcterms:W3CDTF">2013-05-14T22:10:46Z</dcterms:modified>
</cp:coreProperties>
</file>