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74" r:id="rId3"/>
    <p:sldId id="275" r:id="rId4"/>
    <p:sldId id="276" r:id="rId5"/>
    <p:sldId id="277" r:id="rId6"/>
    <p:sldId id="278" r:id="rId7"/>
    <p:sldId id="280" r:id="rId8"/>
    <p:sldId id="281" r:id="rId9"/>
    <p:sldId id="279" r:id="rId10"/>
    <p:sldId id="282" r:id="rId11"/>
    <p:sldId id="283" r:id="rId12"/>
    <p:sldId id="284" r:id="rId13"/>
    <p:sldId id="285" r:id="rId14"/>
    <p:sldId id="286" r:id="rId15"/>
    <p:sldId id="287" r:id="rId16"/>
    <p:sldId id="288" r:id="rId17"/>
    <p:sldId id="273" r:id="rId18"/>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Diane Kester" initials="DDK" lastIdx="1" clrIdx="0"/>
  <p:cmAuthor id="1" name="Barbara Adams" initials="BA"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25" autoAdjust="0"/>
  </p:normalViewPr>
  <p:slideViewPr>
    <p:cSldViewPr>
      <p:cViewPr varScale="1">
        <p:scale>
          <a:sx n="86" d="100"/>
          <a:sy n="86" d="100"/>
        </p:scale>
        <p:origin x="-233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9" tIns="46640" rIns="93279" bIns="46640"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79" tIns="46640" rIns="93279" bIns="46640" rtlCol="0"/>
          <a:lstStyle>
            <a:lvl1pPr algn="r">
              <a:defRPr sz="1200"/>
            </a:lvl1pPr>
          </a:lstStyle>
          <a:p>
            <a:fld id="{46C83867-F493-41A9-AB52-937FF34C645B}" type="datetimeFigureOut">
              <a:rPr lang="en-US" smtClean="0"/>
              <a:pPr/>
              <a:t>5/14/2013</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79" tIns="46640" rIns="93279" bIns="46640"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79" tIns="46640" rIns="93279" bIns="46640" rtlCol="0" anchor="b"/>
          <a:lstStyle>
            <a:lvl1pPr algn="r">
              <a:defRPr sz="1200"/>
            </a:lvl1pPr>
          </a:lstStyle>
          <a:p>
            <a:fld id="{4AF83BC7-A4BA-4103-B003-7BF41F62190E}" type="slidenum">
              <a:rPr lang="en-US" smtClean="0"/>
              <a:pPr/>
              <a:t>‹#›</a:t>
            </a:fld>
            <a:endParaRPr lang="en-US"/>
          </a:p>
        </p:txBody>
      </p:sp>
    </p:spTree>
    <p:extLst>
      <p:ext uri="{BB962C8B-B14F-4D97-AF65-F5344CB8AC3E}">
        <p14:creationId xmlns:p14="http://schemas.microsoft.com/office/powerpoint/2010/main" val="3710442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2603" cy="465615"/>
          </a:xfrm>
          <a:prstGeom prst="rect">
            <a:avLst/>
          </a:prstGeom>
        </p:spPr>
        <p:txBody>
          <a:bodyPr vert="horz" lIns="91541" tIns="45770" rIns="91541" bIns="45770" rtlCol="0"/>
          <a:lstStyle>
            <a:lvl1pPr algn="l">
              <a:defRPr sz="1200"/>
            </a:lvl1pPr>
          </a:lstStyle>
          <a:p>
            <a:endParaRPr lang="en-US"/>
          </a:p>
        </p:txBody>
      </p:sp>
      <p:sp>
        <p:nvSpPr>
          <p:cNvPr id="3" name="Date Placeholder 2"/>
          <p:cNvSpPr>
            <a:spLocks noGrp="1"/>
          </p:cNvSpPr>
          <p:nvPr>
            <p:ph type="dt" idx="1"/>
          </p:nvPr>
        </p:nvSpPr>
        <p:spPr>
          <a:xfrm>
            <a:off x="3975733" y="0"/>
            <a:ext cx="3042603" cy="465615"/>
          </a:xfrm>
          <a:prstGeom prst="rect">
            <a:avLst/>
          </a:prstGeom>
        </p:spPr>
        <p:txBody>
          <a:bodyPr vert="horz" lIns="91541" tIns="45770" rIns="91541" bIns="45770" rtlCol="0"/>
          <a:lstStyle>
            <a:lvl1pPr algn="r">
              <a:defRPr sz="1200"/>
            </a:lvl1pPr>
          </a:lstStyle>
          <a:p>
            <a:fld id="{C62E7002-5037-4B32-A14E-BD0AB4D2A548}" type="datetimeFigureOut">
              <a:rPr lang="en-US" smtClean="0"/>
              <a:pPr/>
              <a:t>5/14/2013</a:t>
            </a:fld>
            <a:endParaRPr lang="en-US"/>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1541" tIns="45770" rIns="91541" bIns="45770" rtlCol="0" anchor="ctr"/>
          <a:lstStyle/>
          <a:p>
            <a:endParaRPr lang="en-US"/>
          </a:p>
        </p:txBody>
      </p:sp>
      <p:sp>
        <p:nvSpPr>
          <p:cNvPr id="5" name="Notes Placeholder 4"/>
          <p:cNvSpPr>
            <a:spLocks noGrp="1"/>
          </p:cNvSpPr>
          <p:nvPr>
            <p:ph type="body" sz="quarter" idx="3"/>
          </p:nvPr>
        </p:nvSpPr>
        <p:spPr>
          <a:xfrm>
            <a:off x="702629" y="4420950"/>
            <a:ext cx="5614668" cy="4187349"/>
          </a:xfrm>
          <a:prstGeom prst="rect">
            <a:avLst/>
          </a:prstGeom>
        </p:spPr>
        <p:txBody>
          <a:bodyPr vert="horz" lIns="91541" tIns="45770" rIns="91541" bIns="4577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8722"/>
            <a:ext cx="3042603" cy="465615"/>
          </a:xfrm>
          <a:prstGeom prst="rect">
            <a:avLst/>
          </a:prstGeom>
        </p:spPr>
        <p:txBody>
          <a:bodyPr vert="horz" lIns="91541" tIns="45770" rIns="91541" bIns="45770" rtlCol="0" anchor="b"/>
          <a:lstStyle>
            <a:lvl1pPr algn="l">
              <a:defRPr sz="1200"/>
            </a:lvl1pPr>
          </a:lstStyle>
          <a:p>
            <a:endParaRPr lang="en-US"/>
          </a:p>
        </p:txBody>
      </p:sp>
      <p:sp>
        <p:nvSpPr>
          <p:cNvPr id="7" name="Slide Number Placeholder 6"/>
          <p:cNvSpPr>
            <a:spLocks noGrp="1"/>
          </p:cNvSpPr>
          <p:nvPr>
            <p:ph type="sldNum" sz="quarter" idx="5"/>
          </p:nvPr>
        </p:nvSpPr>
        <p:spPr>
          <a:xfrm>
            <a:off x="3975733" y="8838722"/>
            <a:ext cx="3042603" cy="465615"/>
          </a:xfrm>
          <a:prstGeom prst="rect">
            <a:avLst/>
          </a:prstGeom>
        </p:spPr>
        <p:txBody>
          <a:bodyPr vert="horz" lIns="91541" tIns="45770" rIns="91541" bIns="45770" rtlCol="0" anchor="b"/>
          <a:lstStyle>
            <a:lvl1pPr algn="r">
              <a:defRPr sz="1200"/>
            </a:lvl1pPr>
          </a:lstStyle>
          <a:p>
            <a:fld id="{C96BE52F-DB53-4F42-9F24-26F8EA169D10}" type="slidenum">
              <a:rPr lang="en-US" smtClean="0"/>
              <a:pPr/>
              <a:t>‹#›</a:t>
            </a:fld>
            <a:endParaRPr lang="en-US"/>
          </a:p>
        </p:txBody>
      </p:sp>
    </p:spTree>
    <p:extLst>
      <p:ext uri="{BB962C8B-B14F-4D97-AF65-F5344CB8AC3E}">
        <p14:creationId xmlns:p14="http://schemas.microsoft.com/office/powerpoint/2010/main" val="727274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insidehighered.com/news/2011/01/06/college_technology_officers_consider_changing_norms_in_student_communication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Module 7 Lesson </a:t>
            </a:r>
            <a:r>
              <a:rPr lang="en-US" dirty="0" smtClean="0"/>
              <a:t>3</a:t>
            </a:r>
            <a:endParaRPr lang="en-US" dirty="0" smtClean="0"/>
          </a:p>
          <a:p>
            <a:endParaRPr lang="en-US" dirty="0" smtClean="0"/>
          </a:p>
          <a:p>
            <a:pPr defTabSz="915406">
              <a:defRPr/>
            </a:pPr>
            <a:r>
              <a:rPr lang="en-US" b="0" baseline="0" dirty="0" smtClean="0"/>
              <a:t>Unless otherwise specified, all clip art and images in this document are used with permission from Microsoft in accordance with their End User License Agreement.</a:t>
            </a:r>
            <a:endParaRPr lang="en-US" b="0" dirty="0" smtClean="0"/>
          </a:p>
          <a:p>
            <a:endParaRPr lang="en-US" dirty="0"/>
          </a:p>
        </p:txBody>
      </p:sp>
      <p:sp>
        <p:nvSpPr>
          <p:cNvPr id="4" name="Slide Number Placeholder 3"/>
          <p:cNvSpPr>
            <a:spLocks noGrp="1"/>
          </p:cNvSpPr>
          <p:nvPr>
            <p:ph type="sldNum" sz="quarter" idx="10"/>
          </p:nvPr>
        </p:nvSpPr>
        <p:spPr/>
        <p:txBody>
          <a:bodyPr/>
          <a:lstStyle/>
          <a:p>
            <a:fld id="{C96BE52F-DB53-4F42-9F24-26F8EA169D1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5406">
              <a:defRPr/>
            </a:pPr>
            <a:r>
              <a:rPr lang="en-US" dirty="0" smtClean="0">
                <a:latin typeface="Arial" pitchFamily="34" charset="0"/>
                <a:cs typeface="Arial" pitchFamily="34" charset="0"/>
              </a:rPr>
              <a:t>This is another email template that</a:t>
            </a:r>
            <a:r>
              <a:rPr lang="en-US" baseline="0" dirty="0" smtClean="0">
                <a:latin typeface="Arial" pitchFamily="34" charset="0"/>
                <a:cs typeface="Arial" pitchFamily="34" charset="0"/>
              </a:rPr>
              <a:t> you can use. It includes basically the same information but is set up slightly differently.</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96BE52F-DB53-4F42-9F24-26F8EA169D10}" type="slidenum">
              <a:rPr lang="en-US" smtClean="0"/>
              <a:pPr/>
              <a:t>10</a:t>
            </a:fld>
            <a:endParaRPr lang="en-US"/>
          </a:p>
        </p:txBody>
      </p:sp>
    </p:spTree>
    <p:extLst>
      <p:ext uri="{BB962C8B-B14F-4D97-AF65-F5344CB8AC3E}">
        <p14:creationId xmlns:p14="http://schemas.microsoft.com/office/powerpoint/2010/main" val="4234309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5406">
              <a:defRPr/>
            </a:pPr>
            <a:r>
              <a:rPr lang="en-US" dirty="0" smtClean="0">
                <a:latin typeface="Arial" pitchFamily="34" charset="0"/>
                <a:cs typeface="Arial" pitchFamily="34" charset="0"/>
              </a:rPr>
              <a:t>To implement the guidelines we’ve talked about, let’s take a look at two different emails. These emails are based on real emails that college administrators have received.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96BE52F-DB53-4F42-9F24-26F8EA169D10}" type="slidenum">
              <a:rPr lang="en-US" smtClean="0"/>
              <a:pPr/>
              <a:t>11</a:t>
            </a:fld>
            <a:endParaRPr lang="en-US"/>
          </a:p>
        </p:txBody>
      </p:sp>
    </p:spTree>
    <p:extLst>
      <p:ext uri="{BB962C8B-B14F-4D97-AF65-F5344CB8AC3E}">
        <p14:creationId xmlns:p14="http://schemas.microsoft.com/office/powerpoint/2010/main" val="4234309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5406">
              <a:defRPr/>
            </a:pPr>
            <a:r>
              <a:rPr lang="en-US" dirty="0">
                <a:latin typeface="Arial" pitchFamily="34" charset="0"/>
                <a:cs typeface="Arial" pitchFamily="34" charset="0"/>
              </a:rPr>
              <a:t>Discuss the problems presented by this email, including:</a:t>
            </a:r>
          </a:p>
          <a:p>
            <a:pPr marL="171639" indent="-171639">
              <a:buFont typeface="Arial" pitchFamily="34" charset="0"/>
              <a:buChar char="•"/>
            </a:pPr>
            <a:r>
              <a:rPr lang="en-US" dirty="0" smtClean="0"/>
              <a:t>There’s no subject line</a:t>
            </a:r>
          </a:p>
          <a:p>
            <a:pPr marL="171639" indent="-171639">
              <a:buFont typeface="Arial" pitchFamily="34" charset="0"/>
              <a:buChar char="•"/>
            </a:pPr>
            <a:r>
              <a:rPr lang="en-US" dirty="0" smtClean="0"/>
              <a:t>The salutation is extremely informal</a:t>
            </a:r>
          </a:p>
          <a:p>
            <a:pPr marL="171639" indent="-171639">
              <a:buFont typeface="Arial" pitchFamily="34" charset="0"/>
              <a:buChar char="•"/>
            </a:pPr>
            <a:r>
              <a:rPr lang="en-US" dirty="0" smtClean="0"/>
              <a:t>The professor doesn’t know the</a:t>
            </a:r>
            <a:r>
              <a:rPr lang="en-US" baseline="0" dirty="0" smtClean="0"/>
              <a:t> student and the email doesn’t include a last name.  </a:t>
            </a:r>
          </a:p>
          <a:p>
            <a:pPr marL="171639" indent="-171639">
              <a:buFont typeface="Arial" pitchFamily="34" charset="0"/>
              <a:buChar char="•"/>
            </a:pPr>
            <a:r>
              <a:rPr lang="en-US" baseline="0" dirty="0" smtClean="0"/>
              <a:t>Professors teach several classes a day. There isn’t any way for this professor to know which class Cameron missed. Therefore, he/she doesn’t know what slides to send.</a:t>
            </a:r>
          </a:p>
          <a:p>
            <a:pPr marL="171639" indent="-171639">
              <a:buFont typeface="Arial" pitchFamily="34" charset="0"/>
              <a:buChar char="•"/>
            </a:pPr>
            <a:r>
              <a:rPr lang="en-US" baseline="0" dirty="0" smtClean="0"/>
              <a:t>The incorrect grammar, punctuation, and informal writing may give the impression that the student isn’t serious about school.</a:t>
            </a:r>
          </a:p>
          <a:p>
            <a:pPr marL="171639" indent="-171639">
              <a:buFont typeface="Arial" pitchFamily="34" charset="0"/>
              <a:buChar char="•"/>
            </a:pPr>
            <a:r>
              <a:rPr lang="en-US" baseline="0" dirty="0" smtClean="0"/>
              <a:t>There isn’t an excused reason listed as to why the student missed class. The professor isn’t required to send notes to a student who missed class. This is an exception to the rule. If the student wants the notes missed in class, he should make a very good case for why he needs them and why he missed class.</a:t>
            </a:r>
          </a:p>
          <a:p>
            <a:pPr>
              <a:buFont typeface="Arial" pitchFamily="34" charset="0"/>
              <a:buChar char="•"/>
            </a:pPr>
            <a:endParaRPr lang="en-US" baseline="0" dirty="0" smtClean="0"/>
          </a:p>
          <a:p>
            <a:pPr>
              <a:buFont typeface="Arial" pitchFamily="34" charset="0"/>
              <a:buNone/>
            </a:pPr>
            <a:r>
              <a:rPr lang="en-US" baseline="0" dirty="0" smtClean="0"/>
              <a:t>Take a few minutes to rewrite this email to make it professional according to the guidelines and tips given in this lesson.</a:t>
            </a:r>
          </a:p>
          <a:p>
            <a:pPr defTabSz="915406">
              <a:defRPr/>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96BE52F-DB53-4F42-9F24-26F8EA169D10}" type="slidenum">
              <a:rPr lang="en-US" smtClean="0"/>
              <a:pPr/>
              <a:t>12</a:t>
            </a:fld>
            <a:endParaRPr lang="en-US"/>
          </a:p>
        </p:txBody>
      </p:sp>
    </p:spTree>
    <p:extLst>
      <p:ext uri="{BB962C8B-B14F-4D97-AF65-F5344CB8AC3E}">
        <p14:creationId xmlns:p14="http://schemas.microsoft.com/office/powerpoint/2010/main" val="4234309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5406">
              <a:defRPr/>
            </a:pPr>
            <a:r>
              <a:rPr lang="en-US" dirty="0">
                <a:latin typeface="Arial" pitchFamily="34" charset="0"/>
                <a:cs typeface="Arial" pitchFamily="34" charset="0"/>
              </a:rPr>
              <a:t>Discuss what this student did well in her email and any room for improvement.</a:t>
            </a:r>
          </a:p>
        </p:txBody>
      </p:sp>
      <p:sp>
        <p:nvSpPr>
          <p:cNvPr id="4" name="Slide Number Placeholder 3"/>
          <p:cNvSpPr>
            <a:spLocks noGrp="1"/>
          </p:cNvSpPr>
          <p:nvPr>
            <p:ph type="sldNum" sz="quarter" idx="10"/>
          </p:nvPr>
        </p:nvSpPr>
        <p:spPr/>
        <p:txBody>
          <a:bodyPr/>
          <a:lstStyle/>
          <a:p>
            <a:fld id="{C96BE52F-DB53-4F42-9F24-26F8EA169D10}" type="slidenum">
              <a:rPr lang="en-US" smtClean="0"/>
              <a:pPr/>
              <a:t>13</a:t>
            </a:fld>
            <a:endParaRPr lang="en-US"/>
          </a:p>
        </p:txBody>
      </p:sp>
    </p:spTree>
    <p:extLst>
      <p:ext uri="{BB962C8B-B14F-4D97-AF65-F5344CB8AC3E}">
        <p14:creationId xmlns:p14="http://schemas.microsoft.com/office/powerpoint/2010/main" val="4234309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5406">
              <a:defRPr/>
            </a:pPr>
            <a:r>
              <a:rPr lang="en-US" dirty="0" smtClean="0">
                <a:latin typeface="Arial" pitchFamily="34" charset="0"/>
                <a:cs typeface="Arial" pitchFamily="34" charset="0"/>
              </a:rPr>
              <a:t>This Email Evaluation Checklist allows</a:t>
            </a:r>
            <a:r>
              <a:rPr lang="en-US" baseline="0" dirty="0" smtClean="0">
                <a:latin typeface="Arial" pitchFamily="34" charset="0"/>
                <a:cs typeface="Arial" pitchFamily="34" charset="0"/>
              </a:rPr>
              <a:t> you to determine whether an email follows the recommended guidelines for sending appropriate and effective emails in the college setting.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96BE52F-DB53-4F42-9F24-26F8EA169D10}" type="slidenum">
              <a:rPr lang="en-US" smtClean="0"/>
              <a:pPr/>
              <a:t>14</a:t>
            </a:fld>
            <a:endParaRPr lang="en-US"/>
          </a:p>
        </p:txBody>
      </p:sp>
    </p:spTree>
    <p:extLst>
      <p:ext uri="{BB962C8B-B14F-4D97-AF65-F5344CB8AC3E}">
        <p14:creationId xmlns:p14="http://schemas.microsoft.com/office/powerpoint/2010/main" val="4234309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5406">
              <a:defRPr/>
            </a:pPr>
            <a:r>
              <a:rPr lang="en-US" i="0" dirty="0" smtClean="0">
                <a:latin typeface="Arial" pitchFamily="34" charset="0"/>
                <a:cs typeface="Arial" pitchFamily="34" charset="0"/>
              </a:rPr>
              <a:t>Have</a:t>
            </a:r>
            <a:r>
              <a:rPr lang="en-US" i="0" baseline="0" dirty="0" smtClean="0">
                <a:latin typeface="Arial" pitchFamily="34" charset="0"/>
                <a:cs typeface="Arial" pitchFamily="34" charset="0"/>
              </a:rPr>
              <a:t> the class work together to compose an email. You may choose to write up the email draft as they talk through it or simply do this activity aloud.</a:t>
            </a:r>
            <a:endParaRPr lang="en-US" i="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96BE52F-DB53-4F42-9F24-26F8EA169D10}" type="slidenum">
              <a:rPr lang="en-US" smtClean="0"/>
              <a:pPr/>
              <a:t>15</a:t>
            </a:fld>
            <a:endParaRPr lang="en-US"/>
          </a:p>
        </p:txBody>
      </p:sp>
    </p:spTree>
    <p:extLst>
      <p:ext uri="{BB962C8B-B14F-4D97-AF65-F5344CB8AC3E}">
        <p14:creationId xmlns:p14="http://schemas.microsoft.com/office/powerpoint/2010/main" val="4234309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5406">
              <a:defRPr/>
            </a:pPr>
            <a:r>
              <a:rPr lang="en-US" i="0" dirty="0" smtClean="0">
                <a:latin typeface="Arial" pitchFamily="34" charset="0"/>
                <a:cs typeface="Arial" pitchFamily="34" charset="0"/>
              </a:rPr>
              <a:t>This scenario</a:t>
            </a:r>
            <a:r>
              <a:rPr lang="en-US" i="0" baseline="0" dirty="0" smtClean="0">
                <a:latin typeface="Arial" pitchFamily="34" charset="0"/>
                <a:cs typeface="Arial" pitchFamily="34" charset="0"/>
              </a:rPr>
              <a:t> is an alternative to the one on the previous slide for the Guided Practice part of the lesson. It can also be used as an extra scenario for the Extended Practice instead.</a:t>
            </a:r>
          </a:p>
          <a:p>
            <a:pPr defTabSz="915406">
              <a:defRPr/>
            </a:pPr>
            <a:endParaRPr lang="en-US" i="0" dirty="0" smtClean="0">
              <a:latin typeface="Arial" pitchFamily="34" charset="0"/>
              <a:cs typeface="Arial" pitchFamily="34" charset="0"/>
            </a:endParaRPr>
          </a:p>
          <a:p>
            <a:pPr defTabSz="915406">
              <a:defRPr/>
            </a:pPr>
            <a:r>
              <a:rPr lang="en-US" i="0" dirty="0" smtClean="0">
                <a:latin typeface="Arial" pitchFamily="34" charset="0"/>
                <a:cs typeface="Arial" pitchFamily="34" charset="0"/>
              </a:rPr>
              <a:t>Have</a:t>
            </a:r>
            <a:r>
              <a:rPr lang="en-US" i="0" baseline="0" dirty="0" smtClean="0">
                <a:latin typeface="Arial" pitchFamily="34" charset="0"/>
                <a:cs typeface="Arial" pitchFamily="34" charset="0"/>
              </a:rPr>
              <a:t> the class work together to compose an email. You may choose to write up the email draft as they talk through it or simply do this activity aloud.</a:t>
            </a:r>
          </a:p>
          <a:p>
            <a:pPr defTabSz="915406">
              <a:defRPr/>
            </a:pPr>
            <a:endParaRPr lang="en-US" i="0" baseline="0" dirty="0" smtClean="0">
              <a:latin typeface="Arial" pitchFamily="34" charset="0"/>
              <a:cs typeface="Arial" pitchFamily="34" charset="0"/>
            </a:endParaRPr>
          </a:p>
          <a:p>
            <a:pPr defTabSz="915406">
              <a:defRPr/>
            </a:pPr>
            <a:endParaRPr lang="en-US" i="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96BE52F-DB53-4F42-9F24-26F8EA169D10}" type="slidenum">
              <a:rPr lang="en-US" smtClean="0"/>
              <a:pPr/>
              <a:t>16</a:t>
            </a:fld>
            <a:endParaRPr lang="en-US"/>
          </a:p>
        </p:txBody>
      </p:sp>
    </p:spTree>
    <p:extLst>
      <p:ext uri="{BB962C8B-B14F-4D97-AF65-F5344CB8AC3E}">
        <p14:creationId xmlns:p14="http://schemas.microsoft.com/office/powerpoint/2010/main" val="423430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5406">
              <a:defRPr/>
            </a:pPr>
            <a:r>
              <a:rPr lang="en-US" dirty="0">
                <a:latin typeface="Arial" pitchFamily="34" charset="0"/>
                <a:cs typeface="Arial" pitchFamily="34" charset="0"/>
              </a:rPr>
              <a:t>Although you may or may not use email frequently for communicating with your friends and family, on most college campuses, email is the primary way that the university disseminates information  to its students and the primary way in which students and faculty/staff communicate with each other outside of class. (Source: </a:t>
            </a:r>
            <a:r>
              <a:rPr lang="en-US" dirty="0" err="1">
                <a:latin typeface="Arial" pitchFamily="34" charset="0"/>
                <a:cs typeface="Arial" pitchFamily="34" charset="0"/>
              </a:rPr>
              <a:t>Kolowich</a:t>
            </a:r>
            <a:r>
              <a:rPr lang="en-US" dirty="0">
                <a:latin typeface="Arial" pitchFamily="34" charset="0"/>
                <a:cs typeface="Arial" pitchFamily="34" charset="0"/>
              </a:rPr>
              <a:t>, S. (2001). How will students communicate? Inside HigherEd.com. Retrieved from </a:t>
            </a:r>
            <a:r>
              <a:rPr lang="en-US" dirty="0" smtClean="0">
                <a:hlinkClick r:id="rId3"/>
              </a:rPr>
              <a:t>http://www.insidehighered.com/news/2011/01/06/college_technology_officers_consider_changing_norms_in_student_communications</a:t>
            </a:r>
            <a:r>
              <a:rPr lang="en-US" dirty="0" smtClean="0"/>
              <a:t>)</a:t>
            </a:r>
            <a:endParaRPr lang="en-US" dirty="0">
              <a:latin typeface="Arial" pitchFamily="34" charset="0"/>
              <a:cs typeface="Arial" pitchFamily="34" charset="0"/>
            </a:endParaRPr>
          </a:p>
          <a:p>
            <a:pPr defTabSz="915406">
              <a:defRPr/>
            </a:pPr>
            <a:endParaRPr lang="en-US" dirty="0">
              <a:latin typeface="Arial" pitchFamily="34" charset="0"/>
              <a:cs typeface="Arial" pitchFamily="34" charset="0"/>
            </a:endParaRPr>
          </a:p>
          <a:p>
            <a:pPr defTabSz="915406">
              <a:defRPr/>
            </a:pPr>
            <a:r>
              <a:rPr lang="en-US" dirty="0">
                <a:latin typeface="Arial" pitchFamily="34" charset="0"/>
                <a:cs typeface="Arial" pitchFamily="34" charset="0"/>
              </a:rPr>
              <a:t>When sending an email, you communicate information beyond the content of your message. The person who reads it will notice </a:t>
            </a:r>
            <a:r>
              <a:rPr lang="en-US" u="sng" dirty="0">
                <a:latin typeface="Arial" pitchFamily="34" charset="0"/>
                <a:cs typeface="Arial" pitchFamily="34" charset="0"/>
              </a:rPr>
              <a:t>how</a:t>
            </a:r>
            <a:r>
              <a:rPr lang="en-US" dirty="0">
                <a:latin typeface="Arial" pitchFamily="34" charset="0"/>
                <a:cs typeface="Arial" pitchFamily="34" charset="0"/>
              </a:rPr>
              <a:t> it is written in addition to </a:t>
            </a:r>
            <a:r>
              <a:rPr lang="en-US" u="sng" dirty="0">
                <a:latin typeface="Arial" pitchFamily="34" charset="0"/>
                <a:cs typeface="Arial" pitchFamily="34" charset="0"/>
              </a:rPr>
              <a:t>what</a:t>
            </a:r>
            <a:r>
              <a:rPr lang="en-US" dirty="0">
                <a:latin typeface="Arial" pitchFamily="34" charset="0"/>
                <a:cs typeface="Arial" pitchFamily="34" charset="0"/>
              </a:rPr>
              <a:t> you have written. Although the “what” is fairly straightforward, the “how” can have many facets, including your writing style, the tone you take, the vocabulary you use, whether the email is polite/well-mannered, your spelling/grammar/punctuation, how clear and coherent the email is, and more.</a:t>
            </a:r>
          </a:p>
          <a:p>
            <a:pPr defTabSz="915406">
              <a:defRPr/>
            </a:pPr>
            <a:endParaRPr lang="en-US" dirty="0">
              <a:latin typeface="Arial" pitchFamily="34" charset="0"/>
              <a:cs typeface="Arial" pitchFamily="34" charset="0"/>
            </a:endParaRPr>
          </a:p>
          <a:p>
            <a:pPr defTabSz="915406">
              <a:defRPr/>
            </a:pPr>
            <a:r>
              <a:rPr lang="en-US" dirty="0">
                <a:latin typeface="Arial" pitchFamily="34" charset="0"/>
                <a:cs typeface="Arial" pitchFamily="34" charset="0"/>
              </a:rPr>
              <a:t>Based on both of these types of information, the recipient will form an impression of you, either for better or for worse. This is especially important to be aware of when the person you’re emailing doesn’t already know you. When email is the first impression the recipient has, it can be extremely influential over their ultimate opinion of you. Some of the things that the recipient might draw conclusions about based on your email include your communication skills, your abilities as a student, your professionalism, your level of maturity, how seriously you take your education, and more. </a:t>
            </a:r>
          </a:p>
          <a:p>
            <a:pPr defTabSz="915406">
              <a:defRPr/>
            </a:pPr>
            <a:endParaRPr lang="en-US" dirty="0">
              <a:latin typeface="Arial" pitchFamily="34" charset="0"/>
              <a:cs typeface="Arial" pitchFamily="34" charset="0"/>
            </a:endParaRPr>
          </a:p>
          <a:p>
            <a:pPr defTabSz="915406">
              <a:defRPr/>
            </a:pPr>
            <a:r>
              <a:rPr lang="en-US" dirty="0">
                <a:latin typeface="Arial" pitchFamily="34" charset="0"/>
                <a:cs typeface="Arial" pitchFamily="34" charset="0"/>
              </a:rPr>
              <a:t>Even if you are an excellent student who is very invested in your education, a careless email can give off the wrong impression to your professors. It’s also possible that they can misconstrue your meaning (content) based on the way your email is written. Although it’s possible to create the wrong impression, it’s also very doable to create the </a:t>
            </a:r>
            <a:r>
              <a:rPr lang="en-US" i="1" dirty="0">
                <a:latin typeface="Arial" pitchFamily="34" charset="0"/>
                <a:cs typeface="Arial" pitchFamily="34" charset="0"/>
              </a:rPr>
              <a:t>right</a:t>
            </a:r>
            <a:r>
              <a:rPr lang="en-US" dirty="0">
                <a:latin typeface="Arial" pitchFamily="34" charset="0"/>
                <a:cs typeface="Arial" pitchFamily="34" charset="0"/>
              </a:rPr>
              <a:t> impression. By using appropriate email etiquette in the university setting and paying careful attention to how emails to faculty and staff are constructed, you can ensure that you communicate what you </a:t>
            </a:r>
            <a:r>
              <a:rPr lang="en-US" i="1" dirty="0">
                <a:latin typeface="Arial" pitchFamily="34" charset="0"/>
                <a:cs typeface="Arial" pitchFamily="34" charset="0"/>
              </a:rPr>
              <a:t>want</a:t>
            </a:r>
            <a:r>
              <a:rPr lang="en-US" dirty="0">
                <a:latin typeface="Arial" pitchFamily="34" charset="0"/>
                <a:cs typeface="Arial" pitchFamily="34" charset="0"/>
              </a:rPr>
              <a:t> to communicate. </a:t>
            </a:r>
          </a:p>
        </p:txBody>
      </p:sp>
      <p:sp>
        <p:nvSpPr>
          <p:cNvPr id="4" name="Slide Number Placeholder 3"/>
          <p:cNvSpPr>
            <a:spLocks noGrp="1"/>
          </p:cNvSpPr>
          <p:nvPr>
            <p:ph type="sldNum" sz="quarter" idx="10"/>
          </p:nvPr>
        </p:nvSpPr>
        <p:spPr/>
        <p:txBody>
          <a:bodyPr/>
          <a:lstStyle/>
          <a:p>
            <a:fld id="{C96BE52F-DB53-4F42-9F24-26F8EA169D10}" type="slidenum">
              <a:rPr lang="en-US" smtClean="0"/>
              <a:pPr/>
              <a:t>2</a:t>
            </a:fld>
            <a:endParaRPr lang="en-US"/>
          </a:p>
        </p:txBody>
      </p:sp>
    </p:spTree>
    <p:extLst>
      <p:ext uri="{BB962C8B-B14F-4D97-AF65-F5344CB8AC3E}">
        <p14:creationId xmlns:p14="http://schemas.microsoft.com/office/powerpoint/2010/main" val="4234309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5406">
              <a:defRPr/>
            </a:pPr>
            <a:r>
              <a:rPr lang="en-US" dirty="0">
                <a:latin typeface="Arial" pitchFamily="34" charset="0"/>
                <a:cs typeface="Arial" pitchFamily="34" charset="0"/>
              </a:rPr>
              <a:t>In order to create those positive impressions and convey what you want to convey in the university setting, you can use these guidelines for email etiquette that we’ll discuss next</a:t>
            </a:r>
            <a:r>
              <a:rPr lang="en-US" dirty="0" smtClean="0">
                <a:latin typeface="Arial" pitchFamily="34" charset="0"/>
                <a:cs typeface="Arial" pitchFamily="34" charset="0"/>
              </a:rPr>
              <a:t>. These </a:t>
            </a:r>
            <a:r>
              <a:rPr lang="en-US" dirty="0">
                <a:latin typeface="Arial" pitchFamily="34" charset="0"/>
                <a:cs typeface="Arial" pitchFamily="34" charset="0"/>
              </a:rPr>
              <a:t>guidelines are based on a combination of professional advice and feedback from university instructors, staff, and administrators. </a:t>
            </a:r>
            <a:r>
              <a:rPr lang="en-US" dirty="0">
                <a:latin typeface="Arial" pitchFamily="34" charset="0"/>
                <a:cs typeface="Arial" pitchFamily="34" charset="0"/>
              </a:rPr>
              <a:t>Most of them have arisen directly out of these professionals’ experiences exchanging emails with students, and the specific examples given are usually pulled directly from emails students have sent (with names changed).</a:t>
            </a:r>
          </a:p>
          <a:p>
            <a:pPr defTabSz="915406">
              <a:defRPr/>
            </a:pPr>
            <a:endParaRPr lang="en-US" dirty="0">
              <a:latin typeface="Arial" pitchFamily="34" charset="0"/>
              <a:cs typeface="Arial" pitchFamily="34" charset="0"/>
            </a:endParaRPr>
          </a:p>
          <a:p>
            <a:pPr defTabSz="915406">
              <a:defRPr/>
            </a:pPr>
            <a:r>
              <a:rPr lang="en-US" dirty="0">
                <a:latin typeface="Arial" pitchFamily="34" charset="0"/>
                <a:cs typeface="Arial" pitchFamily="34" charset="0"/>
              </a:rPr>
              <a:t>Do use a subject line and aim to include enough info to indicate why the email should be read but not so much that it’s a cumbersome length. </a:t>
            </a:r>
          </a:p>
          <a:p>
            <a:pPr defTabSz="915406">
              <a:defRPr/>
            </a:pPr>
            <a:r>
              <a:rPr lang="en-US" dirty="0">
                <a:latin typeface="Arial" pitchFamily="34" charset="0"/>
                <a:cs typeface="Arial" pitchFamily="34" charset="0"/>
              </a:rPr>
              <a:t>Don’t leave the subject line blank or include too much or too little information. Also be aware of words that may cause your email to get routed to a junk folder or caught by a spam filter. Examples of these include: help, be amazed you’re a winner, etc.</a:t>
            </a:r>
          </a:p>
          <a:p>
            <a:pPr defTabSz="915406">
              <a:defRPr/>
            </a:pPr>
            <a:endParaRPr lang="en-US" dirty="0">
              <a:latin typeface="Arial" pitchFamily="34" charset="0"/>
              <a:cs typeface="Arial" pitchFamily="34" charset="0"/>
            </a:endParaRPr>
          </a:p>
          <a:p>
            <a:pPr defTabSz="915406">
              <a:defRPr/>
            </a:pPr>
            <a:r>
              <a:rPr lang="en-US" dirty="0">
                <a:latin typeface="Arial" pitchFamily="34" charset="0"/>
                <a:cs typeface="Arial" pitchFamily="34" charset="0"/>
              </a:rPr>
              <a:t>Your emails should be set to use a standard font that’s easy to read and will display correctly on most people’s computers.</a:t>
            </a:r>
          </a:p>
          <a:p>
            <a:pPr defTabSz="915406">
              <a:defRPr/>
            </a:pPr>
            <a:r>
              <a:rPr lang="en-US" dirty="0">
                <a:latin typeface="Arial" pitchFamily="34" charset="0"/>
                <a:cs typeface="Arial" pitchFamily="34" charset="0"/>
              </a:rPr>
              <a:t>Don’t choose a fancy, decorative font, especially one that most people may not have installed on their computers. Remember that many people check their email on their phone or tablet too, and you want to be sure that it will show up correctly in addition to being easy to read.</a:t>
            </a:r>
          </a:p>
          <a:p>
            <a:pPr defTabSz="915406">
              <a:defRPr/>
            </a:pPr>
            <a:endParaRPr lang="en-US" dirty="0">
              <a:latin typeface="Arial" pitchFamily="34" charset="0"/>
              <a:cs typeface="Arial" pitchFamily="34" charset="0"/>
            </a:endParaRPr>
          </a:p>
          <a:p>
            <a:pPr defTabSz="915406">
              <a:defRPr/>
            </a:pPr>
            <a:r>
              <a:rPr lang="en-US" dirty="0">
                <a:latin typeface="Arial" pitchFamily="34" charset="0"/>
                <a:cs typeface="Arial" pitchFamily="34" charset="0"/>
              </a:rPr>
              <a:t>When beginning your email, start with a polite and respectful salutation chosen based on your relationship with the recipient. If you know the person well, you may be able to address them by their first name only. However for professors, it’s usually smart to err on the side of using their title and last name. if you need to look up their title, try using your syllabus. If it’s not listed there, check the university/department website. Some university email services also include a directory where you can look up someone’s contact card through the email program. If all else fails, you can substitute “Professor” for the title in many cases.</a:t>
            </a:r>
          </a:p>
          <a:p>
            <a:pPr defTabSz="915406">
              <a:defRPr/>
            </a:pPr>
            <a:r>
              <a:rPr lang="en-US" dirty="0">
                <a:latin typeface="Arial" pitchFamily="34" charset="0"/>
                <a:cs typeface="Arial" pitchFamily="34" charset="0"/>
              </a:rPr>
              <a:t>Don’t leave out the salutation and jump straight into the content of the email. In addition, don’t use an overly casual salutation. You might think it sounds overly stiff and formal to address someone in this way, but it’s the appropriate way to do it. Professors won’t bat an eye at the more formal language, but they will definitely notice if you sound too casual. </a:t>
            </a:r>
          </a:p>
          <a:p>
            <a:pPr defTabSz="915406">
              <a:defRPr/>
            </a:pPr>
            <a:endParaRPr lang="en-US" dirty="0">
              <a:latin typeface="Arial" pitchFamily="34" charset="0"/>
              <a:cs typeface="Arial" pitchFamily="34" charset="0"/>
            </a:endParaRPr>
          </a:p>
          <a:p>
            <a:pPr defTabSz="915406">
              <a:defRPr/>
            </a:pPr>
            <a:endParaRPr lang="en-US" dirty="0">
              <a:latin typeface="Arial" pitchFamily="34" charset="0"/>
              <a:cs typeface="Arial" pitchFamily="34" charset="0"/>
            </a:endParaRPr>
          </a:p>
          <a:p>
            <a:pPr defTabSz="915406">
              <a:defRPr/>
            </a:pPr>
            <a:endParaRPr lang="en-US" dirty="0">
              <a:latin typeface="Arial" pitchFamily="34" charset="0"/>
              <a:cs typeface="Arial" pitchFamily="34" charset="0"/>
            </a:endParaRPr>
          </a:p>
          <a:p>
            <a:pPr defTabSz="915406">
              <a:defRPr/>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96BE52F-DB53-4F42-9F24-26F8EA169D10}" type="slidenum">
              <a:rPr lang="en-US" smtClean="0"/>
              <a:pPr/>
              <a:t>3</a:t>
            </a:fld>
            <a:endParaRPr lang="en-US"/>
          </a:p>
        </p:txBody>
      </p:sp>
    </p:spTree>
    <p:extLst>
      <p:ext uri="{BB962C8B-B14F-4D97-AF65-F5344CB8AC3E}">
        <p14:creationId xmlns:p14="http://schemas.microsoft.com/office/powerpoint/2010/main" val="4234309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5406">
              <a:defRPr/>
            </a:pPr>
            <a:r>
              <a:rPr lang="en-US" dirty="0">
                <a:latin typeface="Arial" pitchFamily="34" charset="0"/>
                <a:cs typeface="Arial" pitchFamily="34" charset="0"/>
              </a:rPr>
              <a:t>When writing emails, use standard English and complete sentences, along with professional vocabulary. </a:t>
            </a:r>
          </a:p>
          <a:p>
            <a:pPr defTabSz="915406">
              <a:defRPr/>
            </a:pPr>
            <a:r>
              <a:rPr lang="en-US" dirty="0">
                <a:latin typeface="Arial" pitchFamily="34" charset="0"/>
                <a:cs typeface="Arial" pitchFamily="34" charset="0"/>
              </a:rPr>
              <a:t>Your emails should not read the same way as your text messages. </a:t>
            </a:r>
            <a:r>
              <a:rPr lang="en-US" dirty="0">
                <a:latin typeface="Arial" pitchFamily="34" charset="0"/>
                <a:cs typeface="Arial" pitchFamily="34" charset="0"/>
              </a:rPr>
              <a:t>Remember that you do not have a character </a:t>
            </a:r>
            <a:r>
              <a:rPr lang="en-US" dirty="0" smtClean="0">
                <a:latin typeface="Arial" pitchFamily="34" charset="0"/>
                <a:cs typeface="Arial" pitchFamily="34" charset="0"/>
              </a:rPr>
              <a:t>limit, so don’t try to leave words</a:t>
            </a:r>
            <a:r>
              <a:rPr lang="en-US" baseline="0" dirty="0" smtClean="0">
                <a:latin typeface="Arial" pitchFamily="34" charset="0"/>
                <a:cs typeface="Arial" pitchFamily="34" charset="0"/>
              </a:rPr>
              <a:t> out to conserve space. It’s also better not to write in bulleted points unless you have a good reason to do so (e.g., if you’re sending information that needs to be in a list format). Finally, stay away from slang or overly informal language. Again, it may sound somewhat stilted to you when you read it aloud, but in the context of an email, it’s appropriate to err on the side of formality.</a:t>
            </a:r>
            <a:endParaRPr lang="en-US" dirty="0">
              <a:latin typeface="Arial" pitchFamily="34" charset="0"/>
              <a:cs typeface="Arial" pitchFamily="34" charset="0"/>
            </a:endParaRPr>
          </a:p>
          <a:p>
            <a:pPr defTabSz="915406">
              <a:defRPr/>
            </a:pPr>
            <a:endParaRPr lang="en-US" dirty="0">
              <a:latin typeface="Arial" pitchFamily="34" charset="0"/>
              <a:cs typeface="Arial" pitchFamily="34" charset="0"/>
            </a:endParaRPr>
          </a:p>
          <a:p>
            <a:pPr defTabSz="915406">
              <a:defRPr/>
            </a:pPr>
            <a:r>
              <a:rPr lang="en-US" dirty="0">
                <a:latin typeface="Arial" pitchFamily="34" charset="0"/>
                <a:cs typeface="Arial" pitchFamily="34" charset="0"/>
              </a:rPr>
              <a:t>It’s fine to use certain types of standard abbreviations in your email, and in fact, many of these are necessary and appropriate. </a:t>
            </a:r>
            <a:r>
              <a:rPr lang="en-US" dirty="0">
                <a:latin typeface="Arial" pitchFamily="34" charset="0"/>
                <a:cs typeface="Arial" pitchFamily="34" charset="0"/>
              </a:rPr>
              <a:t>For example, you </a:t>
            </a:r>
            <a:r>
              <a:rPr lang="en-US" dirty="0" smtClean="0">
                <a:latin typeface="Arial" pitchFamily="34" charset="0"/>
                <a:cs typeface="Arial" pitchFamily="34" charset="0"/>
              </a:rPr>
              <a:t>might not want </a:t>
            </a:r>
            <a:r>
              <a:rPr lang="en-US" dirty="0">
                <a:latin typeface="Arial" pitchFamily="34" charset="0"/>
                <a:cs typeface="Arial" pitchFamily="34" charset="0"/>
              </a:rPr>
              <a:t>to write out “I’m in your Psychology 101 course, section 3.” It would be more appropriate to use the standard university abbreviation for that course, such as I’m in your PSYC 101-003 course.” Many of these may be specific to your university/campus, such as “UNC” for University of North Carolina or </a:t>
            </a:r>
            <a:r>
              <a:rPr lang="en-US" dirty="0" smtClean="0">
                <a:latin typeface="Arial" pitchFamily="34" charset="0"/>
                <a:cs typeface="Arial" pitchFamily="34" charset="0"/>
              </a:rPr>
              <a:t>“MWF</a:t>
            </a:r>
            <a:r>
              <a:rPr lang="en-US" baseline="0" dirty="0" smtClean="0">
                <a:latin typeface="Arial" pitchFamily="34" charset="0"/>
                <a:cs typeface="Arial" pitchFamily="34" charset="0"/>
              </a:rPr>
              <a:t> and TR” for Monday-Wednesday-Friday or Tuesday-Thursday classes</a:t>
            </a:r>
            <a:r>
              <a:rPr lang="en-US" dirty="0" smtClean="0">
                <a:latin typeface="Arial" pitchFamily="34" charset="0"/>
                <a:cs typeface="Arial" pitchFamily="34" charset="0"/>
              </a:rPr>
              <a:t>.</a:t>
            </a:r>
            <a:endParaRPr lang="en-US" dirty="0">
              <a:latin typeface="Arial" pitchFamily="34" charset="0"/>
              <a:cs typeface="Arial" pitchFamily="34" charset="0"/>
            </a:endParaRPr>
          </a:p>
          <a:p>
            <a:pPr defTabSz="915406">
              <a:defRPr/>
            </a:pPr>
            <a:r>
              <a:rPr lang="en-US" dirty="0">
                <a:latin typeface="Arial" pitchFamily="34" charset="0"/>
                <a:cs typeface="Arial" pitchFamily="34" charset="0"/>
              </a:rPr>
              <a:t>However, skip the informal or “text-</a:t>
            </a:r>
            <a:r>
              <a:rPr lang="en-US" dirty="0" err="1">
                <a:latin typeface="Arial" pitchFamily="34" charset="0"/>
                <a:cs typeface="Arial" pitchFamily="34" charset="0"/>
              </a:rPr>
              <a:t>ese</a:t>
            </a:r>
            <a:r>
              <a:rPr lang="en-US" dirty="0">
                <a:latin typeface="Arial" pitchFamily="34" charset="0"/>
                <a:cs typeface="Arial" pitchFamily="34" charset="0"/>
              </a:rPr>
              <a:t>” abbreviations. The intention of using abbreviations is to clearly convey something more quickly, and you can’t assume that your professors will know all of these acronyms. In many cases, they also come across as unprofessional.</a:t>
            </a:r>
          </a:p>
          <a:p>
            <a:pPr defTabSz="915406">
              <a:defRPr/>
            </a:pPr>
            <a:endParaRPr lang="en-US" dirty="0">
              <a:latin typeface="Arial" pitchFamily="34" charset="0"/>
              <a:cs typeface="Arial" pitchFamily="34" charset="0"/>
            </a:endParaRPr>
          </a:p>
          <a:p>
            <a:pPr defTabSz="915406">
              <a:defRPr/>
            </a:pPr>
            <a:r>
              <a:rPr lang="en-US" dirty="0">
                <a:latin typeface="Arial" pitchFamily="34" charset="0"/>
                <a:cs typeface="Arial" pitchFamily="34" charset="0"/>
              </a:rPr>
              <a:t>Pay attention to your punctuation </a:t>
            </a:r>
            <a:r>
              <a:rPr lang="en-US" dirty="0" smtClean="0">
                <a:latin typeface="Arial" pitchFamily="34" charset="0"/>
                <a:cs typeface="Arial" pitchFamily="34" charset="0"/>
              </a:rPr>
              <a:t>and capitalization in </a:t>
            </a:r>
            <a:r>
              <a:rPr lang="en-US" dirty="0">
                <a:latin typeface="Arial" pitchFamily="34" charset="0"/>
                <a:cs typeface="Arial" pitchFamily="34" charset="0"/>
              </a:rPr>
              <a:t>emails. Make sure you’ve used commas, periods, and other punctuation marks to separate your sentences correctly. </a:t>
            </a:r>
            <a:endParaRPr lang="en-US" dirty="0" smtClean="0">
              <a:latin typeface="Arial" pitchFamily="34" charset="0"/>
              <a:cs typeface="Arial" pitchFamily="34" charset="0"/>
            </a:endParaRPr>
          </a:p>
          <a:p>
            <a:pPr defTabSz="915406">
              <a:defRPr/>
            </a:pPr>
            <a:r>
              <a:rPr lang="en-US" dirty="0" smtClean="0">
                <a:latin typeface="Arial" pitchFamily="34" charset="0"/>
                <a:cs typeface="Arial" pitchFamily="34" charset="0"/>
              </a:rPr>
              <a:t>Receiving </a:t>
            </a:r>
            <a:r>
              <a:rPr lang="en-US" dirty="0">
                <a:latin typeface="Arial" pitchFamily="34" charset="0"/>
                <a:cs typeface="Arial" pitchFamily="34" charset="0"/>
              </a:rPr>
              <a:t>emails that neglect to include punctuation and read like one continuous, run-on sentence is an immediate red flag to a </a:t>
            </a:r>
            <a:r>
              <a:rPr lang="en-US" dirty="0" smtClean="0">
                <a:latin typeface="Arial" pitchFamily="34" charset="0"/>
                <a:cs typeface="Arial" pitchFamily="34" charset="0"/>
              </a:rPr>
              <a:t>professor.</a:t>
            </a:r>
            <a:r>
              <a:rPr lang="en-US" baseline="0" dirty="0" smtClean="0">
                <a:latin typeface="Arial" pitchFamily="34" charset="0"/>
                <a:cs typeface="Arial" pitchFamily="34" charset="0"/>
              </a:rPr>
              <a:t> Also </a:t>
            </a:r>
            <a:r>
              <a:rPr lang="en-US" dirty="0" smtClean="0">
                <a:latin typeface="Arial" pitchFamily="34" charset="0"/>
                <a:cs typeface="Arial" pitchFamily="34" charset="0"/>
              </a:rPr>
              <a:t>keep </a:t>
            </a:r>
            <a:r>
              <a:rPr lang="en-US" dirty="0">
                <a:latin typeface="Arial" pitchFamily="34" charset="0"/>
                <a:cs typeface="Arial" pitchFamily="34" charset="0"/>
              </a:rPr>
              <a:t>in mind that professional correspondence rarely needs many exclamation points. </a:t>
            </a:r>
            <a:r>
              <a:rPr lang="en-US" dirty="0">
                <a:latin typeface="Arial" pitchFamily="34" charset="0"/>
                <a:cs typeface="Arial" pitchFamily="34" charset="0"/>
              </a:rPr>
              <a:t>If you really need to emphasize a thought, a single ! </a:t>
            </a:r>
            <a:r>
              <a:rPr lang="en-US" dirty="0">
                <a:latin typeface="Arial" pitchFamily="34" charset="0"/>
                <a:cs typeface="Arial" pitchFamily="34" charset="0"/>
              </a:rPr>
              <a:t>should be sufficient</a:t>
            </a:r>
            <a:r>
              <a:rPr lang="en-US" dirty="0" smtClean="0">
                <a:latin typeface="Arial" pitchFamily="34" charset="0"/>
                <a:cs typeface="Arial" pitchFamily="34" charset="0"/>
              </a:rPr>
              <a:t>. In addition, avoid</a:t>
            </a:r>
            <a:r>
              <a:rPr lang="en-US" baseline="0" dirty="0" smtClean="0">
                <a:latin typeface="Arial" pitchFamily="34" charset="0"/>
                <a:cs typeface="Arial" pitchFamily="34" charset="0"/>
              </a:rPr>
              <a:t> writing anything in all capitals. Using caps-lock is the written equivalent of screaming. If you wouldn’t scream the content at someone, then don’t write it in all caps. If you need to emphasize a single word or phrase, use bold, underline, or italics instead. Even changing the text color to something more noticeable is preferable to all caps.</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96BE52F-DB53-4F42-9F24-26F8EA169D10}" type="slidenum">
              <a:rPr lang="en-US" smtClean="0"/>
              <a:pPr/>
              <a:t>4</a:t>
            </a:fld>
            <a:endParaRPr lang="en-US"/>
          </a:p>
        </p:txBody>
      </p:sp>
    </p:spTree>
    <p:extLst>
      <p:ext uri="{BB962C8B-B14F-4D97-AF65-F5344CB8AC3E}">
        <p14:creationId xmlns:p14="http://schemas.microsoft.com/office/powerpoint/2010/main" val="423430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5406">
              <a:defRPr/>
            </a:pPr>
            <a:r>
              <a:rPr lang="en-US" dirty="0" smtClean="0">
                <a:latin typeface="Arial" pitchFamily="34" charset="0"/>
                <a:cs typeface="Arial" pitchFamily="34" charset="0"/>
              </a:rPr>
              <a:t>When</a:t>
            </a:r>
            <a:r>
              <a:rPr lang="en-US" baseline="0" dirty="0" smtClean="0">
                <a:latin typeface="Arial" pitchFamily="34" charset="0"/>
                <a:cs typeface="Arial" pitchFamily="34" charset="0"/>
              </a:rPr>
              <a:t> it comes to the “meat” of your message, you need to strike a balance between providing detailed enough information without reaching information overload. Certain key information should always be included, such as the course and section # you’re in, your full name, and what you need from the recipient. In determining how much information to include, you don’t want the recipient to finish your email and still be wondering who you are, where they know you from, or what you want. But it’s equally important not to waste time by sharing too much detail. If you have something that needs a lot of explanation, it may be better to use email to set up an appointment to discuss it either face-to-face or on the phone.</a:t>
            </a:r>
          </a:p>
          <a:p>
            <a:pPr defTabSz="915406">
              <a:defRPr/>
            </a:pPr>
            <a:endParaRPr lang="en-US" baseline="0" dirty="0" smtClean="0">
              <a:latin typeface="Arial" pitchFamily="34" charset="0"/>
              <a:cs typeface="Arial" pitchFamily="34" charset="0"/>
            </a:endParaRPr>
          </a:p>
          <a:p>
            <a:pPr defTabSz="915406">
              <a:defRPr/>
            </a:pPr>
            <a:r>
              <a:rPr lang="en-US" dirty="0" smtClean="0">
                <a:latin typeface="Arial" pitchFamily="34" charset="0"/>
                <a:cs typeface="Arial" pitchFamily="34" charset="0"/>
              </a:rPr>
              <a:t>One of the most</a:t>
            </a:r>
            <a:r>
              <a:rPr lang="en-US" baseline="0" dirty="0" smtClean="0">
                <a:latin typeface="Arial" pitchFamily="34" charset="0"/>
                <a:cs typeface="Arial" pitchFamily="34" charset="0"/>
              </a:rPr>
              <a:t> challenging aspects of writing good emails in the college setting is getting the tone right. It’s difficult to convey tone in emails, and you need to make sure that you’re coming across as respectful and professional, but not robotic and distant. The language you choose and the way you phrase things makes a big difference in this area. It can help to enlist someone you trust to read over your emails and share the impression they get from your tone until you get the hang of how to create the right tone. </a:t>
            </a:r>
          </a:p>
          <a:p>
            <a:pPr defTabSz="915406">
              <a:defRPr/>
            </a:pPr>
            <a:endParaRPr lang="en-US" baseline="0" dirty="0" smtClean="0">
              <a:latin typeface="Arial" pitchFamily="34" charset="0"/>
              <a:cs typeface="Arial" pitchFamily="34" charset="0"/>
            </a:endParaRPr>
          </a:p>
          <a:p>
            <a:pPr defTabSz="915406">
              <a:defRPr/>
            </a:pPr>
            <a:r>
              <a:rPr lang="en-US" baseline="0" dirty="0" smtClean="0">
                <a:latin typeface="Arial" pitchFamily="34" charset="0"/>
                <a:cs typeface="Arial" pitchFamily="34" charset="0"/>
              </a:rPr>
              <a:t>It’s also important when choosing your words to pay attention to language that may be emotionally-laden, overdramatic, or that could put the recipient on the defensive. </a:t>
            </a:r>
            <a:r>
              <a:rPr lang="en-US" dirty="0" smtClean="0">
                <a:latin typeface="Arial" pitchFamily="34" charset="0"/>
                <a:cs typeface="Arial" pitchFamily="34" charset="0"/>
              </a:rPr>
              <a:t>If </a:t>
            </a:r>
            <a:r>
              <a:rPr lang="en-US" dirty="0">
                <a:latin typeface="Arial" pitchFamily="34" charset="0"/>
                <a:cs typeface="Arial" pitchFamily="34" charset="0"/>
              </a:rPr>
              <a:t>the emotional tone of your email elicits this type of reaction, it’s less likely to lead to </a:t>
            </a:r>
            <a:r>
              <a:rPr lang="en-US" dirty="0" smtClean="0">
                <a:latin typeface="Arial" pitchFamily="34" charset="0"/>
                <a:cs typeface="Arial" pitchFamily="34" charset="0"/>
              </a:rPr>
              <a:t>a helpful response or to the results </a:t>
            </a:r>
            <a:r>
              <a:rPr lang="en-US" dirty="0">
                <a:latin typeface="Arial" pitchFamily="34" charset="0"/>
                <a:cs typeface="Arial" pitchFamily="34" charset="0"/>
              </a:rPr>
              <a:t>you want.</a:t>
            </a:r>
          </a:p>
          <a:p>
            <a:pPr defTabSz="915406">
              <a:defRPr/>
            </a:pPr>
            <a:endParaRPr lang="en-US" dirty="0">
              <a:latin typeface="Arial" pitchFamily="34" charset="0"/>
              <a:cs typeface="Arial" pitchFamily="34" charset="0"/>
            </a:endParaRPr>
          </a:p>
          <a:p>
            <a:pPr defTabSz="915406">
              <a:defRPr/>
            </a:pPr>
            <a:r>
              <a:rPr lang="en-US" dirty="0" smtClean="0">
                <a:latin typeface="Arial" pitchFamily="34" charset="0"/>
                <a:cs typeface="Arial" pitchFamily="34" charset="0"/>
              </a:rPr>
              <a:t>Finally, remember </a:t>
            </a:r>
            <a:r>
              <a:rPr lang="en-US" dirty="0">
                <a:latin typeface="Arial" pitchFamily="34" charset="0"/>
                <a:cs typeface="Arial" pitchFamily="34" charset="0"/>
              </a:rPr>
              <a:t>that emails can be easily (and even accidentally) forwarded to others, so be careful about what you </a:t>
            </a:r>
            <a:r>
              <a:rPr lang="en-US" dirty="0" smtClean="0">
                <a:latin typeface="Arial" pitchFamily="34" charset="0"/>
                <a:cs typeface="Arial" pitchFamily="34" charset="0"/>
              </a:rPr>
              <a:t>say. Ideally, you shouldn’t be including anything in an email that you wouldn’t want shared with others, but since you may sometimes need to email professors or</a:t>
            </a:r>
            <a:r>
              <a:rPr lang="en-US" baseline="0" dirty="0" smtClean="0">
                <a:latin typeface="Arial" pitchFamily="34" charset="0"/>
                <a:cs typeface="Arial" pitchFamily="34" charset="0"/>
              </a:rPr>
              <a:t> other university personnel about personal matters, that may not always be avoidable. However you can avoid sending emails with any content that you may regret due to poor choice of words, disrespect, or emotionality.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96BE52F-DB53-4F42-9F24-26F8EA169D10}" type="slidenum">
              <a:rPr lang="en-US" smtClean="0"/>
              <a:pPr/>
              <a:t>5</a:t>
            </a:fld>
            <a:endParaRPr lang="en-US"/>
          </a:p>
        </p:txBody>
      </p:sp>
    </p:spTree>
    <p:extLst>
      <p:ext uri="{BB962C8B-B14F-4D97-AF65-F5344CB8AC3E}">
        <p14:creationId xmlns:p14="http://schemas.microsoft.com/office/powerpoint/2010/main" val="4234309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5406">
              <a:defRPr/>
            </a:pPr>
            <a:r>
              <a:rPr lang="en-US" dirty="0" smtClean="0">
                <a:latin typeface="Arial" pitchFamily="34" charset="0"/>
                <a:cs typeface="Arial" pitchFamily="34" charset="0"/>
              </a:rPr>
              <a:t>Always run a spell-check and grammar-check before sending your emails. In fact, see </a:t>
            </a:r>
            <a:r>
              <a:rPr lang="en-US" dirty="0">
                <a:latin typeface="Arial" pitchFamily="34" charset="0"/>
                <a:cs typeface="Arial" pitchFamily="34" charset="0"/>
              </a:rPr>
              <a:t>whether your email server can be set up to automatically run spell-check before sending your emails</a:t>
            </a:r>
            <a:r>
              <a:rPr lang="en-US" dirty="0" smtClean="0">
                <a:latin typeface="Arial" pitchFamily="34" charset="0"/>
                <a:cs typeface="Arial" pitchFamily="34" charset="0"/>
              </a:rPr>
              <a:t>.</a:t>
            </a:r>
            <a:r>
              <a:rPr lang="en-US" baseline="0" dirty="0" smtClean="0">
                <a:latin typeface="Arial" pitchFamily="34" charset="0"/>
                <a:cs typeface="Arial" pitchFamily="34" charset="0"/>
              </a:rPr>
              <a:t> However, r</a:t>
            </a:r>
            <a:r>
              <a:rPr lang="en-US" dirty="0" smtClean="0">
                <a:latin typeface="Arial" pitchFamily="34" charset="0"/>
                <a:cs typeface="Arial" pitchFamily="34" charset="0"/>
              </a:rPr>
              <a:t>emember </a:t>
            </a:r>
            <a:r>
              <a:rPr lang="en-US" dirty="0">
                <a:latin typeface="Arial" pitchFamily="34" charset="0"/>
                <a:cs typeface="Arial" pitchFamily="34" charset="0"/>
              </a:rPr>
              <a:t>that spell-check and grammar-check don’t catch everything, and they can even sometimes make erroneous suggestions. </a:t>
            </a:r>
            <a:r>
              <a:rPr lang="en-US" dirty="0">
                <a:latin typeface="Arial" pitchFamily="34" charset="0"/>
                <a:cs typeface="Arial" pitchFamily="34" charset="0"/>
              </a:rPr>
              <a:t>Be sure to proofread your email yourself before sending it. If you struggle to identify your own writing errors, have someone else proofread your emails for you, especially if they’re particularly important (e.g., regarding a job interview, a scholarship, college acceptance, etc.)</a:t>
            </a:r>
          </a:p>
          <a:p>
            <a:pPr defTabSz="915406">
              <a:defRPr/>
            </a:pPr>
            <a:endParaRPr lang="en-US" dirty="0">
              <a:latin typeface="Arial" pitchFamily="34" charset="0"/>
              <a:cs typeface="Arial" pitchFamily="34" charset="0"/>
            </a:endParaRPr>
          </a:p>
          <a:p>
            <a:pPr defTabSz="915406">
              <a:defRPr/>
            </a:pPr>
            <a:r>
              <a:rPr lang="en-US" dirty="0" smtClean="0">
                <a:latin typeface="Arial" pitchFamily="34" charset="0"/>
                <a:cs typeface="Arial" pitchFamily="34" charset="0"/>
              </a:rPr>
              <a:t>Be sure to always include your name in your email, or</a:t>
            </a:r>
            <a:r>
              <a:rPr lang="en-US" baseline="0" dirty="0" smtClean="0">
                <a:latin typeface="Arial" pitchFamily="34" charset="0"/>
                <a:cs typeface="Arial" pitchFamily="34" charset="0"/>
              </a:rPr>
              <a:t> set up an email signature that automatically appends to the bottom of every email you send. </a:t>
            </a:r>
            <a:r>
              <a:rPr lang="en-US" dirty="0" smtClean="0">
                <a:latin typeface="Arial" pitchFamily="34" charset="0"/>
                <a:cs typeface="Arial" pitchFamily="34" charset="0"/>
              </a:rPr>
              <a:t>Professors </a:t>
            </a:r>
            <a:r>
              <a:rPr lang="en-US" dirty="0">
                <a:latin typeface="Arial" pitchFamily="34" charset="0"/>
                <a:cs typeface="Arial" pitchFamily="34" charset="0"/>
              </a:rPr>
              <a:t>rarely have the time to sit around trying to guess the identity of “bballdude22@emailserver.com”. </a:t>
            </a:r>
            <a:r>
              <a:rPr lang="en-US" dirty="0">
                <a:latin typeface="Arial" pitchFamily="34" charset="0"/>
                <a:cs typeface="Arial" pitchFamily="34" charset="0"/>
              </a:rPr>
              <a:t>This is doubly important if you’re not using your official university email address to communicate with someone from the university. </a:t>
            </a:r>
            <a:r>
              <a:rPr lang="en-US" dirty="0">
                <a:latin typeface="Arial" pitchFamily="34" charset="0"/>
                <a:cs typeface="Arial" pitchFamily="34" charset="0"/>
              </a:rPr>
              <a:t>At least if they have your school email address, they can probably see your name on the directory, but you should still assume that they can’t and include your full name in the body or signature of the email</a:t>
            </a:r>
            <a:r>
              <a:rPr lang="en-US" dirty="0" smtClean="0">
                <a:latin typeface="Arial" pitchFamily="34" charset="0"/>
                <a:cs typeface="Arial" pitchFamily="34" charset="0"/>
              </a:rPr>
              <a:t>. </a:t>
            </a:r>
            <a:r>
              <a:rPr lang="en-US" baseline="0" dirty="0" smtClean="0">
                <a:latin typeface="Arial" pitchFamily="34" charset="0"/>
                <a:cs typeface="Arial" pitchFamily="34" charset="0"/>
              </a:rPr>
              <a:t>Although it may seem strange to include some of these details when emailing a professor you see in class every week, keep in mind that it’s very common for professors to recognize their students by their face but have difficulty putting the name and face together unless they’ve had significant contact with them outside of the full-class setting. </a:t>
            </a:r>
          </a:p>
          <a:p>
            <a:pPr defTabSz="915406">
              <a:defRPr/>
            </a:pPr>
            <a:endParaRPr lang="en-US" baseline="0" dirty="0" smtClean="0">
              <a:latin typeface="Arial" pitchFamily="34" charset="0"/>
              <a:cs typeface="Arial" pitchFamily="34" charset="0"/>
            </a:endParaRPr>
          </a:p>
          <a:p>
            <a:pPr defTabSz="915406">
              <a:defRPr/>
            </a:pPr>
            <a:r>
              <a:rPr lang="en-US" baseline="0" dirty="0" smtClean="0">
                <a:latin typeface="Arial" pitchFamily="34" charset="0"/>
                <a:cs typeface="Arial" pitchFamily="34" charset="0"/>
              </a:rPr>
              <a:t>Finally, it’s perfectly acceptable to indicate if an email is urgent or needs a reply. This can be a helpful way for busy university personnel to prioritize – for example if an email subject line reads “question about tomorrow’s test” then a professor can see at first glance that it might need to move to the top of his list to reply to. Some email programs even have a little “urgent” indicator you can click to flag the message in the recipient’s inbox. However, do not abuse this! It’s important to remember that not every faculty member is sitting in front of their email all day. Many don’t have emails forwarded to their cell phones, and some don’t even like to communicate by email and so may not check it frequently. If you don’t get a response, either wait or try a different method of communication. Sending multiple messages over a short time period will not make a favorable impression and will most likely not even get you a response faster. </a:t>
            </a:r>
          </a:p>
          <a:p>
            <a:pPr defTabSz="915406">
              <a:defRPr/>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96BE52F-DB53-4F42-9F24-26F8EA169D10}" type="slidenum">
              <a:rPr lang="en-US" smtClean="0"/>
              <a:pPr/>
              <a:t>6</a:t>
            </a:fld>
            <a:endParaRPr lang="en-US"/>
          </a:p>
        </p:txBody>
      </p:sp>
    </p:spTree>
    <p:extLst>
      <p:ext uri="{BB962C8B-B14F-4D97-AF65-F5344CB8AC3E}">
        <p14:creationId xmlns:p14="http://schemas.microsoft.com/office/powerpoint/2010/main" val="4234309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5406">
              <a:defRPr/>
            </a:pPr>
            <a:r>
              <a:rPr lang="en-US" dirty="0">
                <a:latin typeface="Arial" pitchFamily="34" charset="0"/>
                <a:cs typeface="Arial" pitchFamily="34" charset="0"/>
              </a:rPr>
              <a:t>Since email will most likely be the primary way  that your school officials and professors communicate with you, it’s very important to get in the habit of checking your email frequently. You will also need to reply to emails promptly if they need a response. It’s a good idea to set up a folder system in your email so you can keep only the emails that still need to be dealt with in your inbox and then move the ones that you’ve already replied to or acted on into other folders. </a:t>
            </a:r>
            <a:r>
              <a:rPr lang="en-US" dirty="0">
                <a:latin typeface="Arial" pitchFamily="34" charset="0"/>
                <a:cs typeface="Arial" pitchFamily="34" charset="0"/>
              </a:rPr>
              <a:t>This will help you to avoid losing track of messages that you still need to do something with</a:t>
            </a:r>
            <a:r>
              <a:rPr lang="en-US" dirty="0" smtClean="0">
                <a:latin typeface="Arial" pitchFamily="34" charset="0"/>
                <a:cs typeface="Arial" pitchFamily="34" charset="0"/>
              </a:rPr>
              <a:t>.</a:t>
            </a:r>
          </a:p>
          <a:p>
            <a:pPr defTabSz="915406">
              <a:defRPr/>
            </a:pPr>
            <a:endParaRPr lang="en-US" dirty="0" smtClean="0">
              <a:latin typeface="Arial" pitchFamily="34" charset="0"/>
              <a:cs typeface="Arial" pitchFamily="34" charset="0"/>
            </a:endParaRPr>
          </a:p>
          <a:p>
            <a:pPr defTabSz="915406">
              <a:defRPr/>
            </a:pPr>
            <a:r>
              <a:rPr lang="en-US" dirty="0" smtClean="0">
                <a:latin typeface="Arial" pitchFamily="34" charset="0"/>
                <a:cs typeface="Arial" pitchFamily="34" charset="0"/>
              </a:rPr>
              <a:t>Be aware of whether</a:t>
            </a:r>
            <a:r>
              <a:rPr lang="en-US" baseline="0" dirty="0" smtClean="0">
                <a:latin typeface="Arial" pitchFamily="34" charset="0"/>
                <a:cs typeface="Arial" pitchFamily="34" charset="0"/>
              </a:rPr>
              <a:t> you’re clicking “reply” or “reply all” when responding to an email. Depending on who sent the email and who else was on the recipient list, it’s all too easy to accidentally send something intended only for your professor to your entire class. Depending on the content of your email, the result of doing this can range from simply inconvenient and inconsiderate to extremely embarrassing. </a:t>
            </a:r>
          </a:p>
          <a:p>
            <a:pPr defTabSz="915406">
              <a:defRPr/>
            </a:pPr>
            <a:endParaRPr lang="en-US" baseline="0" dirty="0" smtClean="0">
              <a:latin typeface="Arial" pitchFamily="34" charset="0"/>
              <a:cs typeface="Arial" pitchFamily="34" charset="0"/>
            </a:endParaRPr>
          </a:p>
          <a:p>
            <a:pPr defTabSz="915406">
              <a:defRPr/>
            </a:pPr>
            <a:r>
              <a:rPr lang="en-US" baseline="0" dirty="0" smtClean="0">
                <a:latin typeface="Arial" pitchFamily="34" charset="0"/>
                <a:cs typeface="Arial" pitchFamily="34" charset="0"/>
              </a:rPr>
              <a:t>Once you’ve gone back-and-forth in an email exchange a few times, you may be able to reduce the level of formality. There are some aspects of emailing that can become more relaxed fairly quickly. For example, once you’re certain that a professor knows who you are, you can likely drop the detailed context in each email. If it’s someone whom you have a closer relationship with (e.g., a long-term advisor instead of a new professor), you may even be able to use more casual language or informal greetings. However some aspects of emailing should never become casual in the university setting. The most important issues to make sure you don’t become lax about are keeping an appropriate professional tone, using respectful language, and using good spelling, grammar, punctuation, and sentence structure.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96BE52F-DB53-4F42-9F24-26F8EA169D10}" type="slidenum">
              <a:rPr lang="en-US" smtClean="0"/>
              <a:pPr/>
              <a:t>7</a:t>
            </a:fld>
            <a:endParaRPr lang="en-US"/>
          </a:p>
        </p:txBody>
      </p:sp>
    </p:spTree>
    <p:extLst>
      <p:ext uri="{BB962C8B-B14F-4D97-AF65-F5344CB8AC3E}">
        <p14:creationId xmlns:p14="http://schemas.microsoft.com/office/powerpoint/2010/main" val="4234309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5406">
              <a:defRPr/>
            </a:pPr>
            <a:r>
              <a:rPr lang="en-US" dirty="0" smtClean="0">
                <a:latin typeface="Arial" pitchFamily="34" charset="0"/>
                <a:cs typeface="Arial" pitchFamily="34" charset="0"/>
              </a:rPr>
              <a:t>This is a template that you</a:t>
            </a:r>
            <a:r>
              <a:rPr lang="en-US" baseline="0" dirty="0" smtClean="0">
                <a:latin typeface="Arial" pitchFamily="34" charset="0"/>
                <a:cs typeface="Arial" pitchFamily="34" charset="0"/>
              </a:rPr>
              <a:t> can use as a base for writing emails in the university setting. Although it will need to be tailored for specific situations, it provides an outline of the basic elements an email should include.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96BE52F-DB53-4F42-9F24-26F8EA169D10}" type="slidenum">
              <a:rPr lang="en-US" smtClean="0"/>
              <a:pPr/>
              <a:t>8</a:t>
            </a:fld>
            <a:endParaRPr lang="en-US"/>
          </a:p>
        </p:txBody>
      </p:sp>
    </p:spTree>
    <p:extLst>
      <p:ext uri="{BB962C8B-B14F-4D97-AF65-F5344CB8AC3E}">
        <p14:creationId xmlns:p14="http://schemas.microsoft.com/office/powerpoint/2010/main" val="423430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5406">
              <a:defRPr/>
            </a:pPr>
            <a:r>
              <a:rPr lang="en-US" dirty="0">
                <a:latin typeface="Arial" pitchFamily="34" charset="0"/>
                <a:cs typeface="Arial" pitchFamily="34" charset="0"/>
              </a:rPr>
              <a:t>What did this student do well in his email?</a:t>
            </a:r>
          </a:p>
          <a:p>
            <a:pPr defTabSz="915406">
              <a:defRPr/>
            </a:pPr>
            <a:r>
              <a:rPr lang="en-US" dirty="0">
                <a:latin typeface="Arial" pitchFamily="34" charset="0"/>
                <a:cs typeface="Arial" pitchFamily="34" charset="0"/>
              </a:rPr>
              <a:t>Do you see any room for improvement?</a:t>
            </a:r>
          </a:p>
        </p:txBody>
      </p:sp>
      <p:sp>
        <p:nvSpPr>
          <p:cNvPr id="4" name="Slide Number Placeholder 3"/>
          <p:cNvSpPr>
            <a:spLocks noGrp="1"/>
          </p:cNvSpPr>
          <p:nvPr>
            <p:ph type="sldNum" sz="quarter" idx="10"/>
          </p:nvPr>
        </p:nvSpPr>
        <p:spPr/>
        <p:txBody>
          <a:bodyPr/>
          <a:lstStyle/>
          <a:p>
            <a:fld id="{C96BE52F-DB53-4F42-9F24-26F8EA169D10}" type="slidenum">
              <a:rPr lang="en-US" smtClean="0"/>
              <a:pPr/>
              <a:t>9</a:t>
            </a:fld>
            <a:endParaRPr lang="en-US"/>
          </a:p>
        </p:txBody>
      </p:sp>
    </p:spTree>
    <p:extLst>
      <p:ext uri="{BB962C8B-B14F-4D97-AF65-F5344CB8AC3E}">
        <p14:creationId xmlns:p14="http://schemas.microsoft.com/office/powerpoint/2010/main" val="4234309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4A8DF80-2FA2-45C2-83A8-830AD6FB4009}"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36678-37D7-482C-8C2F-AAD32BAE16C2}" type="slidenum">
              <a:rPr lang="en-US" smtClean="0"/>
              <a:pPr/>
              <a:t>‹#›</a:t>
            </a:fld>
            <a:endParaRPr lang="en-US"/>
          </a:p>
        </p:txBody>
      </p:sp>
    </p:spTree>
    <p:extLst>
      <p:ext uri="{BB962C8B-B14F-4D97-AF65-F5344CB8AC3E}">
        <p14:creationId xmlns:p14="http://schemas.microsoft.com/office/powerpoint/2010/main" val="3876354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8DF80-2FA2-45C2-83A8-830AD6FB4009}"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36678-37D7-482C-8C2F-AAD32BAE16C2}" type="slidenum">
              <a:rPr lang="en-US" smtClean="0"/>
              <a:pPr/>
              <a:t>‹#›</a:t>
            </a:fld>
            <a:endParaRPr lang="en-US"/>
          </a:p>
        </p:txBody>
      </p:sp>
    </p:spTree>
    <p:extLst>
      <p:ext uri="{BB962C8B-B14F-4D97-AF65-F5344CB8AC3E}">
        <p14:creationId xmlns:p14="http://schemas.microsoft.com/office/powerpoint/2010/main" val="167793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8DF80-2FA2-45C2-83A8-830AD6FB4009}"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36678-37D7-482C-8C2F-AAD32BAE16C2}" type="slidenum">
              <a:rPr lang="en-US" smtClean="0"/>
              <a:pPr/>
              <a:t>‹#›</a:t>
            </a:fld>
            <a:endParaRPr lang="en-US"/>
          </a:p>
        </p:txBody>
      </p:sp>
    </p:spTree>
    <p:extLst>
      <p:ext uri="{BB962C8B-B14F-4D97-AF65-F5344CB8AC3E}">
        <p14:creationId xmlns:p14="http://schemas.microsoft.com/office/powerpoint/2010/main" val="276753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4A8DF80-2FA2-45C2-83A8-830AD6FB4009}"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36678-37D7-482C-8C2F-AAD32BAE16C2}" type="slidenum">
              <a:rPr lang="en-US" smtClean="0"/>
              <a:pPr/>
              <a:t>‹#›</a:t>
            </a:fld>
            <a:endParaRPr lang="en-US"/>
          </a:p>
        </p:txBody>
      </p:sp>
    </p:spTree>
    <p:extLst>
      <p:ext uri="{BB962C8B-B14F-4D97-AF65-F5344CB8AC3E}">
        <p14:creationId xmlns:p14="http://schemas.microsoft.com/office/powerpoint/2010/main" val="2886014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8DF80-2FA2-45C2-83A8-830AD6FB4009}"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36678-37D7-482C-8C2F-AAD32BAE16C2}" type="slidenum">
              <a:rPr lang="en-US" smtClean="0"/>
              <a:pPr/>
              <a:t>‹#›</a:t>
            </a:fld>
            <a:endParaRPr lang="en-US"/>
          </a:p>
        </p:txBody>
      </p:sp>
    </p:spTree>
    <p:extLst>
      <p:ext uri="{BB962C8B-B14F-4D97-AF65-F5344CB8AC3E}">
        <p14:creationId xmlns:p14="http://schemas.microsoft.com/office/powerpoint/2010/main" val="3417569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A8DF80-2FA2-45C2-83A8-830AD6FB4009}" type="datetimeFigureOut">
              <a:rPr lang="en-US" smtClean="0"/>
              <a:pPr/>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36678-37D7-482C-8C2F-AAD32BAE16C2}" type="slidenum">
              <a:rPr lang="en-US" smtClean="0"/>
              <a:pPr/>
              <a:t>‹#›</a:t>
            </a:fld>
            <a:endParaRPr lang="en-US"/>
          </a:p>
        </p:txBody>
      </p:sp>
    </p:spTree>
    <p:extLst>
      <p:ext uri="{BB962C8B-B14F-4D97-AF65-F5344CB8AC3E}">
        <p14:creationId xmlns:p14="http://schemas.microsoft.com/office/powerpoint/2010/main" val="1786234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A8DF80-2FA2-45C2-83A8-830AD6FB4009}" type="datetimeFigureOut">
              <a:rPr lang="en-US" smtClean="0"/>
              <a:pPr/>
              <a:t>5/14/2013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636678-37D7-482C-8C2F-AAD32BAE16C2}" type="slidenum">
              <a:rPr lang="en-US" smtClean="0"/>
              <a:pPr/>
              <a:t>‹#›</a:t>
            </a:fld>
            <a:endParaRPr lang="en-US"/>
          </a:p>
        </p:txBody>
      </p:sp>
    </p:spTree>
    <p:extLst>
      <p:ext uri="{BB962C8B-B14F-4D97-AF65-F5344CB8AC3E}">
        <p14:creationId xmlns:p14="http://schemas.microsoft.com/office/powerpoint/2010/main" val="338278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A8DF80-2FA2-45C2-83A8-830AD6FB4009}" type="datetimeFigureOut">
              <a:rPr lang="en-US" smtClean="0"/>
              <a:pPr/>
              <a:t>5/14/2013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636678-37D7-482C-8C2F-AAD32BAE16C2}" type="slidenum">
              <a:rPr lang="en-US" smtClean="0"/>
              <a:pPr/>
              <a:t>‹#›</a:t>
            </a:fld>
            <a:endParaRPr lang="en-US"/>
          </a:p>
        </p:txBody>
      </p:sp>
    </p:spTree>
    <p:extLst>
      <p:ext uri="{BB962C8B-B14F-4D97-AF65-F5344CB8AC3E}">
        <p14:creationId xmlns:p14="http://schemas.microsoft.com/office/powerpoint/2010/main" val="2800822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8DF80-2FA2-45C2-83A8-830AD6FB4009}" type="datetimeFigureOut">
              <a:rPr lang="en-US" smtClean="0"/>
              <a:pPr/>
              <a:t>5/14/2013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636678-37D7-482C-8C2F-AAD32BAE16C2}" type="slidenum">
              <a:rPr lang="en-US" smtClean="0"/>
              <a:pPr/>
              <a:t>‹#›</a:t>
            </a:fld>
            <a:endParaRPr lang="en-US"/>
          </a:p>
        </p:txBody>
      </p:sp>
    </p:spTree>
    <p:extLst>
      <p:ext uri="{BB962C8B-B14F-4D97-AF65-F5344CB8AC3E}">
        <p14:creationId xmlns:p14="http://schemas.microsoft.com/office/powerpoint/2010/main" val="1007916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8DF80-2FA2-45C2-83A8-830AD6FB4009}" type="datetimeFigureOut">
              <a:rPr lang="en-US" smtClean="0"/>
              <a:pPr/>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36678-37D7-482C-8C2F-AAD32BAE16C2}" type="slidenum">
              <a:rPr lang="en-US" smtClean="0"/>
              <a:pPr/>
              <a:t>‹#›</a:t>
            </a:fld>
            <a:endParaRPr lang="en-US"/>
          </a:p>
        </p:txBody>
      </p:sp>
    </p:spTree>
    <p:extLst>
      <p:ext uri="{BB962C8B-B14F-4D97-AF65-F5344CB8AC3E}">
        <p14:creationId xmlns:p14="http://schemas.microsoft.com/office/powerpoint/2010/main" val="86771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8DF80-2FA2-45C2-83A8-830AD6FB4009}" type="datetimeFigureOut">
              <a:rPr lang="en-US" smtClean="0"/>
              <a:pPr/>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36678-37D7-482C-8C2F-AAD32BAE16C2}" type="slidenum">
              <a:rPr lang="en-US" smtClean="0"/>
              <a:pPr/>
              <a:t>‹#›</a:t>
            </a:fld>
            <a:endParaRPr lang="en-US"/>
          </a:p>
        </p:txBody>
      </p:sp>
    </p:spTree>
    <p:extLst>
      <p:ext uri="{BB962C8B-B14F-4D97-AF65-F5344CB8AC3E}">
        <p14:creationId xmlns:p14="http://schemas.microsoft.com/office/powerpoint/2010/main" val="1961633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8DF80-2FA2-45C2-83A8-830AD6FB4009}" type="datetimeFigureOut">
              <a:rPr lang="en-US" smtClean="0"/>
              <a:pPr/>
              <a:t>5/14/2013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36678-37D7-482C-8C2F-AAD32BAE16C2}" type="slidenum">
              <a:rPr lang="en-US" smtClean="0"/>
              <a:pPr/>
              <a:t>‹#›</a:t>
            </a:fld>
            <a:endParaRPr lang="en-US"/>
          </a:p>
        </p:txBody>
      </p:sp>
    </p:spTree>
    <p:extLst>
      <p:ext uri="{BB962C8B-B14F-4D97-AF65-F5344CB8AC3E}">
        <p14:creationId xmlns:p14="http://schemas.microsoft.com/office/powerpoint/2010/main" val="1435572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reativecommons.org/licenses/by-nc/3.0/deed.en_U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normAutofit/>
          </a:bodyPr>
          <a:lstStyle/>
          <a:p>
            <a:r>
              <a:rPr lang="en-US" sz="5400" b="1" dirty="0" smtClean="0"/>
              <a:t>Sending Emails in College</a:t>
            </a:r>
            <a:endParaRPr lang="en-US" sz="5400" b="1" dirty="0"/>
          </a:p>
        </p:txBody>
      </p:sp>
      <p:pic>
        <p:nvPicPr>
          <p:cNvPr id="3" name="Picture 2" descr="C:\Users\johnsonem\AppData\Local\Microsoft\Windows\Temporary Internet Files\Content.IE5\2XVYZJ5S\MC9003381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8826" y="2549804"/>
            <a:ext cx="3686348" cy="35461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600" dirty="0" smtClean="0"/>
              <a:t>Another Email Template</a:t>
            </a:r>
            <a:endParaRPr lang="en-US" sz="36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929" t="41043" r="56358" b="13964"/>
          <a:stretch/>
        </p:blipFill>
        <p:spPr bwMode="auto">
          <a:xfrm>
            <a:off x="533400" y="1128317"/>
            <a:ext cx="8077200" cy="5501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0567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These Emails</a:t>
            </a:r>
            <a:endParaRPr lang="en-US" dirty="0"/>
          </a:p>
        </p:txBody>
      </p:sp>
      <p:sp>
        <p:nvSpPr>
          <p:cNvPr id="3" name="Content Placeholder 2"/>
          <p:cNvSpPr>
            <a:spLocks noGrp="1"/>
          </p:cNvSpPr>
          <p:nvPr>
            <p:ph idx="1"/>
          </p:nvPr>
        </p:nvSpPr>
        <p:spPr>
          <a:xfrm>
            <a:off x="228600" y="1600200"/>
            <a:ext cx="8686800" cy="5105400"/>
          </a:xfrm>
        </p:spPr>
        <p:txBody>
          <a:bodyPr>
            <a:noAutofit/>
          </a:bodyPr>
          <a:lstStyle/>
          <a:p>
            <a:pPr>
              <a:spcAft>
                <a:spcPts val="1800"/>
              </a:spcAft>
            </a:pPr>
            <a:r>
              <a:rPr lang="en-US" sz="2800" dirty="0" smtClean="0"/>
              <a:t>Look at the emails on the next two slides</a:t>
            </a:r>
          </a:p>
          <a:p>
            <a:r>
              <a:rPr lang="en-US" sz="2800" dirty="0" smtClean="0"/>
              <a:t>Assess each email based on the following questions:</a:t>
            </a:r>
          </a:p>
          <a:p>
            <a:pPr lvl="1"/>
            <a:r>
              <a:rPr lang="en-US" sz="2400" dirty="0" smtClean="0"/>
              <a:t>Is the email effective and clear?</a:t>
            </a:r>
          </a:p>
          <a:p>
            <a:pPr lvl="1"/>
            <a:r>
              <a:rPr lang="en-US" sz="2400" dirty="0" smtClean="0"/>
              <a:t>Does it convey what the student most likely wants to convey?</a:t>
            </a:r>
          </a:p>
          <a:p>
            <a:pPr lvl="1"/>
            <a:r>
              <a:rPr lang="en-US" sz="2400" dirty="0" smtClean="0"/>
              <a:t>Does it convey anything the student may </a:t>
            </a:r>
            <a:r>
              <a:rPr lang="en-US" sz="2400" b="1" i="1" dirty="0" smtClean="0"/>
              <a:t>not</a:t>
            </a:r>
            <a:r>
              <a:rPr lang="en-US" sz="2400" dirty="0" smtClean="0"/>
              <a:t> want to convey?</a:t>
            </a:r>
          </a:p>
          <a:p>
            <a:pPr lvl="1"/>
            <a:r>
              <a:rPr lang="en-US" sz="2400" dirty="0" smtClean="0"/>
              <a:t>How could it be improved?</a:t>
            </a:r>
          </a:p>
          <a:p>
            <a:pPr lvl="1">
              <a:spcAft>
                <a:spcPts val="1800"/>
              </a:spcAft>
            </a:pPr>
            <a:r>
              <a:rPr lang="en-US" sz="2400" dirty="0" smtClean="0"/>
              <a:t>How do you think the email would impact the recipient’s impression of the sender?</a:t>
            </a:r>
          </a:p>
        </p:txBody>
      </p:sp>
    </p:spTree>
    <p:extLst>
      <p:ext uri="{BB962C8B-B14F-4D97-AF65-F5344CB8AC3E}">
        <p14:creationId xmlns:p14="http://schemas.microsoft.com/office/powerpoint/2010/main" val="2423179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Cameron’s Email</a:t>
            </a:r>
            <a:endParaRPr lang="en-US"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6184" t="59699" r="11960" b="12867"/>
          <a:stretch/>
        </p:blipFill>
        <p:spPr bwMode="auto">
          <a:xfrm>
            <a:off x="323699" y="1828800"/>
            <a:ext cx="8496603"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2909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Jane’s Email</a:t>
            </a:r>
            <a:endParaRPr lang="en-US" dirty="0"/>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785" t="40700" r="57430" b="30768"/>
          <a:stretch/>
        </p:blipFill>
        <p:spPr bwMode="auto">
          <a:xfrm>
            <a:off x="146539" y="1752600"/>
            <a:ext cx="8850922"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6132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600" dirty="0" smtClean="0"/>
              <a:t>Compare These Emails to Our Guidelines</a:t>
            </a: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332098464"/>
              </p:ext>
            </p:extLst>
          </p:nvPr>
        </p:nvGraphicFramePr>
        <p:xfrm>
          <a:off x="228601" y="990600"/>
          <a:ext cx="8686799" cy="5745484"/>
        </p:xfrm>
        <a:graphic>
          <a:graphicData uri="http://schemas.openxmlformats.org/drawingml/2006/table">
            <a:tbl>
              <a:tblPr firstRow="1" firstCol="1" bandRow="1">
                <a:tableStyleId>{5C22544A-7EE6-4342-B048-85BDC9FD1C3A}</a:tableStyleId>
              </a:tblPr>
              <a:tblGrid>
                <a:gridCol w="7326903"/>
                <a:gridCol w="679948"/>
                <a:gridCol w="679948"/>
              </a:tblGrid>
              <a:tr h="533404">
                <a:tc>
                  <a:txBody>
                    <a:bodyPr/>
                    <a:lstStyle/>
                    <a:p>
                      <a:pPr marL="0" marR="0">
                        <a:lnSpc>
                          <a:spcPct val="115000"/>
                        </a:lnSpc>
                        <a:spcBef>
                          <a:spcPts val="0"/>
                        </a:spcBef>
                        <a:spcAft>
                          <a:spcPts val="0"/>
                        </a:spcAft>
                      </a:pPr>
                      <a:r>
                        <a:rPr lang="en-US" sz="2400" dirty="0">
                          <a:effectLst/>
                        </a:rPr>
                        <a:t>Did the </a:t>
                      </a:r>
                      <a:r>
                        <a:rPr lang="en-US" sz="2400" dirty="0" smtClean="0">
                          <a:effectLst/>
                        </a:rPr>
                        <a:t>email…</a:t>
                      </a:r>
                      <a:endParaRPr lang="en-US" sz="2400" dirty="0">
                        <a:effectLst/>
                        <a:latin typeface="Calibri"/>
                        <a:ea typeface="Times New Roman"/>
                        <a:cs typeface="Times New Roman"/>
                      </a:endParaRPr>
                    </a:p>
                  </a:txBody>
                  <a:tcPr anchor="ctr"/>
                </a:tc>
                <a:tc>
                  <a:txBody>
                    <a:bodyPr/>
                    <a:lstStyle/>
                    <a:p>
                      <a:pPr marL="0" marR="0" algn="ctr">
                        <a:lnSpc>
                          <a:spcPct val="115000"/>
                        </a:lnSpc>
                        <a:spcBef>
                          <a:spcPts val="0"/>
                        </a:spcBef>
                        <a:spcAft>
                          <a:spcPts val="0"/>
                        </a:spcAft>
                      </a:pPr>
                      <a:r>
                        <a:rPr lang="en-US" sz="2400" dirty="0">
                          <a:effectLst/>
                        </a:rPr>
                        <a:t>Yes</a:t>
                      </a:r>
                      <a:endParaRPr lang="en-US" sz="2400" dirty="0">
                        <a:effectLst/>
                        <a:latin typeface="Calibri"/>
                        <a:ea typeface="Times New Roman"/>
                        <a:cs typeface="Times New Roman"/>
                      </a:endParaRPr>
                    </a:p>
                  </a:txBody>
                  <a:tcPr anchor="ctr"/>
                </a:tc>
                <a:tc>
                  <a:txBody>
                    <a:bodyPr/>
                    <a:lstStyle/>
                    <a:p>
                      <a:pPr marL="0" marR="0" algn="ctr">
                        <a:lnSpc>
                          <a:spcPct val="115000"/>
                        </a:lnSpc>
                        <a:spcBef>
                          <a:spcPts val="0"/>
                        </a:spcBef>
                        <a:spcAft>
                          <a:spcPts val="0"/>
                        </a:spcAft>
                      </a:pPr>
                      <a:r>
                        <a:rPr lang="en-US" sz="2400" dirty="0">
                          <a:effectLst/>
                        </a:rPr>
                        <a:t>No</a:t>
                      </a:r>
                      <a:endParaRPr lang="en-US" sz="2400" dirty="0">
                        <a:effectLst/>
                        <a:latin typeface="Calibri"/>
                        <a:ea typeface="Times New Roman"/>
                        <a:cs typeface="Times New Roman"/>
                      </a:endParaRPr>
                    </a:p>
                  </a:txBody>
                  <a:tcPr anchor="ct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lt1"/>
                          </a:solidFill>
                          <a:effectLst/>
                          <a:latin typeface="+mn-lt"/>
                          <a:ea typeface="+mn-ea"/>
                          <a:cs typeface="+mn-cs"/>
                        </a:rPr>
                        <a:t>Appropriately identify the purpose of the email in the subject line? </a:t>
                      </a:r>
                      <a:endParaRPr lang="en-US" sz="1800" b="0" kern="1200" dirty="0" smtClean="0">
                        <a:solidFill>
                          <a:schemeClr val="lt1"/>
                        </a:solidFill>
                        <a:effectLst/>
                        <a:latin typeface="+mn-lt"/>
                        <a:ea typeface="Times New Roman"/>
                        <a:cs typeface="Times New Roman"/>
                      </a:endParaRPr>
                    </a:p>
                  </a:txBody>
                  <a:tcPr marL="137160" marR="137160" marT="137160" marB="137160" anchor="ctr"/>
                </a:tc>
                <a:tc>
                  <a:txBody>
                    <a:bodyPr/>
                    <a:lstStyle/>
                    <a:p>
                      <a:pPr marL="0" marR="0" algn="ctr">
                        <a:lnSpc>
                          <a:spcPct val="100000"/>
                        </a:lnSpc>
                        <a:spcBef>
                          <a:spcPts val="0"/>
                        </a:spcBef>
                        <a:spcAft>
                          <a:spcPts val="0"/>
                        </a:spcAft>
                      </a:pPr>
                      <a:r>
                        <a:rPr lang="en-US" sz="1800" b="0" dirty="0">
                          <a:effectLst/>
                          <a:latin typeface="+mj-lt"/>
                        </a:rPr>
                        <a:t> </a:t>
                      </a:r>
                      <a:endParaRPr lang="en-US" sz="1800" b="0" dirty="0">
                        <a:effectLst/>
                        <a:latin typeface="+mj-lt"/>
                        <a:ea typeface="Times New Roman"/>
                        <a:cs typeface="Times New Roman"/>
                      </a:endParaRPr>
                    </a:p>
                  </a:txBody>
                  <a:tcPr marL="137160" marR="137160" marT="137160" marB="137160" anchor="ctr"/>
                </a:tc>
                <a:tc>
                  <a:txBody>
                    <a:bodyPr/>
                    <a:lstStyle/>
                    <a:p>
                      <a:pPr marL="0" marR="0" algn="ctr">
                        <a:lnSpc>
                          <a:spcPct val="100000"/>
                        </a:lnSpc>
                        <a:spcBef>
                          <a:spcPts val="0"/>
                        </a:spcBef>
                        <a:spcAft>
                          <a:spcPts val="0"/>
                        </a:spcAft>
                      </a:pPr>
                      <a:r>
                        <a:rPr lang="en-US" sz="1800" b="0">
                          <a:effectLst/>
                          <a:latin typeface="+mj-lt"/>
                        </a:rPr>
                        <a:t> </a:t>
                      </a:r>
                      <a:endParaRPr lang="en-US" sz="1800" b="0">
                        <a:effectLst/>
                        <a:latin typeface="+mj-lt"/>
                        <a:ea typeface="Times New Roman"/>
                        <a:cs typeface="Times New Roman"/>
                      </a:endParaRPr>
                    </a:p>
                  </a:txBody>
                  <a:tcPr marL="137160" marR="137160" marT="137160" marB="137160" anchor="ct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effectLst/>
                          <a:latin typeface="+mj-lt"/>
                        </a:rPr>
                        <a:t>Begin with a polite and respectful salutation? </a:t>
                      </a:r>
                      <a:endParaRPr lang="en-US" sz="1800" b="0" dirty="0">
                        <a:effectLst/>
                        <a:latin typeface="+mj-lt"/>
                        <a:ea typeface="Times New Roman"/>
                        <a:cs typeface="Times New Roman"/>
                      </a:endParaRPr>
                    </a:p>
                  </a:txBody>
                  <a:tcPr marL="137160" marR="137160" marT="137160" marB="137160" anchor="ctr"/>
                </a:tc>
                <a:tc>
                  <a:txBody>
                    <a:bodyPr/>
                    <a:lstStyle/>
                    <a:p>
                      <a:pPr marL="0" marR="0" algn="ctr">
                        <a:lnSpc>
                          <a:spcPct val="100000"/>
                        </a:lnSpc>
                        <a:spcBef>
                          <a:spcPts val="0"/>
                        </a:spcBef>
                        <a:spcAft>
                          <a:spcPts val="0"/>
                        </a:spcAft>
                      </a:pPr>
                      <a:endParaRPr lang="en-US" sz="1800" b="0">
                        <a:effectLst/>
                        <a:latin typeface="+mj-lt"/>
                        <a:ea typeface="Times New Roman"/>
                        <a:cs typeface="Times New Roman"/>
                      </a:endParaRPr>
                    </a:p>
                  </a:txBody>
                  <a:tcPr marL="137160" marR="137160" marT="137160" marB="137160" anchor="ctr"/>
                </a:tc>
                <a:tc>
                  <a:txBody>
                    <a:bodyPr/>
                    <a:lstStyle/>
                    <a:p>
                      <a:pPr marL="0" marR="0" algn="ctr">
                        <a:lnSpc>
                          <a:spcPct val="100000"/>
                        </a:lnSpc>
                        <a:spcBef>
                          <a:spcPts val="0"/>
                        </a:spcBef>
                        <a:spcAft>
                          <a:spcPts val="0"/>
                        </a:spcAft>
                      </a:pPr>
                      <a:endParaRPr lang="en-US" sz="1800" b="0" dirty="0">
                        <a:effectLst/>
                        <a:latin typeface="+mj-lt"/>
                        <a:ea typeface="Times New Roman"/>
                        <a:cs typeface="Times New Roman"/>
                      </a:endParaRPr>
                    </a:p>
                  </a:txBody>
                  <a:tcPr marL="137160" marR="137160" marT="137160" marB="137160" anchor="ct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effectLst/>
                          <a:latin typeface="+mj-lt"/>
                        </a:rPr>
                        <a:t>Use standard English, complete sentences, and professional vocabulary? </a:t>
                      </a:r>
                      <a:endParaRPr lang="en-US" sz="1800" b="0" dirty="0">
                        <a:effectLst/>
                        <a:latin typeface="+mj-lt"/>
                        <a:ea typeface="Times New Roman"/>
                        <a:cs typeface="Times New Roman"/>
                      </a:endParaRPr>
                    </a:p>
                  </a:txBody>
                  <a:tcPr marL="137160" marR="137160" marT="137160" marB="137160" anchor="ctr"/>
                </a:tc>
                <a:tc>
                  <a:txBody>
                    <a:bodyPr/>
                    <a:lstStyle/>
                    <a:p>
                      <a:pPr marL="0" marR="0" algn="ctr">
                        <a:lnSpc>
                          <a:spcPct val="100000"/>
                        </a:lnSpc>
                        <a:spcBef>
                          <a:spcPts val="0"/>
                        </a:spcBef>
                        <a:spcAft>
                          <a:spcPts val="0"/>
                        </a:spcAft>
                      </a:pPr>
                      <a:r>
                        <a:rPr lang="en-US" sz="1800" b="0">
                          <a:effectLst/>
                          <a:latin typeface="+mj-lt"/>
                        </a:rPr>
                        <a:t> </a:t>
                      </a:r>
                      <a:endParaRPr lang="en-US" sz="1800" b="0">
                        <a:effectLst/>
                        <a:latin typeface="+mj-lt"/>
                        <a:ea typeface="Times New Roman"/>
                        <a:cs typeface="Times New Roman"/>
                      </a:endParaRPr>
                    </a:p>
                  </a:txBody>
                  <a:tcPr marL="137160" marR="137160" marT="137160" marB="137160" anchor="ctr"/>
                </a:tc>
                <a:tc>
                  <a:txBody>
                    <a:bodyPr/>
                    <a:lstStyle/>
                    <a:p>
                      <a:pPr marL="0" marR="0" algn="ctr">
                        <a:lnSpc>
                          <a:spcPct val="100000"/>
                        </a:lnSpc>
                        <a:spcBef>
                          <a:spcPts val="0"/>
                        </a:spcBef>
                        <a:spcAft>
                          <a:spcPts val="0"/>
                        </a:spcAft>
                      </a:pPr>
                      <a:r>
                        <a:rPr lang="en-US" sz="1800" b="0">
                          <a:effectLst/>
                          <a:latin typeface="+mj-lt"/>
                        </a:rPr>
                        <a:t> </a:t>
                      </a:r>
                      <a:endParaRPr lang="en-US" sz="1800" b="0">
                        <a:effectLst/>
                        <a:latin typeface="+mj-lt"/>
                        <a:ea typeface="Times New Roman"/>
                        <a:cs typeface="Times New Roman"/>
                      </a:endParaRPr>
                    </a:p>
                  </a:txBody>
                  <a:tcPr marL="137160" marR="137160" marT="137160" marB="137160" anchor="ct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effectLst/>
                          <a:latin typeface="+mj-lt"/>
                        </a:rPr>
                        <a:t>Use only commonly-accepted and necessary/helpful abbreviations? </a:t>
                      </a:r>
                      <a:endParaRPr lang="en-US" sz="1800" b="0" dirty="0">
                        <a:effectLst/>
                        <a:latin typeface="+mj-lt"/>
                        <a:ea typeface="Times New Roman"/>
                        <a:cs typeface="Times New Roman"/>
                      </a:endParaRPr>
                    </a:p>
                  </a:txBody>
                  <a:tcPr marL="137160" marR="137160" marT="137160" marB="137160" anchor="ctr"/>
                </a:tc>
                <a:tc>
                  <a:txBody>
                    <a:bodyPr/>
                    <a:lstStyle/>
                    <a:p>
                      <a:pPr marL="0" marR="0" algn="ctr">
                        <a:lnSpc>
                          <a:spcPct val="100000"/>
                        </a:lnSpc>
                        <a:spcBef>
                          <a:spcPts val="0"/>
                        </a:spcBef>
                        <a:spcAft>
                          <a:spcPts val="0"/>
                        </a:spcAft>
                      </a:pPr>
                      <a:r>
                        <a:rPr lang="en-US" sz="1800" b="0">
                          <a:effectLst/>
                          <a:latin typeface="+mj-lt"/>
                        </a:rPr>
                        <a:t> </a:t>
                      </a:r>
                      <a:endParaRPr lang="en-US" sz="1800" b="0">
                        <a:effectLst/>
                        <a:latin typeface="+mj-lt"/>
                        <a:ea typeface="Times New Roman"/>
                        <a:cs typeface="Times New Roman"/>
                      </a:endParaRPr>
                    </a:p>
                  </a:txBody>
                  <a:tcPr marL="137160" marR="137160" marT="137160" marB="137160" anchor="ctr"/>
                </a:tc>
                <a:tc>
                  <a:txBody>
                    <a:bodyPr/>
                    <a:lstStyle/>
                    <a:p>
                      <a:pPr marL="0" marR="0" algn="ctr">
                        <a:lnSpc>
                          <a:spcPct val="100000"/>
                        </a:lnSpc>
                        <a:spcBef>
                          <a:spcPts val="0"/>
                        </a:spcBef>
                        <a:spcAft>
                          <a:spcPts val="0"/>
                        </a:spcAft>
                      </a:pPr>
                      <a:r>
                        <a:rPr lang="en-US" sz="1800" b="0" dirty="0">
                          <a:effectLst/>
                          <a:latin typeface="+mj-lt"/>
                        </a:rPr>
                        <a:t> </a:t>
                      </a:r>
                      <a:endParaRPr lang="en-US" sz="1800" b="0" dirty="0">
                        <a:effectLst/>
                        <a:latin typeface="+mj-lt"/>
                        <a:ea typeface="Times New Roman"/>
                        <a:cs typeface="Times New Roman"/>
                      </a:endParaRPr>
                    </a:p>
                  </a:txBody>
                  <a:tcPr marL="137160" marR="137160" marT="137160" marB="137160" anchor="ct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effectLst/>
                          <a:latin typeface="+mj-lt"/>
                        </a:rPr>
                        <a:t>Use proper capitalization and punctuation? </a:t>
                      </a:r>
                      <a:endParaRPr lang="en-US" sz="1800" b="0" dirty="0">
                        <a:effectLst/>
                        <a:latin typeface="+mj-lt"/>
                        <a:ea typeface="Times New Roman"/>
                        <a:cs typeface="Times New Roman"/>
                      </a:endParaRPr>
                    </a:p>
                  </a:txBody>
                  <a:tcPr marL="137160" marR="137160" marT="137160" marB="137160" anchor="ctr"/>
                </a:tc>
                <a:tc>
                  <a:txBody>
                    <a:bodyPr/>
                    <a:lstStyle/>
                    <a:p>
                      <a:pPr marL="0" marR="0" algn="ctr">
                        <a:lnSpc>
                          <a:spcPct val="100000"/>
                        </a:lnSpc>
                        <a:spcBef>
                          <a:spcPts val="0"/>
                        </a:spcBef>
                        <a:spcAft>
                          <a:spcPts val="0"/>
                        </a:spcAft>
                      </a:pPr>
                      <a:r>
                        <a:rPr lang="en-US" sz="1800" b="0" dirty="0">
                          <a:effectLst/>
                          <a:latin typeface="+mj-lt"/>
                        </a:rPr>
                        <a:t> </a:t>
                      </a:r>
                      <a:endParaRPr lang="en-US" sz="1800" b="0" dirty="0">
                        <a:effectLst/>
                        <a:latin typeface="+mj-lt"/>
                        <a:ea typeface="Times New Roman"/>
                        <a:cs typeface="Times New Roman"/>
                      </a:endParaRPr>
                    </a:p>
                  </a:txBody>
                  <a:tcPr marL="137160" marR="137160" marT="137160" marB="137160" anchor="ctr"/>
                </a:tc>
                <a:tc>
                  <a:txBody>
                    <a:bodyPr/>
                    <a:lstStyle/>
                    <a:p>
                      <a:pPr marL="0" marR="0" algn="ctr">
                        <a:lnSpc>
                          <a:spcPct val="100000"/>
                        </a:lnSpc>
                        <a:spcBef>
                          <a:spcPts val="0"/>
                        </a:spcBef>
                        <a:spcAft>
                          <a:spcPts val="0"/>
                        </a:spcAft>
                      </a:pPr>
                      <a:r>
                        <a:rPr lang="en-US" sz="1800" b="0">
                          <a:effectLst/>
                          <a:latin typeface="+mj-lt"/>
                        </a:rPr>
                        <a:t> </a:t>
                      </a:r>
                      <a:endParaRPr lang="en-US" sz="1800" b="0">
                        <a:effectLst/>
                        <a:latin typeface="+mj-lt"/>
                        <a:ea typeface="Times New Roman"/>
                        <a:cs typeface="Times New Roman"/>
                      </a:endParaRPr>
                    </a:p>
                  </a:txBody>
                  <a:tcPr marL="137160" marR="137160" marT="137160" marB="137160" anchor="ct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effectLst/>
                          <a:latin typeface="+mj-lt"/>
                        </a:rPr>
                        <a:t>Clearly communicate the message, questions, or concerns, including necessary context or background information? </a:t>
                      </a:r>
                      <a:endParaRPr lang="en-US" sz="1800" b="0" dirty="0">
                        <a:effectLst/>
                        <a:latin typeface="+mj-lt"/>
                        <a:ea typeface="Times New Roman"/>
                        <a:cs typeface="Times New Roman"/>
                      </a:endParaRPr>
                    </a:p>
                  </a:txBody>
                  <a:tcPr marL="137160" marR="137160" marT="137160" marB="137160" anchor="ctr"/>
                </a:tc>
                <a:tc>
                  <a:txBody>
                    <a:bodyPr/>
                    <a:lstStyle/>
                    <a:p>
                      <a:pPr marL="0" marR="0" algn="ctr">
                        <a:lnSpc>
                          <a:spcPct val="100000"/>
                        </a:lnSpc>
                        <a:spcBef>
                          <a:spcPts val="0"/>
                        </a:spcBef>
                        <a:spcAft>
                          <a:spcPts val="0"/>
                        </a:spcAft>
                      </a:pPr>
                      <a:r>
                        <a:rPr lang="en-US" sz="1800" b="0" dirty="0">
                          <a:effectLst/>
                          <a:latin typeface="+mj-lt"/>
                        </a:rPr>
                        <a:t> </a:t>
                      </a:r>
                      <a:endParaRPr lang="en-US" sz="1800" b="0" dirty="0">
                        <a:effectLst/>
                        <a:latin typeface="+mj-lt"/>
                        <a:ea typeface="Times New Roman"/>
                        <a:cs typeface="Times New Roman"/>
                      </a:endParaRPr>
                    </a:p>
                  </a:txBody>
                  <a:tcPr marL="137160" marR="137160" marT="137160" marB="137160" anchor="ctr"/>
                </a:tc>
                <a:tc>
                  <a:txBody>
                    <a:bodyPr/>
                    <a:lstStyle/>
                    <a:p>
                      <a:pPr marL="0" marR="0" algn="ctr">
                        <a:lnSpc>
                          <a:spcPct val="100000"/>
                        </a:lnSpc>
                        <a:spcBef>
                          <a:spcPts val="0"/>
                        </a:spcBef>
                        <a:spcAft>
                          <a:spcPts val="0"/>
                        </a:spcAft>
                      </a:pPr>
                      <a:r>
                        <a:rPr lang="en-US" sz="1800" b="0" dirty="0">
                          <a:effectLst/>
                          <a:latin typeface="+mj-lt"/>
                        </a:rPr>
                        <a:t> </a:t>
                      </a:r>
                      <a:endParaRPr lang="en-US" sz="1800" b="0" dirty="0">
                        <a:effectLst/>
                        <a:latin typeface="+mj-lt"/>
                        <a:ea typeface="Times New Roman"/>
                        <a:cs typeface="Times New Roman"/>
                      </a:endParaRPr>
                    </a:p>
                  </a:txBody>
                  <a:tcPr marL="137160" marR="137160" marT="137160" marB="137160" anchor="ctr"/>
                </a:tc>
              </a:tr>
              <a:tr h="0">
                <a:tc>
                  <a:txBody>
                    <a:bodyPr/>
                    <a:lstStyle/>
                    <a:p>
                      <a:pPr marL="0" marR="0">
                        <a:lnSpc>
                          <a:spcPct val="100000"/>
                        </a:lnSpc>
                        <a:spcBef>
                          <a:spcPts val="0"/>
                        </a:spcBef>
                        <a:spcAft>
                          <a:spcPts val="0"/>
                        </a:spcAft>
                      </a:pPr>
                      <a:r>
                        <a:rPr lang="en-US" sz="1800" b="0" dirty="0" smtClean="0">
                          <a:effectLst/>
                          <a:latin typeface="+mj-lt"/>
                        </a:rPr>
                        <a:t>Clearly </a:t>
                      </a:r>
                      <a:r>
                        <a:rPr lang="en-US" sz="1800" b="0" dirty="0">
                          <a:effectLst/>
                          <a:latin typeface="+mj-lt"/>
                        </a:rPr>
                        <a:t>convey </a:t>
                      </a:r>
                      <a:r>
                        <a:rPr lang="en-US" sz="1800" b="0" dirty="0" smtClean="0">
                          <a:effectLst/>
                          <a:latin typeface="+mj-lt"/>
                        </a:rPr>
                        <a:t>a respectful and professional tone? </a:t>
                      </a:r>
                      <a:endParaRPr lang="en-US" sz="1800" b="0" dirty="0">
                        <a:effectLst/>
                        <a:latin typeface="+mj-lt"/>
                        <a:ea typeface="Times New Roman"/>
                        <a:cs typeface="Times New Roman"/>
                      </a:endParaRPr>
                    </a:p>
                  </a:txBody>
                  <a:tcPr marL="137160" marR="137160" marT="137160" marB="137160" anchor="ctr"/>
                </a:tc>
                <a:tc>
                  <a:txBody>
                    <a:bodyPr/>
                    <a:lstStyle/>
                    <a:p>
                      <a:pPr marL="0" marR="0" algn="ctr">
                        <a:lnSpc>
                          <a:spcPct val="100000"/>
                        </a:lnSpc>
                        <a:spcBef>
                          <a:spcPts val="0"/>
                        </a:spcBef>
                        <a:spcAft>
                          <a:spcPts val="0"/>
                        </a:spcAft>
                      </a:pPr>
                      <a:r>
                        <a:rPr lang="en-US" sz="1800" b="0" dirty="0">
                          <a:effectLst/>
                          <a:latin typeface="+mj-lt"/>
                        </a:rPr>
                        <a:t> </a:t>
                      </a:r>
                      <a:endParaRPr lang="en-US" sz="1800" b="0" dirty="0">
                        <a:effectLst/>
                        <a:latin typeface="+mj-lt"/>
                        <a:ea typeface="Times New Roman"/>
                        <a:cs typeface="Times New Roman"/>
                      </a:endParaRPr>
                    </a:p>
                  </a:txBody>
                  <a:tcPr marL="137160" marR="137160" marT="137160" marB="137160" anchor="ctr"/>
                </a:tc>
                <a:tc>
                  <a:txBody>
                    <a:bodyPr/>
                    <a:lstStyle/>
                    <a:p>
                      <a:pPr marL="0" marR="0" algn="ctr">
                        <a:lnSpc>
                          <a:spcPct val="100000"/>
                        </a:lnSpc>
                        <a:spcBef>
                          <a:spcPts val="0"/>
                        </a:spcBef>
                        <a:spcAft>
                          <a:spcPts val="0"/>
                        </a:spcAft>
                      </a:pPr>
                      <a:r>
                        <a:rPr lang="en-US" sz="1800" b="0" dirty="0">
                          <a:effectLst/>
                          <a:latin typeface="+mj-lt"/>
                        </a:rPr>
                        <a:t> </a:t>
                      </a:r>
                      <a:endParaRPr lang="en-US" sz="1800" b="0" dirty="0">
                        <a:effectLst/>
                        <a:latin typeface="+mj-lt"/>
                        <a:ea typeface="Times New Roman"/>
                        <a:cs typeface="Times New Roman"/>
                      </a:endParaRPr>
                    </a:p>
                  </a:txBody>
                  <a:tcPr marL="137160" marR="137160" marT="137160" marB="137160" anchor="ct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lt1"/>
                          </a:solidFill>
                          <a:effectLst/>
                          <a:latin typeface="+mn-lt"/>
                          <a:ea typeface="+mn-ea"/>
                          <a:cs typeface="+mn-cs"/>
                        </a:rPr>
                        <a:t>Contain no spelling or grammatical</a:t>
                      </a:r>
                      <a:r>
                        <a:rPr lang="en-US" sz="1800" b="0" kern="1200" baseline="0" dirty="0" smtClean="0">
                          <a:solidFill>
                            <a:schemeClr val="lt1"/>
                          </a:solidFill>
                          <a:effectLst/>
                          <a:latin typeface="+mn-lt"/>
                          <a:ea typeface="+mn-ea"/>
                          <a:cs typeface="+mn-cs"/>
                        </a:rPr>
                        <a:t> </a:t>
                      </a:r>
                      <a:r>
                        <a:rPr lang="en-US" sz="1800" b="0" kern="1200" dirty="0" smtClean="0">
                          <a:solidFill>
                            <a:schemeClr val="lt1"/>
                          </a:solidFill>
                          <a:effectLst/>
                          <a:latin typeface="+mn-lt"/>
                          <a:ea typeface="+mn-ea"/>
                          <a:cs typeface="+mn-cs"/>
                        </a:rPr>
                        <a:t>errors? </a:t>
                      </a:r>
                      <a:endParaRPr lang="en-US" sz="1800" b="0" kern="1200" dirty="0" smtClean="0">
                        <a:solidFill>
                          <a:schemeClr val="lt1"/>
                        </a:solidFill>
                        <a:effectLst/>
                        <a:latin typeface="+mn-lt"/>
                        <a:ea typeface="Times New Roman"/>
                        <a:cs typeface="Times New Roman"/>
                      </a:endParaRPr>
                    </a:p>
                  </a:txBody>
                  <a:tcPr marL="137160" marR="137160" marT="137160" marB="137160" anchor="ctr"/>
                </a:tc>
                <a:tc>
                  <a:txBody>
                    <a:bodyPr/>
                    <a:lstStyle/>
                    <a:p>
                      <a:pPr marL="0" marR="0" algn="ctr">
                        <a:lnSpc>
                          <a:spcPct val="100000"/>
                        </a:lnSpc>
                        <a:spcBef>
                          <a:spcPts val="0"/>
                        </a:spcBef>
                        <a:spcAft>
                          <a:spcPts val="0"/>
                        </a:spcAft>
                      </a:pPr>
                      <a:r>
                        <a:rPr lang="en-US" sz="1800" b="0" dirty="0">
                          <a:effectLst/>
                          <a:latin typeface="+mj-lt"/>
                        </a:rPr>
                        <a:t> </a:t>
                      </a:r>
                      <a:endParaRPr lang="en-US" sz="1800" b="0" dirty="0">
                        <a:effectLst/>
                        <a:latin typeface="+mj-lt"/>
                        <a:ea typeface="Times New Roman"/>
                        <a:cs typeface="Times New Roman"/>
                      </a:endParaRPr>
                    </a:p>
                  </a:txBody>
                  <a:tcPr marL="137160" marR="137160" marT="137160" marB="137160" anchor="ctr"/>
                </a:tc>
                <a:tc>
                  <a:txBody>
                    <a:bodyPr/>
                    <a:lstStyle/>
                    <a:p>
                      <a:pPr marL="0" marR="0" algn="ctr">
                        <a:lnSpc>
                          <a:spcPct val="100000"/>
                        </a:lnSpc>
                        <a:spcBef>
                          <a:spcPts val="0"/>
                        </a:spcBef>
                        <a:spcAft>
                          <a:spcPts val="0"/>
                        </a:spcAft>
                      </a:pPr>
                      <a:r>
                        <a:rPr lang="en-US" sz="1800" b="0" dirty="0">
                          <a:effectLst/>
                          <a:latin typeface="+mj-lt"/>
                        </a:rPr>
                        <a:t> </a:t>
                      </a:r>
                      <a:endParaRPr lang="en-US" sz="1800" b="0" dirty="0">
                        <a:effectLst/>
                        <a:latin typeface="+mj-lt"/>
                        <a:ea typeface="Times New Roman"/>
                        <a:cs typeface="Times New Roman"/>
                      </a:endParaRPr>
                    </a:p>
                  </a:txBody>
                  <a:tcPr marL="137160" marR="137160" marT="137160" marB="137160" anchor="ct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lt1"/>
                          </a:solidFill>
                          <a:effectLst/>
                          <a:latin typeface="+mn-lt"/>
                          <a:ea typeface="+mn-ea"/>
                          <a:cs typeface="+mn-cs"/>
                        </a:rPr>
                        <a:t>Include both first and last name of the sender? </a:t>
                      </a:r>
                      <a:endParaRPr lang="en-US" sz="1800" b="0" dirty="0">
                        <a:effectLst/>
                        <a:latin typeface="+mj-lt"/>
                        <a:ea typeface="Times New Roman"/>
                        <a:cs typeface="Times New Roman"/>
                      </a:endParaRPr>
                    </a:p>
                  </a:txBody>
                  <a:tcPr marL="137160" marR="137160" marT="137160" marB="137160" anchor="ctr"/>
                </a:tc>
                <a:tc>
                  <a:txBody>
                    <a:bodyPr/>
                    <a:lstStyle/>
                    <a:p>
                      <a:pPr marL="0" marR="0" algn="ctr">
                        <a:lnSpc>
                          <a:spcPct val="100000"/>
                        </a:lnSpc>
                        <a:spcBef>
                          <a:spcPts val="0"/>
                        </a:spcBef>
                        <a:spcAft>
                          <a:spcPts val="0"/>
                        </a:spcAft>
                      </a:pPr>
                      <a:r>
                        <a:rPr lang="en-US" sz="1800" b="0" dirty="0">
                          <a:effectLst/>
                          <a:latin typeface="+mj-lt"/>
                        </a:rPr>
                        <a:t> </a:t>
                      </a:r>
                      <a:endParaRPr lang="en-US" sz="1800" b="0" dirty="0">
                        <a:effectLst/>
                        <a:latin typeface="+mj-lt"/>
                        <a:ea typeface="Times New Roman"/>
                        <a:cs typeface="Times New Roman"/>
                      </a:endParaRPr>
                    </a:p>
                  </a:txBody>
                  <a:tcPr marL="137160" marR="137160" marT="137160" marB="137160" anchor="ctr"/>
                </a:tc>
                <a:tc>
                  <a:txBody>
                    <a:bodyPr/>
                    <a:lstStyle/>
                    <a:p>
                      <a:pPr marL="0" marR="0" algn="ctr">
                        <a:lnSpc>
                          <a:spcPct val="100000"/>
                        </a:lnSpc>
                        <a:spcBef>
                          <a:spcPts val="0"/>
                        </a:spcBef>
                        <a:spcAft>
                          <a:spcPts val="0"/>
                        </a:spcAft>
                      </a:pPr>
                      <a:r>
                        <a:rPr lang="en-US" sz="1800" b="0" dirty="0">
                          <a:effectLst/>
                          <a:latin typeface="+mj-lt"/>
                        </a:rPr>
                        <a:t> </a:t>
                      </a:r>
                      <a:endParaRPr lang="en-US" sz="1800" b="0" dirty="0">
                        <a:effectLst/>
                        <a:latin typeface="+mj-lt"/>
                        <a:ea typeface="Times New Roman"/>
                        <a:cs typeface="Times New Roman"/>
                      </a:endParaRPr>
                    </a:p>
                  </a:txBody>
                  <a:tcPr marL="137160" marR="137160" marT="137160" marB="137160" anchor="ctr"/>
                </a:tc>
              </a:tr>
            </a:tbl>
          </a:graphicData>
        </a:graphic>
      </p:graphicFrame>
    </p:spTree>
    <p:extLst>
      <p:ext uri="{BB962C8B-B14F-4D97-AF65-F5344CB8AC3E}">
        <p14:creationId xmlns:p14="http://schemas.microsoft.com/office/powerpoint/2010/main" val="3909249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College Email Scenario</a:t>
            </a:r>
            <a:endParaRPr lang="en-US" dirty="0"/>
          </a:p>
        </p:txBody>
      </p:sp>
      <p:sp>
        <p:nvSpPr>
          <p:cNvPr id="3" name="Content Placeholder 2"/>
          <p:cNvSpPr>
            <a:spLocks noGrp="1"/>
          </p:cNvSpPr>
          <p:nvPr>
            <p:ph idx="1"/>
          </p:nvPr>
        </p:nvSpPr>
        <p:spPr>
          <a:xfrm>
            <a:off x="228600" y="1371600"/>
            <a:ext cx="8686800" cy="5105400"/>
          </a:xfrm>
        </p:spPr>
        <p:txBody>
          <a:bodyPr>
            <a:noAutofit/>
          </a:bodyPr>
          <a:lstStyle/>
          <a:p>
            <a:pPr marL="0" indent="0" algn="ctr">
              <a:spcAft>
                <a:spcPts val="1800"/>
              </a:spcAft>
              <a:buNone/>
            </a:pPr>
            <a:r>
              <a:rPr lang="en-US" sz="2800" dirty="0" smtClean="0">
                <a:latin typeface="+mj-lt"/>
              </a:rPr>
              <a:t>As a class, draft an appropriate email to send </a:t>
            </a:r>
            <a:br>
              <a:rPr lang="en-US" sz="2800" dirty="0" smtClean="0">
                <a:latin typeface="+mj-lt"/>
              </a:rPr>
            </a:br>
            <a:r>
              <a:rPr lang="en-US" sz="2800" dirty="0" smtClean="0">
                <a:latin typeface="+mj-lt"/>
              </a:rPr>
              <a:t>in the following situation. Remember to use </a:t>
            </a:r>
            <a:br>
              <a:rPr lang="en-US" sz="2800" dirty="0" smtClean="0">
                <a:latin typeface="+mj-lt"/>
              </a:rPr>
            </a:br>
            <a:r>
              <a:rPr lang="en-US" sz="2800" dirty="0" smtClean="0">
                <a:latin typeface="+mj-lt"/>
              </a:rPr>
              <a:t>the guidelines discussed in the lesson.</a:t>
            </a:r>
          </a:p>
          <a:p>
            <a:pPr marL="274320" indent="0">
              <a:spcAft>
                <a:spcPts val="1800"/>
              </a:spcAft>
              <a:buNone/>
            </a:pPr>
            <a:r>
              <a:rPr lang="en-US" sz="2400" dirty="0" smtClean="0">
                <a:latin typeface="+mj-lt"/>
              </a:rPr>
              <a:t>You </a:t>
            </a:r>
            <a:r>
              <a:rPr lang="en-US" sz="2400" dirty="0">
                <a:latin typeface="+mj-lt"/>
              </a:rPr>
              <a:t>are registering for spring semester classes. Last </a:t>
            </a:r>
            <a:r>
              <a:rPr lang="en-US" sz="2400" dirty="0" smtClean="0">
                <a:latin typeface="+mj-lt"/>
              </a:rPr>
              <a:t>week </a:t>
            </a:r>
            <a:r>
              <a:rPr lang="en-US" sz="2400" dirty="0">
                <a:latin typeface="+mj-lt"/>
              </a:rPr>
              <a:t>you </a:t>
            </a:r>
            <a:r>
              <a:rPr lang="en-US" sz="2400" dirty="0" smtClean="0">
                <a:latin typeface="+mj-lt"/>
              </a:rPr>
              <a:t/>
            </a:r>
            <a:br>
              <a:rPr lang="en-US" sz="2400" dirty="0" smtClean="0">
                <a:latin typeface="+mj-lt"/>
              </a:rPr>
            </a:br>
            <a:r>
              <a:rPr lang="en-US" sz="2400" dirty="0" smtClean="0">
                <a:latin typeface="+mj-lt"/>
              </a:rPr>
              <a:t>met </a:t>
            </a:r>
            <a:r>
              <a:rPr lang="en-US" sz="2400" dirty="0">
                <a:latin typeface="+mj-lt"/>
              </a:rPr>
              <a:t>with your academic advisor to discuss the courses you will need to take in the </a:t>
            </a:r>
            <a:r>
              <a:rPr lang="en-US" sz="2400" dirty="0" smtClean="0">
                <a:latin typeface="+mj-lt"/>
              </a:rPr>
              <a:t>spring and also </a:t>
            </a:r>
            <a:r>
              <a:rPr lang="en-US" sz="2400" dirty="0">
                <a:latin typeface="+mj-lt"/>
              </a:rPr>
              <a:t>spent time developing your preferred schedule. One of the classes you had planned to take </a:t>
            </a:r>
            <a:r>
              <a:rPr lang="en-US" sz="2400" dirty="0" smtClean="0">
                <a:latin typeface="+mj-lt"/>
              </a:rPr>
              <a:t/>
            </a:r>
            <a:br>
              <a:rPr lang="en-US" sz="2400" dirty="0" smtClean="0">
                <a:latin typeface="+mj-lt"/>
              </a:rPr>
            </a:br>
            <a:r>
              <a:rPr lang="en-US" sz="2400" dirty="0" smtClean="0">
                <a:latin typeface="+mj-lt"/>
              </a:rPr>
              <a:t>is </a:t>
            </a:r>
            <a:r>
              <a:rPr lang="en-US" sz="2400" dirty="0">
                <a:latin typeface="+mj-lt"/>
              </a:rPr>
              <a:t>now full, and you are not sure if you should ask for special permission to be added to that class or if you should just select something </a:t>
            </a:r>
            <a:r>
              <a:rPr lang="en-US" sz="2400" dirty="0" smtClean="0">
                <a:latin typeface="+mj-lt"/>
              </a:rPr>
              <a:t>else. </a:t>
            </a:r>
            <a:r>
              <a:rPr lang="en-US" sz="2400" dirty="0">
                <a:latin typeface="+mj-lt"/>
              </a:rPr>
              <a:t>If you need to select another course, you are </a:t>
            </a:r>
            <a:r>
              <a:rPr lang="en-US" sz="2400" dirty="0" smtClean="0">
                <a:latin typeface="+mj-lt"/>
              </a:rPr>
              <a:t/>
            </a:r>
            <a:br>
              <a:rPr lang="en-US" sz="2400" dirty="0" smtClean="0">
                <a:latin typeface="+mj-lt"/>
              </a:rPr>
            </a:br>
            <a:r>
              <a:rPr lang="en-US" sz="2400" dirty="0" smtClean="0">
                <a:latin typeface="+mj-lt"/>
              </a:rPr>
              <a:t>not </a:t>
            </a:r>
            <a:r>
              <a:rPr lang="en-US" sz="2400" dirty="0">
                <a:latin typeface="+mj-lt"/>
              </a:rPr>
              <a:t>sure which one to select. Compose an email to your advisor </a:t>
            </a:r>
            <a:r>
              <a:rPr lang="en-US" sz="2400" dirty="0" smtClean="0">
                <a:latin typeface="+mj-lt"/>
              </a:rPr>
              <a:t/>
            </a:r>
            <a:br>
              <a:rPr lang="en-US" sz="2400" dirty="0" smtClean="0">
                <a:latin typeface="+mj-lt"/>
              </a:rPr>
            </a:br>
            <a:r>
              <a:rPr lang="en-US" sz="2400" dirty="0" smtClean="0">
                <a:latin typeface="+mj-lt"/>
              </a:rPr>
              <a:t>to </a:t>
            </a:r>
            <a:r>
              <a:rPr lang="en-US" sz="2400" dirty="0">
                <a:latin typeface="+mj-lt"/>
              </a:rPr>
              <a:t>ask for guidance with this decision. </a:t>
            </a:r>
          </a:p>
          <a:p>
            <a:pPr marL="0" indent="0">
              <a:spcAft>
                <a:spcPts val="1800"/>
              </a:spcAft>
              <a:buNone/>
            </a:pPr>
            <a:endParaRPr lang="en-US" sz="2400" dirty="0" smtClean="0">
              <a:latin typeface="+mj-lt"/>
            </a:endParaRPr>
          </a:p>
        </p:txBody>
      </p:sp>
    </p:spTree>
    <p:extLst>
      <p:ext uri="{BB962C8B-B14F-4D97-AF65-F5344CB8AC3E}">
        <p14:creationId xmlns:p14="http://schemas.microsoft.com/office/powerpoint/2010/main" val="3478798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College Email Scenario</a:t>
            </a:r>
            <a:endParaRPr lang="en-US" dirty="0"/>
          </a:p>
        </p:txBody>
      </p:sp>
      <p:sp>
        <p:nvSpPr>
          <p:cNvPr id="3" name="Content Placeholder 2"/>
          <p:cNvSpPr>
            <a:spLocks noGrp="1"/>
          </p:cNvSpPr>
          <p:nvPr>
            <p:ph idx="1"/>
          </p:nvPr>
        </p:nvSpPr>
        <p:spPr>
          <a:xfrm>
            <a:off x="228600" y="1371600"/>
            <a:ext cx="8686800" cy="5105400"/>
          </a:xfrm>
        </p:spPr>
        <p:txBody>
          <a:bodyPr>
            <a:noAutofit/>
          </a:bodyPr>
          <a:lstStyle/>
          <a:p>
            <a:pPr marL="0" indent="0" algn="ctr">
              <a:spcAft>
                <a:spcPts val="1800"/>
              </a:spcAft>
              <a:buNone/>
            </a:pPr>
            <a:r>
              <a:rPr lang="en-US" sz="2800" dirty="0" smtClean="0">
                <a:latin typeface="+mj-lt"/>
              </a:rPr>
              <a:t>As a class, draft an appropriate email to send </a:t>
            </a:r>
            <a:br>
              <a:rPr lang="en-US" sz="2800" dirty="0" smtClean="0">
                <a:latin typeface="+mj-lt"/>
              </a:rPr>
            </a:br>
            <a:r>
              <a:rPr lang="en-US" sz="2800" dirty="0" smtClean="0">
                <a:latin typeface="+mj-lt"/>
              </a:rPr>
              <a:t>in the following situation. Remember to use </a:t>
            </a:r>
            <a:br>
              <a:rPr lang="en-US" sz="2800" dirty="0" smtClean="0">
                <a:latin typeface="+mj-lt"/>
              </a:rPr>
            </a:br>
            <a:r>
              <a:rPr lang="en-US" sz="2800" dirty="0" smtClean="0">
                <a:latin typeface="+mj-lt"/>
              </a:rPr>
              <a:t>the guidelines discussed in the lesson.</a:t>
            </a:r>
          </a:p>
          <a:p>
            <a:pPr marL="365760" indent="0">
              <a:spcAft>
                <a:spcPts val="1800"/>
              </a:spcAft>
              <a:buNone/>
            </a:pPr>
            <a:r>
              <a:rPr lang="en-US" sz="2400" dirty="0" smtClean="0">
                <a:latin typeface="+mj-lt"/>
              </a:rPr>
              <a:t>Your next assignment in your English Composition class is a research paper. You do not feel completely comfortable using </a:t>
            </a:r>
            <a:br>
              <a:rPr lang="en-US" sz="2400" dirty="0" smtClean="0">
                <a:latin typeface="+mj-lt"/>
              </a:rPr>
            </a:br>
            <a:r>
              <a:rPr lang="en-US" sz="2400" dirty="0" smtClean="0">
                <a:latin typeface="+mj-lt"/>
              </a:rPr>
              <a:t>the university’s library and would like some assistance with </a:t>
            </a:r>
            <a:br>
              <a:rPr lang="en-US" sz="2400" dirty="0" smtClean="0">
                <a:latin typeface="+mj-lt"/>
              </a:rPr>
            </a:br>
            <a:r>
              <a:rPr lang="en-US" sz="2400" dirty="0" smtClean="0">
                <a:latin typeface="+mj-lt"/>
              </a:rPr>
              <a:t>finding sources for your paper. Compose an email to the </a:t>
            </a:r>
            <a:br>
              <a:rPr lang="en-US" sz="2400" dirty="0" smtClean="0">
                <a:latin typeface="+mj-lt"/>
              </a:rPr>
            </a:br>
            <a:r>
              <a:rPr lang="en-US" sz="2400" dirty="0" smtClean="0">
                <a:latin typeface="+mj-lt"/>
              </a:rPr>
              <a:t>reference librarian to set up an appointment. Be sure to let </a:t>
            </a:r>
            <a:br>
              <a:rPr lang="en-US" sz="2400" dirty="0" smtClean="0">
                <a:latin typeface="+mj-lt"/>
              </a:rPr>
            </a:br>
            <a:r>
              <a:rPr lang="en-US" sz="2400" dirty="0" smtClean="0">
                <a:latin typeface="+mj-lt"/>
              </a:rPr>
              <a:t>the librarian know the topic you have selected so that s/he </a:t>
            </a:r>
            <a:br>
              <a:rPr lang="en-US" sz="2400" dirty="0" smtClean="0">
                <a:latin typeface="+mj-lt"/>
              </a:rPr>
            </a:br>
            <a:r>
              <a:rPr lang="en-US" sz="2400" dirty="0" smtClean="0">
                <a:latin typeface="+mj-lt"/>
              </a:rPr>
              <a:t>can be prepared for the meeting.</a:t>
            </a:r>
            <a:endParaRPr lang="en-US" sz="2400" dirty="0">
              <a:latin typeface="+mj-lt"/>
            </a:endParaRPr>
          </a:p>
          <a:p>
            <a:pPr marL="0" indent="0">
              <a:spcAft>
                <a:spcPts val="1800"/>
              </a:spcAft>
              <a:buNone/>
            </a:pPr>
            <a:endParaRPr lang="en-US" sz="2400" dirty="0" smtClean="0">
              <a:latin typeface="+mj-lt"/>
            </a:endParaRPr>
          </a:p>
        </p:txBody>
      </p:sp>
    </p:spTree>
    <p:extLst>
      <p:ext uri="{BB962C8B-B14F-4D97-AF65-F5344CB8AC3E}">
        <p14:creationId xmlns:p14="http://schemas.microsoft.com/office/powerpoint/2010/main" val="3397366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51760" y="1676400"/>
            <a:ext cx="3840480" cy="1265613"/>
          </a:xfrm>
          <a:prstGeom prst="rect">
            <a:avLst/>
          </a:prstGeom>
        </p:spPr>
      </p:pic>
      <p:sp>
        <p:nvSpPr>
          <p:cNvPr id="5" name="Rectangle 4"/>
          <p:cNvSpPr/>
          <p:nvPr/>
        </p:nvSpPr>
        <p:spPr>
          <a:xfrm>
            <a:off x="1828800" y="3399534"/>
            <a:ext cx="5486400" cy="646331"/>
          </a:xfrm>
          <a:prstGeom prst="rect">
            <a:avLst/>
          </a:prstGeom>
        </p:spPr>
        <p:txBody>
          <a:bodyPr wrap="square">
            <a:spAutoFit/>
          </a:bodyPr>
          <a:lstStyle/>
          <a:p>
            <a:pPr algn="ctr"/>
            <a:r>
              <a:rPr lang="en-US" dirty="0">
                <a:solidFill>
                  <a:srgbClr val="FFFFFF"/>
                </a:solidFill>
                <a:hlinkClick r:id="rId3"/>
              </a:rPr>
              <a:t>This work is licensed under a Creative Commons Attribution-</a:t>
            </a:r>
            <a:r>
              <a:rPr lang="en-US" dirty="0" err="1">
                <a:solidFill>
                  <a:srgbClr val="FFFFFF"/>
                </a:solidFill>
                <a:hlinkClick r:id="rId3"/>
              </a:rPr>
              <a:t>NonCommercial</a:t>
            </a:r>
            <a:r>
              <a:rPr lang="en-US" dirty="0">
                <a:solidFill>
                  <a:srgbClr val="FFFFFF"/>
                </a:solidFill>
                <a:hlinkClick r:id="rId3"/>
              </a:rPr>
              <a:t> 3.0 </a:t>
            </a:r>
            <a:r>
              <a:rPr lang="en-US" dirty="0" err="1">
                <a:solidFill>
                  <a:srgbClr val="FFFFFF"/>
                </a:solidFill>
                <a:hlinkClick r:id="rId3"/>
              </a:rPr>
              <a:t>Unported</a:t>
            </a:r>
            <a:r>
              <a:rPr lang="en-US" dirty="0">
                <a:solidFill>
                  <a:srgbClr val="FFFFFF"/>
                </a:solidFill>
                <a:hlinkClick r:id="rId3"/>
              </a:rPr>
              <a:t> License.</a:t>
            </a:r>
            <a:endParaRPr lang="en-US" dirty="0">
              <a:solidFill>
                <a:srgbClr val="FFFFFF"/>
              </a:solidFill>
            </a:endParaRPr>
          </a:p>
        </p:txBody>
      </p:sp>
    </p:spTree>
    <p:extLst>
      <p:ext uri="{BB962C8B-B14F-4D97-AF65-F5344CB8AC3E}">
        <p14:creationId xmlns:p14="http://schemas.microsoft.com/office/powerpoint/2010/main" val="3287507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Email Skills Important?</a:t>
            </a:r>
            <a:endParaRPr lang="en-US" dirty="0"/>
          </a:p>
        </p:txBody>
      </p:sp>
      <p:sp>
        <p:nvSpPr>
          <p:cNvPr id="3" name="Content Placeholder 2"/>
          <p:cNvSpPr>
            <a:spLocks noGrp="1"/>
          </p:cNvSpPr>
          <p:nvPr>
            <p:ph idx="1"/>
          </p:nvPr>
        </p:nvSpPr>
        <p:spPr>
          <a:xfrm>
            <a:off x="228600" y="1600200"/>
            <a:ext cx="8686800" cy="5105400"/>
          </a:xfrm>
        </p:spPr>
        <p:txBody>
          <a:bodyPr>
            <a:noAutofit/>
          </a:bodyPr>
          <a:lstStyle/>
          <a:p>
            <a:pPr>
              <a:spcAft>
                <a:spcPts val="1800"/>
              </a:spcAft>
            </a:pPr>
            <a:r>
              <a:rPr lang="en-US" dirty="0" smtClean="0"/>
              <a:t>Primary method of communication between students and university faculty/staff</a:t>
            </a:r>
          </a:p>
          <a:p>
            <a:r>
              <a:rPr lang="en-US" dirty="0" smtClean="0"/>
              <a:t>Conveys two types of information</a:t>
            </a:r>
          </a:p>
          <a:p>
            <a:pPr lvl="1"/>
            <a:r>
              <a:rPr lang="en-US" u="sng" dirty="0" smtClean="0"/>
              <a:t>What</a:t>
            </a:r>
            <a:r>
              <a:rPr lang="en-US" dirty="0" smtClean="0"/>
              <a:t> did you say?		</a:t>
            </a:r>
            <a:r>
              <a:rPr lang="en-US" sz="2000" dirty="0" smtClean="0"/>
              <a:t>content</a:t>
            </a:r>
            <a:endParaRPr lang="en-US" dirty="0" smtClean="0"/>
          </a:p>
          <a:p>
            <a:pPr lvl="1">
              <a:spcAft>
                <a:spcPts val="1800"/>
              </a:spcAft>
            </a:pPr>
            <a:r>
              <a:rPr lang="en-US" u="sng" dirty="0" smtClean="0"/>
              <a:t>How</a:t>
            </a:r>
            <a:r>
              <a:rPr lang="en-US" dirty="0" smtClean="0"/>
              <a:t> did you say it?		</a:t>
            </a:r>
            <a:r>
              <a:rPr lang="en-US" sz="2000" dirty="0"/>
              <a:t>s</a:t>
            </a:r>
            <a:r>
              <a:rPr lang="en-US" sz="2000" dirty="0" smtClean="0"/>
              <a:t>tyle, tone, vocabulary, manners, </a:t>
            </a:r>
            <a:br>
              <a:rPr lang="en-US" sz="2000" dirty="0" smtClean="0"/>
            </a:br>
            <a:r>
              <a:rPr lang="en-US" sz="2000" dirty="0" smtClean="0"/>
              <a:t>					spelling/grammar, clarity, etc.</a:t>
            </a:r>
          </a:p>
          <a:p>
            <a:r>
              <a:rPr lang="en-US" dirty="0" smtClean="0"/>
              <a:t>Creates an impression of the sender</a:t>
            </a:r>
          </a:p>
          <a:p>
            <a:pPr lvl="1"/>
            <a:r>
              <a:rPr lang="en-US" sz="2400" dirty="0" smtClean="0"/>
              <a:t>Communication skills, abilities as a student</a:t>
            </a:r>
          </a:p>
          <a:p>
            <a:pPr lvl="1"/>
            <a:r>
              <a:rPr lang="en-US" sz="2400" dirty="0" smtClean="0"/>
              <a:t>Professionalism, maturity, investment in education</a:t>
            </a:r>
          </a:p>
        </p:txBody>
      </p:sp>
    </p:spTree>
    <p:extLst>
      <p:ext uri="{BB962C8B-B14F-4D97-AF65-F5344CB8AC3E}">
        <p14:creationId xmlns:p14="http://schemas.microsoft.com/office/powerpoint/2010/main" val="2357950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College Email Etiquette Guidelines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54981513"/>
              </p:ext>
            </p:extLst>
          </p:nvPr>
        </p:nvGraphicFramePr>
        <p:xfrm>
          <a:off x="228600" y="1676400"/>
          <a:ext cx="8686800" cy="4465320"/>
        </p:xfrm>
        <a:graphic>
          <a:graphicData uri="http://schemas.openxmlformats.org/drawingml/2006/table">
            <a:tbl>
              <a:tblPr firstRow="1" bandRow="1">
                <a:tableStyleId>{5C22544A-7EE6-4342-B048-85BDC9FD1C3A}</a:tableStyleId>
              </a:tblPr>
              <a:tblGrid>
                <a:gridCol w="4343400"/>
                <a:gridCol w="4343400"/>
              </a:tblGrid>
              <a:tr h="370840">
                <a:tc>
                  <a:txBody>
                    <a:bodyPr/>
                    <a:lstStyle/>
                    <a:p>
                      <a:pPr algn="ctr"/>
                      <a:r>
                        <a:rPr lang="en-US" sz="3200" dirty="0" smtClean="0"/>
                        <a:t>Do</a:t>
                      </a:r>
                      <a:endParaRPr lang="en-US" sz="3200" dirty="0"/>
                    </a:p>
                  </a:txBody>
                  <a:tcPr/>
                </a:tc>
                <a:tc>
                  <a:txBody>
                    <a:bodyPr/>
                    <a:lstStyle/>
                    <a:p>
                      <a:pPr algn="ctr"/>
                      <a:r>
                        <a:rPr lang="en-US" sz="3200" dirty="0" smtClean="0"/>
                        <a:t>Don’t</a:t>
                      </a:r>
                      <a:endParaRPr lang="en-US" sz="3200" dirty="0"/>
                    </a:p>
                  </a:txBody>
                  <a:tcPr/>
                </a:tc>
              </a:tr>
              <a:tr h="370840">
                <a:tc>
                  <a:txBody>
                    <a:bodyPr/>
                    <a:lstStyle/>
                    <a:p>
                      <a:pPr>
                        <a:spcAft>
                          <a:spcPts val="600"/>
                        </a:spcAft>
                      </a:pPr>
                      <a:r>
                        <a:rPr lang="en-US" dirty="0" smtClean="0"/>
                        <a:t>Fill in the subject line</a:t>
                      </a:r>
                    </a:p>
                    <a:p>
                      <a:pPr>
                        <a:spcAft>
                          <a:spcPts val="600"/>
                        </a:spcAft>
                      </a:pPr>
                      <a:r>
                        <a:rPr lang="en-US" dirty="0" smtClean="0"/>
                        <a:t>Make</a:t>
                      </a:r>
                      <a:r>
                        <a:rPr lang="en-US" baseline="0" dirty="0" smtClean="0"/>
                        <a:t> the subject line </a:t>
                      </a:r>
                      <a:r>
                        <a:rPr lang="en-US" dirty="0" smtClean="0"/>
                        <a:t>specific,</a:t>
                      </a:r>
                      <a:r>
                        <a:rPr lang="en-US" baseline="0" dirty="0" smtClean="0"/>
                        <a:t> but brief</a:t>
                      </a:r>
                      <a:endParaRPr lang="en-US" dirty="0"/>
                    </a:p>
                  </a:txBody>
                  <a:tcPr marL="137160" marR="137160" marT="137160" marB="137160"/>
                </a:tc>
                <a:tc>
                  <a:txBody>
                    <a:bodyPr/>
                    <a:lstStyle/>
                    <a:p>
                      <a:pPr>
                        <a:spcAft>
                          <a:spcPts val="600"/>
                        </a:spcAft>
                      </a:pPr>
                      <a:r>
                        <a:rPr lang="en-US" dirty="0" smtClean="0"/>
                        <a:t>Leave the subject line blank</a:t>
                      </a:r>
                    </a:p>
                    <a:p>
                      <a:pPr>
                        <a:spcAft>
                          <a:spcPts val="600"/>
                        </a:spcAft>
                      </a:pPr>
                      <a:r>
                        <a:rPr lang="en-US" dirty="0" smtClean="0"/>
                        <a:t>Make</a:t>
                      </a:r>
                      <a:r>
                        <a:rPr lang="en-US" baseline="0" dirty="0" smtClean="0"/>
                        <a:t> the subject too general or too long</a:t>
                      </a:r>
                    </a:p>
                    <a:p>
                      <a:pPr>
                        <a:spcAft>
                          <a:spcPts val="600"/>
                        </a:spcAft>
                      </a:pPr>
                      <a:r>
                        <a:rPr lang="en-US" baseline="0" dirty="0" smtClean="0"/>
                        <a:t>Use keywords that may trigger a junk-mail or spam filter</a:t>
                      </a:r>
                      <a:endParaRPr lang="en-US" dirty="0"/>
                    </a:p>
                  </a:txBody>
                  <a:tcPr marL="137160" marR="137160" marT="137160" marB="137160"/>
                </a:tc>
              </a:tr>
              <a:tr h="370840">
                <a:tc>
                  <a:txBody>
                    <a:bodyPr/>
                    <a:lstStyle/>
                    <a:p>
                      <a:pPr>
                        <a:spcAft>
                          <a:spcPts val="600"/>
                        </a:spcAft>
                      </a:pPr>
                      <a:r>
                        <a:rPr lang="en-US" dirty="0" smtClean="0"/>
                        <a:t>Select an</a:t>
                      </a:r>
                      <a:r>
                        <a:rPr lang="en-US" baseline="0" dirty="0" smtClean="0"/>
                        <a:t> easy-to-read, standard font</a:t>
                      </a:r>
                      <a:endParaRPr lang="en-US" dirty="0"/>
                    </a:p>
                  </a:txBody>
                  <a:tcPr marL="137160" marR="137160" marT="137160" marB="137160"/>
                </a:tc>
                <a:tc>
                  <a:txBody>
                    <a:bodyPr/>
                    <a:lstStyle/>
                    <a:p>
                      <a:pPr>
                        <a:spcAft>
                          <a:spcPts val="600"/>
                        </a:spcAft>
                      </a:pPr>
                      <a:r>
                        <a:rPr lang="en-US" sz="1800" baseline="0" dirty="0" smtClean="0"/>
                        <a:t>Select a fancy, decorative font</a:t>
                      </a:r>
                      <a:endParaRPr lang="en-US" sz="1800" dirty="0" smtClean="0"/>
                    </a:p>
                  </a:txBody>
                  <a:tcPr marL="137160" marR="137160" marT="137160" marB="137160"/>
                </a:tc>
              </a:tr>
              <a:tr h="370840">
                <a:tc>
                  <a:txBody>
                    <a:bodyPr/>
                    <a:lstStyle/>
                    <a:p>
                      <a:pPr>
                        <a:spcAft>
                          <a:spcPts val="600"/>
                        </a:spcAft>
                      </a:pPr>
                      <a:r>
                        <a:rPr lang="en-US" dirty="0" smtClean="0"/>
                        <a:t>Begin with a polite &amp; respectful</a:t>
                      </a:r>
                      <a:r>
                        <a:rPr lang="en-US" baseline="0" dirty="0" smtClean="0"/>
                        <a:t> </a:t>
                      </a:r>
                      <a:r>
                        <a:rPr lang="en-US" dirty="0" smtClean="0"/>
                        <a:t>salutation</a:t>
                      </a:r>
                      <a:br>
                        <a:rPr lang="en-US" dirty="0" smtClean="0"/>
                      </a:br>
                      <a:r>
                        <a:rPr lang="en-US" dirty="0" smtClean="0"/>
                        <a:t>     </a:t>
                      </a:r>
                      <a:r>
                        <a:rPr lang="en-US" sz="1400" dirty="0" smtClean="0"/>
                        <a:t>Dear Professor Jones,          Hello</a:t>
                      </a:r>
                      <a:r>
                        <a:rPr lang="en-US" sz="1400" baseline="0" dirty="0" smtClean="0"/>
                        <a:t> </a:t>
                      </a:r>
                      <a:r>
                        <a:rPr lang="en-US" sz="1400" dirty="0" smtClean="0"/>
                        <a:t>Dr. Powers,</a:t>
                      </a:r>
                    </a:p>
                    <a:p>
                      <a:pPr>
                        <a:spcAft>
                          <a:spcPts val="600"/>
                        </a:spcAft>
                      </a:pPr>
                      <a:r>
                        <a:rPr lang="en-US" baseline="0" dirty="0" smtClean="0"/>
                        <a:t>Address the recipient by title &amp; last </a:t>
                      </a:r>
                      <a:r>
                        <a:rPr lang="en-US" baseline="0" dirty="0" smtClean="0"/>
                        <a:t>name</a:t>
                      </a:r>
                    </a:p>
                    <a:p>
                      <a:pPr>
                        <a:spcAft>
                          <a:spcPts val="600"/>
                        </a:spcAft>
                      </a:pPr>
                      <a:r>
                        <a:rPr lang="en-US" sz="1400" baseline="0" dirty="0" smtClean="0"/>
                        <a:t>     Dr. Waters          Mrs. Elkin          Professor Tyler</a:t>
                      </a:r>
                      <a:endParaRPr lang="en-US" sz="1400" baseline="0" dirty="0" smtClean="0"/>
                    </a:p>
                    <a:p>
                      <a:pPr>
                        <a:spcAft>
                          <a:spcPts val="600"/>
                        </a:spcAft>
                      </a:pPr>
                      <a:r>
                        <a:rPr lang="en-US" baseline="0" dirty="0" smtClean="0"/>
                        <a:t>Look up the recipient’s title if needed</a:t>
                      </a:r>
                      <a:endParaRPr lang="en-US" dirty="0"/>
                    </a:p>
                  </a:txBody>
                  <a:tcPr marL="137160" marR="137160" marT="137160" marB="137160"/>
                </a:tc>
                <a:tc>
                  <a:txBody>
                    <a:bodyPr/>
                    <a:lstStyle/>
                    <a:p>
                      <a:pPr>
                        <a:spcAft>
                          <a:spcPts val="600"/>
                        </a:spcAft>
                      </a:pPr>
                      <a:r>
                        <a:rPr lang="en-US" dirty="0" smtClean="0"/>
                        <a:t>Begin</a:t>
                      </a:r>
                      <a:r>
                        <a:rPr lang="en-US" baseline="0" dirty="0" smtClean="0"/>
                        <a:t> </a:t>
                      </a:r>
                      <a:r>
                        <a:rPr lang="en-US" dirty="0" smtClean="0"/>
                        <a:t>the </a:t>
                      </a:r>
                      <a:r>
                        <a:rPr lang="en-US" dirty="0" smtClean="0"/>
                        <a:t>content</a:t>
                      </a:r>
                      <a:r>
                        <a:rPr lang="en-US" baseline="0" dirty="0" smtClean="0"/>
                        <a:t> of the email without including a salutation</a:t>
                      </a:r>
                      <a:endParaRPr lang="en-US" dirty="0" smtClean="0"/>
                    </a:p>
                    <a:p>
                      <a:pPr>
                        <a:spcAft>
                          <a:spcPts val="600"/>
                        </a:spcAft>
                      </a:pPr>
                      <a:r>
                        <a:rPr lang="en-US" dirty="0" smtClean="0"/>
                        <a:t>Use an overly</a:t>
                      </a:r>
                      <a:r>
                        <a:rPr lang="en-US" baseline="0" dirty="0" smtClean="0"/>
                        <a:t> casual </a:t>
                      </a:r>
                      <a:r>
                        <a:rPr lang="en-US" dirty="0" smtClean="0"/>
                        <a:t>salutation</a:t>
                      </a:r>
                      <a:br>
                        <a:rPr lang="en-US" dirty="0" smtClean="0"/>
                      </a:br>
                      <a:r>
                        <a:rPr lang="en-US" dirty="0" smtClean="0"/>
                        <a:t>     </a:t>
                      </a:r>
                      <a:r>
                        <a:rPr lang="en-US" sz="1400" dirty="0" smtClean="0"/>
                        <a:t>Hey,               </a:t>
                      </a:r>
                      <a:r>
                        <a:rPr lang="en-US" sz="1400" dirty="0" err="1" smtClean="0"/>
                        <a:t>Yo</a:t>
                      </a:r>
                      <a:r>
                        <a:rPr lang="en-US" sz="1400" dirty="0" smtClean="0"/>
                        <a:t>!          </a:t>
                      </a:r>
                      <a:r>
                        <a:rPr lang="en-US" sz="1400" dirty="0" smtClean="0"/>
                        <a:t>Hi</a:t>
                      </a:r>
                      <a:r>
                        <a:rPr lang="en-US" sz="1400" baseline="0" dirty="0" smtClean="0"/>
                        <a:t> Tom,</a:t>
                      </a:r>
                      <a:endParaRPr lang="en-US" sz="1400" dirty="0" smtClean="0"/>
                    </a:p>
                  </a:txBody>
                  <a:tcPr marL="137160" marR="137160" marT="137160" marB="137160"/>
                </a:tc>
              </a:tr>
            </a:tbl>
          </a:graphicData>
        </a:graphic>
      </p:graphicFrame>
    </p:spTree>
    <p:extLst>
      <p:ext uri="{BB962C8B-B14F-4D97-AF65-F5344CB8AC3E}">
        <p14:creationId xmlns:p14="http://schemas.microsoft.com/office/powerpoint/2010/main" val="878875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74429447"/>
              </p:ext>
            </p:extLst>
          </p:nvPr>
        </p:nvGraphicFramePr>
        <p:xfrm>
          <a:off x="228600" y="1043940"/>
          <a:ext cx="8686800" cy="4770120"/>
        </p:xfrm>
        <a:graphic>
          <a:graphicData uri="http://schemas.openxmlformats.org/drawingml/2006/table">
            <a:tbl>
              <a:tblPr firstRow="1" bandRow="1">
                <a:tableStyleId>{5C22544A-7EE6-4342-B048-85BDC9FD1C3A}</a:tableStyleId>
              </a:tblPr>
              <a:tblGrid>
                <a:gridCol w="4343400"/>
                <a:gridCol w="4343400"/>
              </a:tblGrid>
              <a:tr h="370840">
                <a:tc>
                  <a:txBody>
                    <a:bodyPr/>
                    <a:lstStyle/>
                    <a:p>
                      <a:pPr algn="ctr"/>
                      <a:r>
                        <a:rPr lang="en-US" sz="3200" dirty="0" smtClean="0"/>
                        <a:t>Do</a:t>
                      </a:r>
                      <a:endParaRPr lang="en-US" sz="3200" dirty="0"/>
                    </a:p>
                  </a:txBody>
                  <a:tcPr/>
                </a:tc>
                <a:tc>
                  <a:txBody>
                    <a:bodyPr/>
                    <a:lstStyle/>
                    <a:p>
                      <a:pPr algn="ctr"/>
                      <a:r>
                        <a:rPr lang="en-US" sz="3200" dirty="0" smtClean="0"/>
                        <a:t>Don’t</a:t>
                      </a:r>
                      <a:endParaRPr lang="en-US" sz="3200" dirty="0"/>
                    </a:p>
                  </a:txBody>
                  <a:tcPr/>
                </a:tc>
              </a:tr>
              <a:tr h="370840">
                <a:tc>
                  <a:txBody>
                    <a:bodyPr/>
                    <a:lstStyle/>
                    <a:p>
                      <a:pPr>
                        <a:spcAft>
                          <a:spcPts val="600"/>
                        </a:spcAft>
                      </a:pPr>
                      <a:r>
                        <a:rPr lang="en-US" dirty="0" smtClean="0"/>
                        <a:t>Write in standard English</a:t>
                      </a:r>
                    </a:p>
                    <a:p>
                      <a:pPr>
                        <a:spcAft>
                          <a:spcPts val="600"/>
                        </a:spcAft>
                      </a:pPr>
                      <a:r>
                        <a:rPr lang="en-US" dirty="0" smtClean="0"/>
                        <a:t>Write in complete sentences</a:t>
                      </a:r>
                    </a:p>
                    <a:p>
                      <a:pPr>
                        <a:spcAft>
                          <a:spcPts val="600"/>
                        </a:spcAft>
                      </a:pPr>
                      <a:r>
                        <a:rPr lang="en-US" dirty="0" smtClean="0"/>
                        <a:t>Use </a:t>
                      </a:r>
                      <a:r>
                        <a:rPr lang="en-US" baseline="0" dirty="0" smtClean="0"/>
                        <a:t>professional vocabulary</a:t>
                      </a:r>
                      <a:endParaRPr lang="en-US" dirty="0" smtClean="0"/>
                    </a:p>
                    <a:p>
                      <a:pPr>
                        <a:spcAft>
                          <a:spcPts val="600"/>
                        </a:spcAft>
                      </a:pPr>
                      <a:endParaRPr lang="en-US" dirty="0"/>
                    </a:p>
                  </a:txBody>
                  <a:tcPr marL="137160" marR="137160" marT="137160" marB="137160"/>
                </a:tc>
                <a:tc>
                  <a:txBody>
                    <a:bodyPr/>
                    <a:lstStyle/>
                    <a:p>
                      <a:pPr>
                        <a:spcAft>
                          <a:spcPts val="600"/>
                        </a:spcAft>
                      </a:pPr>
                      <a:r>
                        <a:rPr lang="en-US" dirty="0" smtClean="0"/>
                        <a:t>Write emails in</a:t>
                      </a:r>
                      <a:r>
                        <a:rPr lang="en-US" baseline="0" dirty="0" smtClean="0"/>
                        <a:t> the same format as text messages or social networking posts</a:t>
                      </a:r>
                    </a:p>
                    <a:p>
                      <a:pPr>
                        <a:spcAft>
                          <a:spcPts val="600"/>
                        </a:spcAft>
                      </a:pPr>
                      <a:r>
                        <a:rPr lang="en-US" baseline="0" dirty="0" smtClean="0"/>
                        <a:t>Write in fragments, phrases, or lists</a:t>
                      </a:r>
                    </a:p>
                    <a:p>
                      <a:pPr>
                        <a:spcAft>
                          <a:spcPts val="600"/>
                        </a:spcAft>
                      </a:pPr>
                      <a:r>
                        <a:rPr lang="en-US" baseline="0" dirty="0" smtClean="0"/>
                        <a:t>Use slang or informal language</a:t>
                      </a:r>
                      <a:endParaRPr lang="en-US" dirty="0"/>
                    </a:p>
                  </a:txBody>
                  <a:tcPr marL="137160" marR="137160" marT="137160" marB="137160"/>
                </a:tc>
              </a:tr>
              <a:tr h="370840">
                <a:tc>
                  <a:txBody>
                    <a:bodyPr/>
                    <a:lstStyle/>
                    <a:p>
                      <a:pPr>
                        <a:spcAft>
                          <a:spcPts val="600"/>
                        </a:spcAft>
                      </a:pPr>
                      <a:r>
                        <a:rPr lang="en-US" dirty="0" smtClean="0"/>
                        <a:t>Use standard,</a:t>
                      </a:r>
                      <a:r>
                        <a:rPr lang="en-US" baseline="0" dirty="0" smtClean="0"/>
                        <a:t> commonly-accepted abbreviations where appropriate</a:t>
                      </a:r>
                    </a:p>
                    <a:p>
                      <a:pPr>
                        <a:spcAft>
                          <a:spcPts val="600"/>
                        </a:spcAft>
                      </a:pPr>
                      <a:r>
                        <a:rPr lang="en-US" sz="1400" baseline="0" dirty="0" smtClean="0"/>
                        <a:t>          e.g.     a.k.a.     UNC     PSYC 101-003     MWF/TR</a:t>
                      </a:r>
                      <a:endParaRPr lang="en-US" sz="1400" dirty="0"/>
                    </a:p>
                  </a:txBody>
                  <a:tcPr marL="137160" marR="137160" marT="137160" marB="137160"/>
                </a:tc>
                <a:tc>
                  <a:txBody>
                    <a:bodyPr/>
                    <a:lstStyle/>
                    <a:p>
                      <a:pPr>
                        <a:spcAft>
                          <a:spcPts val="600"/>
                        </a:spcAft>
                      </a:pPr>
                      <a:r>
                        <a:rPr lang="en-US" sz="1800" dirty="0" smtClean="0"/>
                        <a:t>Use informal</a:t>
                      </a:r>
                      <a:r>
                        <a:rPr lang="en-US" sz="1800" baseline="0" dirty="0" smtClean="0"/>
                        <a:t> abbreviations or shorthand common to text-messaging</a:t>
                      </a:r>
                    </a:p>
                    <a:p>
                      <a:pPr>
                        <a:spcAft>
                          <a:spcPts val="600"/>
                        </a:spcAft>
                      </a:pPr>
                      <a:r>
                        <a:rPr lang="en-US" sz="1400" baseline="0" dirty="0" smtClean="0"/>
                        <a:t>          gr8     2day     LOL     OMG     TTYL</a:t>
                      </a:r>
                      <a:endParaRPr lang="en-US" sz="1400" dirty="0" smtClean="0"/>
                    </a:p>
                  </a:txBody>
                  <a:tcPr marL="137160" marR="137160" marT="137160" marB="137160"/>
                </a:tc>
              </a:tr>
              <a:tr h="370840">
                <a:tc>
                  <a:txBody>
                    <a:bodyPr/>
                    <a:lstStyle/>
                    <a:p>
                      <a:pPr>
                        <a:spcAft>
                          <a:spcPts val="600"/>
                        </a:spcAft>
                      </a:pPr>
                      <a:r>
                        <a:rPr lang="en-US" dirty="0" smtClean="0"/>
                        <a:t>Capitalize words properly</a:t>
                      </a:r>
                    </a:p>
                    <a:p>
                      <a:pPr>
                        <a:spcAft>
                          <a:spcPts val="600"/>
                        </a:spcAft>
                      </a:pPr>
                      <a:r>
                        <a:rPr lang="en-US" sz="1400" dirty="0" smtClean="0"/>
                        <a:t>     I’m Joe Smith</a:t>
                      </a:r>
                      <a:r>
                        <a:rPr lang="en-US" sz="1400" baseline="0" dirty="0" smtClean="0"/>
                        <a:t> from Greenville, NC</a:t>
                      </a:r>
                      <a:endParaRPr lang="en-US" sz="1400" dirty="0" smtClean="0"/>
                    </a:p>
                    <a:p>
                      <a:pPr>
                        <a:spcAft>
                          <a:spcPts val="600"/>
                        </a:spcAft>
                      </a:pPr>
                      <a:r>
                        <a:rPr lang="en-US" dirty="0" smtClean="0"/>
                        <a:t>Use correct</a:t>
                      </a:r>
                      <a:r>
                        <a:rPr lang="en-US" baseline="0" dirty="0" smtClean="0"/>
                        <a:t> punctuation</a:t>
                      </a:r>
                    </a:p>
                    <a:p>
                      <a:pPr>
                        <a:spcAft>
                          <a:spcPts val="600"/>
                        </a:spcAft>
                      </a:pPr>
                      <a:r>
                        <a:rPr lang="en-US" sz="1400" baseline="0" dirty="0" smtClean="0"/>
                        <a:t>     Thank you! I look forward to hearing from you.</a:t>
                      </a:r>
                      <a:endParaRPr lang="en-US" sz="1400" dirty="0"/>
                    </a:p>
                  </a:txBody>
                  <a:tcPr marL="137160" marR="137160" marT="137160" marB="137160"/>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baseline="0" dirty="0" smtClean="0"/>
                        <a:t>Write in all capital or lowercase letters</a:t>
                      </a:r>
                    </a:p>
                    <a:p>
                      <a:pPr marL="0" marR="0" indent="0" algn="l" defTabSz="914400" rtl="0" eaLnBrk="1" fontAlgn="auto" latinLnBrk="0" hangingPunct="1">
                        <a:lnSpc>
                          <a:spcPct val="100000"/>
                        </a:lnSpc>
                        <a:spcBef>
                          <a:spcPts val="0"/>
                        </a:spcBef>
                        <a:spcAft>
                          <a:spcPts val="600"/>
                        </a:spcAft>
                        <a:buClrTx/>
                        <a:buSzTx/>
                        <a:buFontTx/>
                        <a:buNone/>
                        <a:tabLst/>
                        <a:defRPr/>
                      </a:pPr>
                      <a:r>
                        <a:rPr lang="en-US" sz="1400" baseline="0" dirty="0" smtClean="0"/>
                        <a:t>     YOUR CLASS IS AWESOME     </a:t>
                      </a:r>
                      <a:r>
                        <a:rPr lang="en-US" sz="1400" baseline="0" dirty="0" err="1" smtClean="0"/>
                        <a:t>i’m</a:t>
                      </a:r>
                      <a:r>
                        <a:rPr lang="en-US" sz="1400" baseline="0" dirty="0" smtClean="0"/>
                        <a:t> from </a:t>
                      </a:r>
                      <a:r>
                        <a:rPr lang="en-US" sz="1400" baseline="0" dirty="0" err="1" smtClean="0"/>
                        <a:t>greenville</a:t>
                      </a:r>
                      <a:r>
                        <a:rPr lang="en-US" sz="1400" baseline="0" dirty="0" smtClean="0"/>
                        <a:t> </a:t>
                      </a:r>
                      <a:r>
                        <a:rPr lang="en-US" sz="1400" baseline="0" dirty="0" err="1" smtClean="0"/>
                        <a:t>nc</a:t>
                      </a:r>
                      <a:endParaRPr lang="en-US" sz="1800" dirty="0" smtClean="0"/>
                    </a:p>
                    <a:p>
                      <a:pPr>
                        <a:spcAft>
                          <a:spcPts val="600"/>
                        </a:spcAft>
                      </a:pPr>
                      <a:r>
                        <a:rPr lang="en-US" sz="1800" dirty="0" smtClean="0"/>
                        <a:t>Overdose</a:t>
                      </a:r>
                      <a:r>
                        <a:rPr lang="en-US" sz="1800" baseline="0" dirty="0" smtClean="0"/>
                        <a:t> on exclamation points</a:t>
                      </a:r>
                      <a:br>
                        <a:rPr lang="en-US" sz="1800" baseline="0" dirty="0" smtClean="0"/>
                      </a:br>
                      <a:r>
                        <a:rPr lang="en-US" sz="1800" baseline="0" dirty="0" smtClean="0"/>
                        <a:t>     </a:t>
                      </a:r>
                      <a:r>
                        <a:rPr lang="en-US" sz="1400" baseline="0" dirty="0" smtClean="0"/>
                        <a:t>Thank you!!!!! Can’t wait to hear from you!!!!</a:t>
                      </a:r>
                      <a:endParaRPr lang="en-US" sz="1800" dirty="0" smtClean="0"/>
                    </a:p>
                  </a:txBody>
                  <a:tcPr marL="137160" marR="137160" marT="137160" marB="137160"/>
                </a:tc>
              </a:tr>
            </a:tbl>
          </a:graphicData>
        </a:graphic>
      </p:graphicFrame>
    </p:spTree>
    <p:extLst>
      <p:ext uri="{BB962C8B-B14F-4D97-AF65-F5344CB8AC3E}">
        <p14:creationId xmlns:p14="http://schemas.microsoft.com/office/powerpoint/2010/main" val="4253874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80857597"/>
              </p:ext>
            </p:extLst>
          </p:nvPr>
        </p:nvGraphicFramePr>
        <p:xfrm>
          <a:off x="228600" y="335280"/>
          <a:ext cx="8686800" cy="6187440"/>
        </p:xfrm>
        <a:graphic>
          <a:graphicData uri="http://schemas.openxmlformats.org/drawingml/2006/table">
            <a:tbl>
              <a:tblPr firstRow="1" bandRow="1">
                <a:tableStyleId>{5C22544A-7EE6-4342-B048-85BDC9FD1C3A}</a:tableStyleId>
              </a:tblPr>
              <a:tblGrid>
                <a:gridCol w="4343400"/>
                <a:gridCol w="4343400"/>
              </a:tblGrid>
              <a:tr h="370840">
                <a:tc>
                  <a:txBody>
                    <a:bodyPr/>
                    <a:lstStyle/>
                    <a:p>
                      <a:pPr algn="ctr"/>
                      <a:r>
                        <a:rPr lang="en-US" sz="3200" dirty="0" smtClean="0"/>
                        <a:t>Do</a:t>
                      </a:r>
                      <a:endParaRPr lang="en-US" sz="3200" dirty="0"/>
                    </a:p>
                  </a:txBody>
                  <a:tcPr/>
                </a:tc>
                <a:tc>
                  <a:txBody>
                    <a:bodyPr/>
                    <a:lstStyle/>
                    <a:p>
                      <a:pPr algn="ctr"/>
                      <a:r>
                        <a:rPr lang="en-US" sz="3200" dirty="0" smtClean="0"/>
                        <a:t>Don’t</a:t>
                      </a:r>
                      <a:endParaRPr lang="en-US" sz="3200" dirty="0"/>
                    </a:p>
                  </a:txBody>
                  <a:tcPr/>
                </a:tc>
              </a:tr>
              <a:tr h="370840">
                <a:tc>
                  <a:txBody>
                    <a:bodyPr/>
                    <a:lstStyle/>
                    <a:p>
                      <a:pPr>
                        <a:spcAft>
                          <a:spcPts val="600"/>
                        </a:spcAft>
                      </a:pPr>
                      <a:r>
                        <a:rPr lang="en-US" dirty="0" smtClean="0"/>
                        <a:t>Be clear and concise in communicating your message, questions, or concerns</a:t>
                      </a:r>
                    </a:p>
                    <a:p>
                      <a:pPr marL="0" marR="0" indent="0" algn="l" defTabSz="914400" rtl="0" eaLnBrk="1" fontAlgn="auto" latinLnBrk="0" hangingPunct="1">
                        <a:lnSpc>
                          <a:spcPct val="100000"/>
                        </a:lnSpc>
                        <a:spcBef>
                          <a:spcPts val="0"/>
                        </a:spcBef>
                        <a:spcAft>
                          <a:spcPts val="600"/>
                        </a:spcAft>
                        <a:buClrTx/>
                        <a:buSzTx/>
                        <a:buFontTx/>
                        <a:buNone/>
                        <a:tabLst/>
                        <a:defRPr/>
                      </a:pPr>
                      <a:r>
                        <a:rPr lang="en-US" dirty="0" smtClean="0"/>
                        <a:t>Include </a:t>
                      </a:r>
                      <a:r>
                        <a:rPr lang="en-US" baseline="0" dirty="0" smtClean="0"/>
                        <a:t>both the course and section number every time you email a professor</a:t>
                      </a:r>
                    </a:p>
                    <a:p>
                      <a:pPr marL="0" marR="0" indent="0" algn="l" defTabSz="914400" rtl="0" eaLnBrk="1" fontAlgn="auto" latinLnBrk="0" hangingPunct="1">
                        <a:lnSpc>
                          <a:spcPct val="100000"/>
                        </a:lnSpc>
                        <a:spcBef>
                          <a:spcPts val="0"/>
                        </a:spcBef>
                        <a:spcAft>
                          <a:spcPts val="600"/>
                        </a:spcAft>
                        <a:buClrTx/>
                        <a:buSzTx/>
                        <a:buFontTx/>
                        <a:buNone/>
                        <a:tabLst/>
                        <a:defRPr/>
                      </a:pPr>
                      <a:r>
                        <a:rPr lang="en-US" dirty="0" smtClean="0"/>
                        <a:t>Put</a:t>
                      </a:r>
                      <a:r>
                        <a:rPr lang="en-US" baseline="0" dirty="0" smtClean="0"/>
                        <a:t> the email in context by stating who you are, how the recipient knows you, and why you’re emailing him/her</a:t>
                      </a:r>
                    </a:p>
                    <a:p>
                      <a:pPr marL="0" marR="0" indent="0" algn="l" defTabSz="914400" rtl="0" eaLnBrk="1" fontAlgn="auto" latinLnBrk="0" hangingPunct="1">
                        <a:lnSpc>
                          <a:spcPct val="100000"/>
                        </a:lnSpc>
                        <a:spcBef>
                          <a:spcPts val="0"/>
                        </a:spcBef>
                        <a:spcAft>
                          <a:spcPts val="600"/>
                        </a:spcAft>
                        <a:buClrTx/>
                        <a:buSzTx/>
                        <a:buFontTx/>
                        <a:buNone/>
                        <a:tabLst/>
                        <a:defRPr/>
                      </a:pPr>
                      <a:r>
                        <a:rPr lang="en-US" baseline="0" dirty="0" smtClean="0"/>
                        <a:t>Get straight to the point</a:t>
                      </a:r>
                    </a:p>
                  </a:txBody>
                  <a:tcPr marL="137160" marR="137160" marT="137160" marB="137160"/>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dirty="0" smtClean="0"/>
                        <a:t>Expect the recipient to recognize you by name alone</a:t>
                      </a:r>
                    </a:p>
                    <a:p>
                      <a:pPr>
                        <a:spcAft>
                          <a:spcPts val="600"/>
                        </a:spcAft>
                      </a:pPr>
                      <a:r>
                        <a:rPr lang="en-US" dirty="0" smtClean="0"/>
                        <a:t>Make</a:t>
                      </a:r>
                      <a:r>
                        <a:rPr lang="en-US" baseline="0" dirty="0" smtClean="0"/>
                        <a:t> the recipient guess what you want or need</a:t>
                      </a:r>
                      <a:endParaRPr lang="en-US" dirty="0" smtClean="0"/>
                    </a:p>
                    <a:p>
                      <a:pPr>
                        <a:spcAft>
                          <a:spcPts val="600"/>
                        </a:spcAft>
                      </a:pPr>
                      <a:r>
                        <a:rPr lang="en-US" dirty="0" smtClean="0"/>
                        <a:t>Ramble</a:t>
                      </a:r>
                      <a:r>
                        <a:rPr lang="en-US" baseline="0" dirty="0" smtClean="0"/>
                        <a:t> or include unnecessary details</a:t>
                      </a:r>
                    </a:p>
                    <a:p>
                      <a:pPr>
                        <a:spcAft>
                          <a:spcPts val="600"/>
                        </a:spcAft>
                      </a:pPr>
                      <a:endParaRPr lang="en-US" dirty="0" smtClean="0"/>
                    </a:p>
                  </a:txBody>
                  <a:tcPr marL="137160" marR="137160" marT="137160" marB="137160"/>
                </a:tc>
              </a:tr>
              <a:tr h="370840">
                <a:tc>
                  <a:txBody>
                    <a:bodyPr/>
                    <a:lstStyle/>
                    <a:p>
                      <a:pPr>
                        <a:spcAft>
                          <a:spcPts val="600"/>
                        </a:spcAft>
                      </a:pPr>
                      <a:r>
                        <a:rPr lang="en-US" dirty="0" smtClean="0"/>
                        <a:t>Maintain a professional tone</a:t>
                      </a:r>
                    </a:p>
                    <a:p>
                      <a:pPr>
                        <a:spcAft>
                          <a:spcPts val="600"/>
                        </a:spcAft>
                      </a:pPr>
                      <a:r>
                        <a:rPr lang="en-US" dirty="0" smtClean="0"/>
                        <a:t>Use respectful </a:t>
                      </a:r>
                      <a:r>
                        <a:rPr lang="en-US" baseline="0" dirty="0" smtClean="0"/>
                        <a:t>language</a:t>
                      </a:r>
                    </a:p>
                    <a:p>
                      <a:pPr>
                        <a:spcAft>
                          <a:spcPts val="600"/>
                        </a:spcAft>
                      </a:pPr>
                      <a:r>
                        <a:rPr lang="en-US" baseline="0" dirty="0" smtClean="0"/>
                        <a:t>Use “I statements” and take responsibility as appropriate if there’s a conflict or problem that you need resolved</a:t>
                      </a:r>
                      <a:br>
                        <a:rPr lang="en-US" baseline="0" dirty="0" smtClean="0"/>
                      </a:br>
                      <a:r>
                        <a:rPr lang="en-US" sz="1400" baseline="0" dirty="0" smtClean="0"/>
                        <a:t>     I’m concerned          I may have misunderstood</a:t>
                      </a:r>
                      <a:endParaRPr lang="en-US" baseline="0" dirty="0" smtClean="0"/>
                    </a:p>
                    <a:p>
                      <a:pPr>
                        <a:spcAft>
                          <a:spcPts val="600"/>
                        </a:spcAft>
                      </a:pPr>
                      <a:r>
                        <a:rPr lang="en-US" baseline="0" dirty="0" smtClean="0"/>
                        <a:t>Remember that there will be a permanent written record of your words once you click send</a:t>
                      </a:r>
                      <a:endParaRPr lang="en-US" dirty="0"/>
                    </a:p>
                  </a:txBody>
                  <a:tcPr marL="137160" marR="137160" marT="137160" marB="137160"/>
                </a:tc>
                <a:tc>
                  <a:txBody>
                    <a:bodyPr/>
                    <a:lstStyle/>
                    <a:p>
                      <a:pPr>
                        <a:spcAft>
                          <a:spcPts val="600"/>
                        </a:spcAft>
                      </a:pPr>
                      <a:r>
                        <a:rPr lang="en-US" sz="1800" dirty="0" smtClean="0"/>
                        <a:t>Use an overly-familiar or personal tone</a:t>
                      </a:r>
                    </a:p>
                    <a:p>
                      <a:pPr>
                        <a:spcAft>
                          <a:spcPts val="600"/>
                        </a:spcAft>
                      </a:pPr>
                      <a:r>
                        <a:rPr lang="en-US" sz="1800" dirty="0" smtClean="0"/>
                        <a:t>Use disrespectful, emotionally-laden, or overdramatic language </a:t>
                      </a:r>
                      <a:br>
                        <a:rPr lang="en-US" sz="1800" dirty="0" smtClean="0"/>
                      </a:br>
                      <a:r>
                        <a:rPr lang="en-US" sz="1400" baseline="0" dirty="0" smtClean="0"/>
                        <a:t>     </a:t>
                      </a:r>
                      <a:r>
                        <a:rPr lang="en-US" sz="1400" dirty="0" smtClean="0"/>
                        <a:t>this sucks     freaking</a:t>
                      </a:r>
                      <a:r>
                        <a:rPr lang="en-US" sz="1400" baseline="0" dirty="0" smtClean="0"/>
                        <a:t> out     really frustrated       </a:t>
                      </a:r>
                      <a:br>
                        <a:rPr lang="en-US" sz="1400" baseline="0" dirty="0" smtClean="0"/>
                      </a:br>
                      <a:r>
                        <a:rPr lang="en-US" sz="1400" baseline="0" dirty="0" smtClean="0"/>
                        <a:t>     panicking      fault/blame</a:t>
                      </a:r>
                      <a:endParaRPr lang="en-US" sz="1800" dirty="0" smtClean="0"/>
                    </a:p>
                    <a:p>
                      <a:pPr>
                        <a:spcAft>
                          <a:spcPts val="600"/>
                        </a:spcAft>
                      </a:pPr>
                      <a:r>
                        <a:rPr lang="en-US" sz="1800" dirty="0" smtClean="0"/>
                        <a:t>Include anything in your email that you would be embarrassed to have shared with others or that you may regret after</a:t>
                      </a:r>
                      <a:r>
                        <a:rPr lang="en-US" sz="1800" baseline="0" dirty="0" smtClean="0"/>
                        <a:t> clicking send</a:t>
                      </a:r>
                      <a:endParaRPr lang="en-US" sz="1800" dirty="0" smtClean="0"/>
                    </a:p>
                  </a:txBody>
                  <a:tcPr marL="137160" marR="137160" marT="137160" marB="137160"/>
                </a:tc>
              </a:tr>
            </a:tbl>
          </a:graphicData>
        </a:graphic>
      </p:graphicFrame>
    </p:spTree>
    <p:extLst>
      <p:ext uri="{BB962C8B-B14F-4D97-AF65-F5344CB8AC3E}">
        <p14:creationId xmlns:p14="http://schemas.microsoft.com/office/powerpoint/2010/main" val="106051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94688373"/>
              </p:ext>
            </p:extLst>
          </p:nvPr>
        </p:nvGraphicFramePr>
        <p:xfrm>
          <a:off x="228600" y="556260"/>
          <a:ext cx="8686800" cy="5745480"/>
        </p:xfrm>
        <a:graphic>
          <a:graphicData uri="http://schemas.openxmlformats.org/drawingml/2006/table">
            <a:tbl>
              <a:tblPr firstRow="1" bandRow="1">
                <a:tableStyleId>{5C22544A-7EE6-4342-B048-85BDC9FD1C3A}</a:tableStyleId>
              </a:tblPr>
              <a:tblGrid>
                <a:gridCol w="4343400"/>
                <a:gridCol w="4343400"/>
              </a:tblGrid>
              <a:tr h="370840">
                <a:tc>
                  <a:txBody>
                    <a:bodyPr/>
                    <a:lstStyle/>
                    <a:p>
                      <a:pPr algn="ctr"/>
                      <a:r>
                        <a:rPr lang="en-US" sz="3200" dirty="0" smtClean="0"/>
                        <a:t>Do</a:t>
                      </a:r>
                      <a:endParaRPr lang="en-US" sz="3200" dirty="0"/>
                    </a:p>
                  </a:txBody>
                  <a:tcPr/>
                </a:tc>
                <a:tc>
                  <a:txBody>
                    <a:bodyPr/>
                    <a:lstStyle/>
                    <a:p>
                      <a:pPr algn="ctr"/>
                      <a:r>
                        <a:rPr lang="en-US" sz="3200" dirty="0" smtClean="0"/>
                        <a:t>Don’t</a:t>
                      </a:r>
                      <a:endParaRPr lang="en-US" sz="3200" dirty="0"/>
                    </a:p>
                  </a:txBody>
                  <a:tcPr/>
                </a:tc>
              </a:tr>
              <a:tr h="370840">
                <a:tc>
                  <a:txBody>
                    <a:bodyPr/>
                    <a:lstStyle/>
                    <a:p>
                      <a:pPr>
                        <a:spcAft>
                          <a:spcPts val="600"/>
                        </a:spcAft>
                      </a:pPr>
                      <a:r>
                        <a:rPr lang="en-US" dirty="0" smtClean="0"/>
                        <a:t>Spell-check and g</a:t>
                      </a:r>
                      <a:r>
                        <a:rPr lang="en-US" baseline="0" dirty="0" smtClean="0"/>
                        <a:t>rammar-check</a:t>
                      </a:r>
                    </a:p>
                    <a:p>
                      <a:pPr>
                        <a:spcAft>
                          <a:spcPts val="600"/>
                        </a:spcAft>
                      </a:pPr>
                      <a:r>
                        <a:rPr lang="en-US" baseline="0" dirty="0" smtClean="0"/>
                        <a:t>Proofread  before sending</a:t>
                      </a:r>
                    </a:p>
                    <a:p>
                      <a:pPr>
                        <a:spcAft>
                          <a:spcPts val="600"/>
                        </a:spcAft>
                      </a:pPr>
                      <a:r>
                        <a:rPr lang="en-US" baseline="0" dirty="0" smtClean="0"/>
                        <a:t>Have someone else proofread particularly important emails</a:t>
                      </a:r>
                      <a:endParaRPr lang="en-US" dirty="0"/>
                    </a:p>
                  </a:txBody>
                  <a:tcPr marL="137160" marR="137160" marT="137160" marB="137160"/>
                </a:tc>
                <a:tc>
                  <a:txBody>
                    <a:bodyPr/>
                    <a:lstStyle/>
                    <a:p>
                      <a:pPr>
                        <a:spcAft>
                          <a:spcPts val="600"/>
                        </a:spcAft>
                      </a:pPr>
                      <a:r>
                        <a:rPr lang="en-US" dirty="0" smtClean="0"/>
                        <a:t>Send emails that have significant</a:t>
                      </a:r>
                      <a:r>
                        <a:rPr lang="en-US" baseline="0" dirty="0" smtClean="0"/>
                        <a:t> spelling and grammar errors that will distract from the content of the message</a:t>
                      </a:r>
                    </a:p>
                    <a:p>
                      <a:pPr>
                        <a:spcAft>
                          <a:spcPts val="600"/>
                        </a:spcAft>
                      </a:pPr>
                      <a:r>
                        <a:rPr lang="en-US" baseline="0" dirty="0" smtClean="0"/>
                        <a:t>Rely solely on spell-check and grammar-check to catch errors</a:t>
                      </a:r>
                      <a:endParaRPr lang="en-US" dirty="0"/>
                    </a:p>
                  </a:txBody>
                  <a:tcPr marL="137160" marR="137160" marT="137160" marB="137160"/>
                </a:tc>
              </a:tr>
              <a:tr h="370840">
                <a:tc>
                  <a:txBody>
                    <a:bodyPr/>
                    <a:lstStyle/>
                    <a:p>
                      <a:pPr>
                        <a:spcAft>
                          <a:spcPts val="600"/>
                        </a:spcAft>
                      </a:pPr>
                      <a:r>
                        <a:rPr lang="en-US" sz="1800" dirty="0" smtClean="0"/>
                        <a:t>Sign emails with </a:t>
                      </a:r>
                      <a:r>
                        <a:rPr lang="en-US" sz="1800" baseline="0" dirty="0" smtClean="0"/>
                        <a:t>both your first and last name</a:t>
                      </a:r>
                    </a:p>
                    <a:p>
                      <a:pPr>
                        <a:spcAft>
                          <a:spcPts val="600"/>
                        </a:spcAft>
                      </a:pPr>
                      <a:r>
                        <a:rPr lang="en-US" sz="1800" baseline="0" dirty="0" smtClean="0"/>
                        <a:t>Use an email “signature” that automatically inserts your full name and contact information at the bottom of every email you send</a:t>
                      </a:r>
                      <a:endParaRPr lang="en-US" sz="1800" dirty="0"/>
                    </a:p>
                  </a:txBody>
                  <a:tcPr marL="137160" marR="137160" marT="137160" marB="137160"/>
                </a:tc>
                <a:tc>
                  <a:txBody>
                    <a:bodyPr/>
                    <a:lstStyle/>
                    <a:p>
                      <a:pPr>
                        <a:spcAft>
                          <a:spcPts val="600"/>
                        </a:spcAft>
                      </a:pPr>
                      <a:r>
                        <a:rPr lang="en-US" sz="1800" dirty="0" smtClean="0"/>
                        <a:t>Expect the recipient</a:t>
                      </a:r>
                      <a:r>
                        <a:rPr lang="en-US" sz="1800" baseline="0" dirty="0" smtClean="0"/>
                        <a:t> to know who you are based solely on your email address</a:t>
                      </a:r>
                    </a:p>
                  </a:txBody>
                  <a:tcPr marL="137160" marR="137160" marT="137160" marB="137160"/>
                </a:tc>
              </a:tr>
              <a:tr h="370840">
                <a:tc>
                  <a:txBody>
                    <a:bodyPr/>
                    <a:lstStyle/>
                    <a:p>
                      <a:pPr>
                        <a:spcAft>
                          <a:spcPts val="600"/>
                        </a:spcAft>
                      </a:pPr>
                      <a:r>
                        <a:rPr lang="en-US" dirty="0" smtClean="0"/>
                        <a:t>Indicate if a message is urgent, time-sensitive or needs a reply</a:t>
                      </a:r>
                      <a:endParaRPr lang="en-US" dirty="0"/>
                    </a:p>
                  </a:txBody>
                  <a:tcPr marL="137160" marR="137160" marT="137160" marB="137160"/>
                </a:tc>
                <a:tc>
                  <a:txBody>
                    <a:bodyPr/>
                    <a:lstStyle/>
                    <a:p>
                      <a:pPr>
                        <a:spcAft>
                          <a:spcPts val="600"/>
                        </a:spcAft>
                      </a:pPr>
                      <a:r>
                        <a:rPr lang="en-US" dirty="0" smtClean="0"/>
                        <a:t>Expect an instantaneous reply</a:t>
                      </a:r>
                    </a:p>
                    <a:p>
                      <a:pPr>
                        <a:spcAft>
                          <a:spcPts val="600"/>
                        </a:spcAft>
                      </a:pPr>
                      <a:r>
                        <a:rPr lang="en-US" dirty="0" smtClean="0"/>
                        <a:t>“Email-bomb” by sending</a:t>
                      </a:r>
                      <a:r>
                        <a:rPr lang="en-US" baseline="0" dirty="0" smtClean="0"/>
                        <a:t> multiple emails over a short period of time to elicit a faster response</a:t>
                      </a:r>
                      <a:endParaRPr lang="en-US" dirty="0"/>
                    </a:p>
                  </a:txBody>
                  <a:tcPr marL="137160" marR="137160" marT="137160" marB="137160"/>
                </a:tc>
              </a:tr>
            </a:tbl>
          </a:graphicData>
        </a:graphic>
      </p:graphicFrame>
    </p:spTree>
    <p:extLst>
      <p:ext uri="{BB962C8B-B14F-4D97-AF65-F5344CB8AC3E}">
        <p14:creationId xmlns:p14="http://schemas.microsoft.com/office/powerpoint/2010/main" val="123695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Email Etiquette Tips</a:t>
            </a:r>
            <a:endParaRPr lang="en-US" dirty="0"/>
          </a:p>
        </p:txBody>
      </p:sp>
      <p:sp>
        <p:nvSpPr>
          <p:cNvPr id="3" name="Content Placeholder 2"/>
          <p:cNvSpPr>
            <a:spLocks noGrp="1"/>
          </p:cNvSpPr>
          <p:nvPr>
            <p:ph idx="1"/>
          </p:nvPr>
        </p:nvSpPr>
        <p:spPr>
          <a:xfrm>
            <a:off x="228600" y="1447800"/>
            <a:ext cx="8686800" cy="5105400"/>
          </a:xfrm>
        </p:spPr>
        <p:txBody>
          <a:bodyPr>
            <a:noAutofit/>
          </a:bodyPr>
          <a:lstStyle/>
          <a:p>
            <a:pPr>
              <a:spcAft>
                <a:spcPts val="1800"/>
              </a:spcAft>
            </a:pPr>
            <a:r>
              <a:rPr lang="en-US" sz="2800" dirty="0" smtClean="0"/>
              <a:t>Check your email frequently and reply promptly</a:t>
            </a:r>
          </a:p>
          <a:p>
            <a:pPr>
              <a:spcAft>
                <a:spcPts val="1800"/>
              </a:spcAft>
            </a:pPr>
            <a:r>
              <a:rPr lang="en-US" sz="2800" dirty="0"/>
              <a:t>Pay attention to “Reply” versus “Reply </a:t>
            </a:r>
            <a:r>
              <a:rPr lang="en-US" sz="2800" dirty="0" smtClean="0"/>
              <a:t>All”</a:t>
            </a:r>
            <a:endParaRPr lang="en-US" sz="2800" dirty="0"/>
          </a:p>
          <a:p>
            <a:r>
              <a:rPr lang="en-US" sz="2800" dirty="0" smtClean="0"/>
              <a:t>Once an email dialogue is underway, some aspects may become less formal</a:t>
            </a:r>
            <a:endParaRPr lang="en-US" sz="2800" dirty="0"/>
          </a:p>
          <a:p>
            <a:pPr lvl="1"/>
            <a:r>
              <a:rPr lang="en-US" sz="2400" dirty="0" smtClean="0"/>
              <a:t>Use the “reply” feature instead of starting a new email so you don’t have to repeat all the background information each time</a:t>
            </a:r>
          </a:p>
          <a:p>
            <a:pPr lvl="1"/>
            <a:r>
              <a:rPr lang="en-US" sz="2400" dirty="0" smtClean="0"/>
              <a:t>Depending on your relationship with the recipient, more informal salutations, less context, or slightly more casual language may be appropriate</a:t>
            </a:r>
            <a:endParaRPr lang="en-US" sz="2400" dirty="0"/>
          </a:p>
          <a:p>
            <a:pPr lvl="1">
              <a:spcAft>
                <a:spcPts val="1800"/>
              </a:spcAft>
            </a:pPr>
            <a:r>
              <a:rPr lang="en-US" sz="2400" dirty="0" smtClean="0"/>
              <a:t>However, some aspects – especially tone, spelling/grammar, respectful language, etc. – should remain formal</a:t>
            </a:r>
            <a:endParaRPr lang="en-US" sz="2400" dirty="0"/>
          </a:p>
        </p:txBody>
      </p:sp>
    </p:spTree>
    <p:extLst>
      <p:ext uri="{BB962C8B-B14F-4D97-AF65-F5344CB8AC3E}">
        <p14:creationId xmlns:p14="http://schemas.microsoft.com/office/powerpoint/2010/main" val="2950176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Email Template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0903200"/>
              </p:ext>
            </p:extLst>
          </p:nvPr>
        </p:nvGraphicFramePr>
        <p:xfrm>
          <a:off x="228600" y="1600200"/>
          <a:ext cx="8686800" cy="4389120"/>
        </p:xfrm>
        <a:graphic>
          <a:graphicData uri="http://schemas.openxmlformats.org/drawingml/2006/table">
            <a:tbl>
              <a:tblPr firstRow="1" bandRow="1">
                <a:tableStyleId>{BDBED569-4797-4DF1-A0F4-6AAB3CD982D8}</a:tableStyleId>
              </a:tblPr>
              <a:tblGrid>
                <a:gridCol w="2971800"/>
                <a:gridCol w="5715000"/>
              </a:tblGrid>
              <a:tr h="370840">
                <a:tc>
                  <a:txBody>
                    <a:bodyPr/>
                    <a:lstStyle/>
                    <a:p>
                      <a:r>
                        <a:rPr lang="en-US" b="0" dirty="0" smtClean="0">
                          <a:solidFill>
                            <a:schemeClr val="bg1"/>
                          </a:solidFill>
                        </a:rPr>
                        <a:t>Salutation</a:t>
                      </a:r>
                      <a:endParaRPr lang="en-US" b="0" dirty="0">
                        <a:solidFill>
                          <a:schemeClr val="bg1"/>
                        </a:solidFill>
                      </a:endParaRPr>
                    </a:p>
                  </a:txBody>
                  <a:tcPr marL="137160" marR="137160" marT="137160" marB="137160" anchor="ctr"/>
                </a:tc>
                <a:tc>
                  <a:txBody>
                    <a:bodyPr/>
                    <a:lstStyle/>
                    <a:p>
                      <a:r>
                        <a:rPr lang="en-US" b="0" dirty="0" smtClean="0">
                          <a:solidFill>
                            <a:schemeClr val="bg1"/>
                          </a:solidFill>
                        </a:rPr>
                        <a:t>Dear Dr. / Mr. / Mrs. / Ms. / Professor [Last Name]</a:t>
                      </a:r>
                      <a:endParaRPr lang="en-US" b="0" dirty="0">
                        <a:solidFill>
                          <a:schemeClr val="bg1"/>
                        </a:solidFill>
                      </a:endParaRPr>
                    </a:p>
                  </a:txBody>
                  <a:tcPr marL="137160" marR="137160" marT="137160" marB="137160" anchor="ctr"/>
                </a:tc>
              </a:tr>
              <a:tr h="370840">
                <a:tc>
                  <a:txBody>
                    <a:bodyPr/>
                    <a:lstStyle/>
                    <a:p>
                      <a:r>
                        <a:rPr lang="en-US" dirty="0" smtClean="0">
                          <a:solidFill>
                            <a:schemeClr val="bg1"/>
                          </a:solidFill>
                        </a:rPr>
                        <a:t>Greeting</a:t>
                      </a:r>
                      <a:endParaRPr lang="en-US" dirty="0">
                        <a:solidFill>
                          <a:schemeClr val="bg1"/>
                        </a:solidFill>
                      </a:endParaRPr>
                    </a:p>
                  </a:txBody>
                  <a:tcPr marL="137160" marR="137160" marT="137160" marB="137160" anchor="ctr"/>
                </a:tc>
                <a:tc>
                  <a:txBody>
                    <a:bodyPr/>
                    <a:lstStyle/>
                    <a:p>
                      <a:r>
                        <a:rPr lang="en-US" dirty="0" smtClean="0">
                          <a:solidFill>
                            <a:schemeClr val="bg1"/>
                          </a:solidFill>
                        </a:rPr>
                        <a:t>Hello. / Good morning. / Good afternoon.</a:t>
                      </a:r>
                      <a:endParaRPr lang="en-US" dirty="0">
                        <a:solidFill>
                          <a:schemeClr val="bg1"/>
                        </a:solidFill>
                      </a:endParaRPr>
                    </a:p>
                  </a:txBody>
                  <a:tcPr marL="137160" marR="137160" marT="137160" marB="137160" anchor="ctr"/>
                </a:tc>
              </a:tr>
              <a:tr h="370840">
                <a:tc>
                  <a:txBody>
                    <a:bodyPr/>
                    <a:lstStyle/>
                    <a:p>
                      <a:r>
                        <a:rPr lang="en-US" dirty="0" smtClean="0">
                          <a:solidFill>
                            <a:schemeClr val="bg1"/>
                          </a:solidFill>
                        </a:rPr>
                        <a:t>Introduction/Context</a:t>
                      </a:r>
                      <a:endParaRPr lang="en-US" dirty="0">
                        <a:solidFill>
                          <a:schemeClr val="bg1"/>
                        </a:solidFill>
                      </a:endParaRPr>
                    </a:p>
                  </a:txBody>
                  <a:tcPr marL="137160" marR="137160" marT="137160" marB="137160" anchor="ctr"/>
                </a:tc>
                <a:tc>
                  <a:txBody>
                    <a:bodyPr/>
                    <a:lstStyle/>
                    <a:p>
                      <a:r>
                        <a:rPr lang="en-US" dirty="0" smtClean="0">
                          <a:solidFill>
                            <a:schemeClr val="bg1"/>
                          </a:solidFill>
                        </a:rPr>
                        <a:t>This is [your full name] from your [day and time] [subject,</a:t>
                      </a:r>
                      <a:r>
                        <a:rPr lang="en-US" baseline="0" dirty="0" smtClean="0">
                          <a:solidFill>
                            <a:schemeClr val="bg1"/>
                          </a:solidFill>
                        </a:rPr>
                        <a:t> course and section #</a:t>
                      </a:r>
                      <a:r>
                        <a:rPr lang="en-US" dirty="0" smtClean="0">
                          <a:solidFill>
                            <a:schemeClr val="bg1"/>
                          </a:solidFill>
                        </a:rPr>
                        <a:t>] class. I’m contacting you because [brief</a:t>
                      </a:r>
                      <a:r>
                        <a:rPr lang="en-US" baseline="0" dirty="0" smtClean="0">
                          <a:solidFill>
                            <a:schemeClr val="bg1"/>
                          </a:solidFill>
                        </a:rPr>
                        <a:t> explanation of reason for email</a:t>
                      </a:r>
                      <a:r>
                        <a:rPr lang="en-US" dirty="0" smtClean="0">
                          <a:solidFill>
                            <a:schemeClr val="bg1"/>
                          </a:solidFill>
                        </a:rPr>
                        <a:t>].</a:t>
                      </a:r>
                      <a:endParaRPr lang="en-US" dirty="0">
                        <a:solidFill>
                          <a:schemeClr val="bg1"/>
                        </a:solidFill>
                      </a:endParaRPr>
                    </a:p>
                  </a:txBody>
                  <a:tcPr marL="137160" marR="137160" marT="137160" marB="137160" anchor="ctr"/>
                </a:tc>
              </a:tr>
              <a:tr h="370840">
                <a:tc>
                  <a:txBody>
                    <a:bodyPr/>
                    <a:lstStyle/>
                    <a:p>
                      <a:r>
                        <a:rPr lang="en-US" dirty="0" smtClean="0">
                          <a:solidFill>
                            <a:schemeClr val="bg1"/>
                          </a:solidFill>
                        </a:rPr>
                        <a:t>Problem/Concern/Question</a:t>
                      </a:r>
                      <a:endParaRPr lang="en-US" dirty="0">
                        <a:solidFill>
                          <a:schemeClr val="bg1"/>
                        </a:solidFill>
                      </a:endParaRPr>
                    </a:p>
                  </a:txBody>
                  <a:tcPr marL="137160" marR="137160" marT="137160" marB="137160" anchor="ctr"/>
                </a:tc>
                <a:tc>
                  <a:txBody>
                    <a:bodyPr/>
                    <a:lstStyle/>
                    <a:p>
                      <a:r>
                        <a:rPr lang="en-US" dirty="0" smtClean="0">
                          <a:solidFill>
                            <a:schemeClr val="bg1"/>
                          </a:solidFill>
                        </a:rPr>
                        <a:t>[Describe</a:t>
                      </a:r>
                      <a:r>
                        <a:rPr lang="en-US" baseline="0" dirty="0" smtClean="0">
                          <a:solidFill>
                            <a:schemeClr val="bg1"/>
                          </a:solidFill>
                        </a:rPr>
                        <a:t> what you need. Be thorough, but get straight to the point. Include any specific questions you have or specific outcomes you want.</a:t>
                      </a:r>
                      <a:r>
                        <a:rPr lang="en-US" dirty="0" smtClean="0">
                          <a:solidFill>
                            <a:schemeClr val="bg1"/>
                          </a:solidFill>
                        </a:rPr>
                        <a:t>]</a:t>
                      </a:r>
                      <a:endParaRPr lang="en-US" dirty="0">
                        <a:solidFill>
                          <a:schemeClr val="bg1"/>
                        </a:solidFill>
                      </a:endParaRPr>
                    </a:p>
                  </a:txBody>
                  <a:tcPr marL="137160" marR="137160" marT="137160" marB="137160" anchor="ctr"/>
                </a:tc>
              </a:tr>
              <a:tr h="370840">
                <a:tc>
                  <a:txBody>
                    <a:bodyPr/>
                    <a:lstStyle/>
                    <a:p>
                      <a:r>
                        <a:rPr lang="en-US" dirty="0" smtClean="0">
                          <a:solidFill>
                            <a:schemeClr val="bg1"/>
                          </a:solidFill>
                        </a:rPr>
                        <a:t>Ending/Thanks</a:t>
                      </a:r>
                      <a:endParaRPr lang="en-US" dirty="0">
                        <a:solidFill>
                          <a:schemeClr val="bg1"/>
                        </a:solidFill>
                      </a:endParaRPr>
                    </a:p>
                  </a:txBody>
                  <a:tcPr marL="137160" marR="137160" marT="137160" marB="137160" anchor="ctr"/>
                </a:tc>
                <a:tc>
                  <a:txBody>
                    <a:bodyPr/>
                    <a:lstStyle/>
                    <a:p>
                      <a:r>
                        <a:rPr lang="en-US" dirty="0" smtClean="0">
                          <a:solidFill>
                            <a:schemeClr val="bg1"/>
                          </a:solidFill>
                        </a:rPr>
                        <a:t>Thank you for your</a:t>
                      </a:r>
                      <a:r>
                        <a:rPr lang="en-US" baseline="0" dirty="0" smtClean="0">
                          <a:solidFill>
                            <a:schemeClr val="bg1"/>
                          </a:solidFill>
                        </a:rPr>
                        <a:t> help.</a:t>
                      </a:r>
                      <a:endParaRPr lang="en-US" dirty="0">
                        <a:solidFill>
                          <a:schemeClr val="bg1"/>
                        </a:solidFill>
                      </a:endParaRPr>
                    </a:p>
                  </a:txBody>
                  <a:tcPr marL="137160" marR="137160" marT="137160" marB="137160" anchor="ctr"/>
                </a:tc>
              </a:tr>
              <a:tr h="370840">
                <a:tc>
                  <a:txBody>
                    <a:bodyPr/>
                    <a:lstStyle/>
                    <a:p>
                      <a:r>
                        <a:rPr lang="en-US" dirty="0" smtClean="0">
                          <a:solidFill>
                            <a:schemeClr val="bg1"/>
                          </a:solidFill>
                        </a:rPr>
                        <a:t>Sign Off</a:t>
                      </a:r>
                      <a:endParaRPr lang="en-US" dirty="0">
                        <a:solidFill>
                          <a:schemeClr val="bg1"/>
                        </a:solidFill>
                      </a:endParaRPr>
                    </a:p>
                  </a:txBody>
                  <a:tcPr marL="137160" marR="137160" marT="137160" marB="137160" anchor="ctr"/>
                </a:tc>
                <a:tc>
                  <a:txBody>
                    <a:bodyPr/>
                    <a:lstStyle/>
                    <a:p>
                      <a:r>
                        <a:rPr lang="en-US" dirty="0" smtClean="0">
                          <a:solidFill>
                            <a:schemeClr val="bg1"/>
                          </a:solidFill>
                        </a:rPr>
                        <a:t>Sincerely,</a:t>
                      </a:r>
                      <a:r>
                        <a:rPr lang="en-US" baseline="0" dirty="0" smtClean="0">
                          <a:solidFill>
                            <a:schemeClr val="bg1"/>
                          </a:solidFill>
                        </a:rPr>
                        <a:t> [your full name]</a:t>
                      </a:r>
                      <a:endParaRPr lang="en-US" dirty="0">
                        <a:solidFill>
                          <a:schemeClr val="bg1"/>
                        </a:solidFill>
                      </a:endParaRPr>
                    </a:p>
                  </a:txBody>
                  <a:tcPr marL="137160" marR="137160" marT="137160" marB="137160" anchor="ctr"/>
                </a:tc>
              </a:tr>
            </a:tbl>
          </a:graphicData>
        </a:graphic>
      </p:graphicFrame>
    </p:spTree>
    <p:extLst>
      <p:ext uri="{BB962C8B-B14F-4D97-AF65-F5344CB8AC3E}">
        <p14:creationId xmlns:p14="http://schemas.microsoft.com/office/powerpoint/2010/main" val="212773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Sample Email Based on This Template</a:t>
            </a:r>
            <a:endParaRPr lang="en-US" sz="3600" dirty="0"/>
          </a:p>
        </p:txBody>
      </p:sp>
      <p:sp>
        <p:nvSpPr>
          <p:cNvPr id="3" name="Content Placeholder 2"/>
          <p:cNvSpPr>
            <a:spLocks noGrp="1"/>
          </p:cNvSpPr>
          <p:nvPr>
            <p:ph idx="1"/>
          </p:nvPr>
        </p:nvSpPr>
        <p:spPr>
          <a:xfrm>
            <a:off x="533400" y="1600200"/>
            <a:ext cx="8077200" cy="4876800"/>
          </a:xfrm>
        </p:spPr>
        <p:txBody>
          <a:bodyPr>
            <a:noAutofit/>
          </a:bodyPr>
          <a:lstStyle/>
          <a:p>
            <a:pPr marL="0" indent="0">
              <a:spcAft>
                <a:spcPts val="600"/>
              </a:spcAft>
              <a:buNone/>
            </a:pPr>
            <a:r>
              <a:rPr lang="en-US" sz="2000" dirty="0" smtClean="0"/>
              <a:t>Dear Dr. Stevenson, </a:t>
            </a:r>
          </a:p>
          <a:p>
            <a:pPr marL="0" indent="0">
              <a:spcAft>
                <a:spcPts val="600"/>
              </a:spcAft>
              <a:buNone/>
            </a:pPr>
            <a:r>
              <a:rPr lang="en-US" sz="2000" dirty="0" smtClean="0"/>
              <a:t>Good morning. This is William Banks from your PHYS 1200-007 class that meets MWF at 9:00 am. I’m emailing you to request additional help with this course. </a:t>
            </a:r>
          </a:p>
          <a:p>
            <a:pPr marL="0" indent="0">
              <a:spcAft>
                <a:spcPts val="600"/>
              </a:spcAft>
              <a:buNone/>
            </a:pPr>
            <a:r>
              <a:rPr lang="en-US" sz="2000" dirty="0" smtClean="0"/>
              <a:t>I’m having difficulty understanding the theory of relativity that we discussed in class. So far, I have read over my notes, reread the textbook, and asked a friend in the class for help. Would you be willing to meet with me to help me understand it better? I’m available during your office hours on Wednesday at 11 if that would work for you. If not, is there a more convenient time when I could visit your office? </a:t>
            </a:r>
          </a:p>
          <a:p>
            <a:pPr marL="0" indent="0">
              <a:spcAft>
                <a:spcPts val="600"/>
              </a:spcAft>
              <a:buNone/>
            </a:pPr>
            <a:r>
              <a:rPr lang="en-US" sz="2000" dirty="0" smtClean="0"/>
              <a:t>Thank you very much for your help.</a:t>
            </a:r>
          </a:p>
          <a:p>
            <a:pPr marL="0" indent="0">
              <a:spcAft>
                <a:spcPts val="600"/>
              </a:spcAft>
              <a:buNone/>
            </a:pPr>
            <a:r>
              <a:rPr lang="en-US" sz="2000" dirty="0" smtClean="0"/>
              <a:t>Sincerely,</a:t>
            </a:r>
            <a:br>
              <a:rPr lang="en-US" sz="2000" dirty="0" smtClean="0"/>
            </a:br>
            <a:r>
              <a:rPr lang="en-US" sz="2000" dirty="0" smtClean="0"/>
              <a:t>William Banks</a:t>
            </a:r>
          </a:p>
        </p:txBody>
      </p:sp>
    </p:spTree>
    <p:extLst>
      <p:ext uri="{BB962C8B-B14F-4D97-AF65-F5344CB8AC3E}">
        <p14:creationId xmlns:p14="http://schemas.microsoft.com/office/powerpoint/2010/main" val="1446369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870</TotalTime>
  <Words>3949</Words>
  <Application>Microsoft Office PowerPoint</Application>
  <PresentationFormat>On-screen Show (4:3)</PresentationFormat>
  <Paragraphs>229</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Sending Emails in College</vt:lpstr>
      <vt:lpstr>Why Are Email Skills Important?</vt:lpstr>
      <vt:lpstr>College Email Etiquette Guidelines</vt:lpstr>
      <vt:lpstr>PowerPoint Presentation</vt:lpstr>
      <vt:lpstr>PowerPoint Presentation</vt:lpstr>
      <vt:lpstr>PowerPoint Presentation</vt:lpstr>
      <vt:lpstr>Additional Email Etiquette Tips</vt:lpstr>
      <vt:lpstr>College Email Template</vt:lpstr>
      <vt:lpstr>Sample Email Based on This Template</vt:lpstr>
      <vt:lpstr>Another Email Template</vt:lpstr>
      <vt:lpstr>Review These Emails</vt:lpstr>
      <vt:lpstr>Cameron’s Email</vt:lpstr>
      <vt:lpstr>Jane’s Email</vt:lpstr>
      <vt:lpstr>Compare These Emails to Our Guidelines</vt:lpstr>
      <vt:lpstr>Sample College Email Scenario</vt:lpstr>
      <vt:lpstr>Sample College Email Scenario</vt:lpstr>
      <vt:lpstr>PowerPoint Presentation</vt:lpstr>
    </vt:vector>
  </TitlesOfParts>
  <Company>East Carolina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COE</dc:creator>
  <cp:lastModifiedBy>Emily Bennert Johnson</cp:lastModifiedBy>
  <cp:revision>125</cp:revision>
  <cp:lastPrinted>2013-05-14T18:39:39Z</cp:lastPrinted>
  <dcterms:created xsi:type="dcterms:W3CDTF">2012-12-27T16:52:19Z</dcterms:created>
  <dcterms:modified xsi:type="dcterms:W3CDTF">2013-05-14T20:17:06Z</dcterms:modified>
</cp:coreProperties>
</file>