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7" r:id="rId3"/>
    <p:sldId id="268" r:id="rId4"/>
    <p:sldId id="269" r:id="rId5"/>
    <p:sldId id="270" r:id="rId6"/>
    <p:sldId id="274" r:id="rId7"/>
    <p:sldId id="275" r:id="rId8"/>
    <p:sldId id="272" r:id="rId9"/>
    <p:sldId id="273" r:id="rId10"/>
    <p:sldId id="262" r:id="rId11"/>
    <p:sldId id="264" r:id="rId12"/>
    <p:sldId id="265" r:id="rId13"/>
    <p:sldId id="266" r:id="rId14"/>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7"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81" autoAdjust="0"/>
  </p:normalViewPr>
  <p:slideViewPr>
    <p:cSldViewPr>
      <p:cViewPr>
        <p:scale>
          <a:sx n="50" d="100"/>
          <a:sy n="50" d="100"/>
        </p:scale>
        <p:origin x="-1956"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5A236F3E-992F-40ED-BF16-305F6AEA535D}" type="datetimeFigureOut">
              <a:rPr lang="en-US" smtClean="0"/>
              <a:pPr/>
              <a:t>5/14/2013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951B9A2-35FB-47D1-8968-7A5254432692}" type="slidenum">
              <a:rPr lang="en-US" smtClean="0"/>
              <a:pPr/>
              <a:t>‹#›</a:t>
            </a:fld>
            <a:endParaRPr lang="en-US"/>
          </a:p>
        </p:txBody>
      </p:sp>
    </p:spTree>
    <p:extLst>
      <p:ext uri="{BB962C8B-B14F-4D97-AF65-F5344CB8AC3E}">
        <p14:creationId xmlns:p14="http://schemas.microsoft.com/office/powerpoint/2010/main" val="906943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butler.edu/student-conduct/disruptive-behavior/" TargetMode="External"/><Relationship Id="rId7" Type="http://schemas.openxmlformats.org/officeDocument/2006/relationships/hyperlink" Target="http://www.ecu.edu/ofe/upload/classroom_disruption.pdf"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uncfsu.edu/documents/policy/academic_affairs/DisruptiveBehavior.Final.pdf" TargetMode="External"/><Relationship Id="rId5" Type="http://schemas.openxmlformats.org/officeDocument/2006/relationships/hyperlink" Target="http://uncw.edu/odos/documents/DealDisruptStu.pdf" TargetMode="External"/><Relationship Id="rId4" Type="http://schemas.openxmlformats.org/officeDocument/2006/relationships/hyperlink" Target="http://oregonstate.edu/studentconduct/faculty/disruptivebehavior.php"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a:t>
            </a:r>
            <a:r>
              <a:rPr lang="en-US" baseline="0" dirty="0" smtClean="0"/>
              <a:t> 7 Lesson 2</a:t>
            </a:r>
          </a:p>
          <a:p>
            <a:endParaRPr lang="en-US" baseline="0" dirty="0" smtClean="0"/>
          </a:p>
          <a:p>
            <a:r>
              <a:rPr lang="en-US" baseline="0" dirty="0" smtClean="0"/>
              <a:t>In this lesson, we’re going to talk about the behavioral expectations you’re likely to encounter in college classrooms and how those may differ from the expectations in high school classrooms</a:t>
            </a:r>
          </a:p>
          <a:p>
            <a:endParaRPr lang="en-US" baseline="0" dirty="0" smtClean="0"/>
          </a:p>
          <a:p>
            <a:pPr defTabSz="932871">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1</a:t>
            </a:fld>
            <a:endParaRPr lang="en-US"/>
          </a:p>
        </p:txBody>
      </p:sp>
    </p:spTree>
    <p:extLst>
      <p:ext uri="{BB962C8B-B14F-4D97-AF65-F5344CB8AC3E}">
        <p14:creationId xmlns:p14="http://schemas.microsoft.com/office/powerpoint/2010/main" val="2119303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policies on appropriate behaviors are</a:t>
            </a:r>
            <a:r>
              <a:rPr lang="en-US" baseline="0" dirty="0" smtClean="0"/>
              <a:t> fairly straightforward</a:t>
            </a:r>
            <a:r>
              <a:rPr lang="en-US" baseline="0" dirty="0" smtClean="0"/>
              <a:t>. </a:t>
            </a:r>
            <a:r>
              <a:rPr lang="en-US" baseline="0" dirty="0" smtClean="0"/>
              <a:t>Most students have very little difficulty adjusting to the behavior standards that the college/university expect in the classroom. </a:t>
            </a:r>
            <a:endParaRPr lang="en-US" baseline="0" dirty="0" smtClean="0"/>
          </a:p>
          <a:p>
            <a:endParaRPr lang="en-US" baseline="0" dirty="0" smtClean="0"/>
          </a:p>
          <a:p>
            <a:r>
              <a:rPr lang="en-US" baseline="0" dirty="0" smtClean="0"/>
              <a:t>First and foremost, pay attention to the dos and don’ts at your school. Secondly, get into good habits and practice strong self control. This applies mostly to small things like forcing yourself to put your cellphone away before class and restraining yourself from checking Facebook during a boring lecture. </a:t>
            </a:r>
          </a:p>
          <a:p>
            <a:endParaRPr lang="en-US" baseline="0" dirty="0" smtClean="0"/>
          </a:p>
          <a:p>
            <a:r>
              <a:rPr lang="en-US" baseline="0" dirty="0" smtClean="0"/>
              <a:t>If you have </a:t>
            </a:r>
            <a:r>
              <a:rPr lang="en-US" baseline="0" dirty="0" smtClean="0"/>
              <a:t>an issue </a:t>
            </a:r>
            <a:r>
              <a:rPr lang="en-US" baseline="0" dirty="0" smtClean="0"/>
              <a:t>that </a:t>
            </a:r>
            <a:r>
              <a:rPr lang="en-US" baseline="0" dirty="0" smtClean="0"/>
              <a:t>needs to be addressed, </a:t>
            </a:r>
            <a:r>
              <a:rPr lang="en-US" baseline="0" dirty="0" smtClean="0"/>
              <a:t>meet </a:t>
            </a:r>
            <a:r>
              <a:rPr lang="en-US" baseline="0" dirty="0" smtClean="0"/>
              <a:t>with the </a:t>
            </a:r>
            <a:r>
              <a:rPr lang="en-US" baseline="0" dirty="0" smtClean="0"/>
              <a:t>professor.  </a:t>
            </a:r>
            <a:r>
              <a:rPr lang="en-US" baseline="0" dirty="0" smtClean="0"/>
              <a:t>If this doesn’t resolve the situation, </a:t>
            </a:r>
            <a:r>
              <a:rPr lang="en-US" baseline="0" dirty="0" smtClean="0"/>
              <a:t>meet </a:t>
            </a:r>
            <a:r>
              <a:rPr lang="en-US" baseline="0" dirty="0" smtClean="0"/>
              <a:t>with the department chair</a:t>
            </a:r>
            <a:r>
              <a:rPr lang="en-US" baseline="0" dirty="0" smtClean="0"/>
              <a:t>. Every school has channels you can go through to get your concerns addressed, so seek those out and use them if you feel you’re being unfairly treated regarding your classroom behavior.</a:t>
            </a:r>
          </a:p>
          <a:p>
            <a:endParaRPr lang="en-US" baseline="0" dirty="0" smtClean="0"/>
          </a:p>
          <a:p>
            <a:r>
              <a:rPr lang="en-US" baseline="0" dirty="0" smtClean="0"/>
              <a:t>Finally, the best rule of thumb if you’re ever in doubt about what behavioral standards you should follow is to simply avoid </a:t>
            </a:r>
            <a:r>
              <a:rPr lang="en-US" baseline="0" dirty="0" smtClean="0"/>
              <a:t>any behaviors that are </a:t>
            </a:r>
            <a:r>
              <a:rPr lang="en-US" baseline="0" dirty="0" smtClean="0"/>
              <a:t>not </a:t>
            </a:r>
            <a:r>
              <a:rPr lang="en-US" baseline="0" dirty="0" smtClean="0"/>
              <a:t>directly related to classroom activity</a:t>
            </a:r>
            <a:r>
              <a:rPr lang="en-US" baseline="0" dirty="0" smtClean="0"/>
              <a:t>. If you’re directly engaged in the class in the manner in which the professor intends you to be engaged, then it’s fairly difficult to be disruptive.</a:t>
            </a:r>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10</a:t>
            </a:fld>
            <a:endParaRPr lang="en-US"/>
          </a:p>
        </p:txBody>
      </p:sp>
    </p:spTree>
    <p:extLst>
      <p:ext uri="{BB962C8B-B14F-4D97-AF65-F5344CB8AC3E}">
        <p14:creationId xmlns:p14="http://schemas.microsoft.com/office/powerpoint/2010/main" val="335732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000" dirty="0"/>
              <a:t>Use the link to watch the video clip of a disruptive high school classroom. http://www.youtube.com/watch?v=hwV_vUqSDwg.  When the video is over, make a list of all of the things they saw happening that were disruptive.</a:t>
            </a:r>
          </a:p>
          <a:p>
            <a:pPr marL="174913" indent="-174913">
              <a:buFont typeface="Arial" pitchFamily="34" charset="0"/>
              <a:buChar char="•"/>
            </a:pPr>
            <a:r>
              <a:rPr lang="en-US" sz="1000" dirty="0"/>
              <a:t>Students singing as a group</a:t>
            </a:r>
          </a:p>
          <a:p>
            <a:pPr marL="174913" indent="-174913">
              <a:buFont typeface="Arial" pitchFamily="34" charset="0"/>
              <a:buChar char="•"/>
            </a:pPr>
            <a:r>
              <a:rPr lang="en-US" sz="1000" dirty="0"/>
              <a:t>One student getting the song going again</a:t>
            </a:r>
          </a:p>
          <a:p>
            <a:pPr marL="174913" indent="-174913">
              <a:buFont typeface="Arial" pitchFamily="34" charset="0"/>
              <a:buChar char="•"/>
            </a:pPr>
            <a:r>
              <a:rPr lang="en-US" sz="1000" dirty="0"/>
              <a:t>Throwing paper</a:t>
            </a:r>
          </a:p>
          <a:p>
            <a:pPr marL="174913" indent="-174913">
              <a:buFont typeface="Arial" pitchFamily="34" charset="0"/>
              <a:buChar char="•"/>
            </a:pPr>
            <a:r>
              <a:rPr lang="en-US" sz="1000" dirty="0"/>
              <a:t>Student sitting in the window</a:t>
            </a:r>
          </a:p>
          <a:p>
            <a:pPr marL="174913" indent="-174913">
              <a:buFont typeface="Arial" pitchFamily="34" charset="0"/>
              <a:buChar char="•"/>
            </a:pPr>
            <a:r>
              <a:rPr lang="en-US" sz="1000" dirty="0"/>
              <a:t>Talking to each other</a:t>
            </a:r>
          </a:p>
          <a:p>
            <a:pPr marL="174913" indent="-174913">
              <a:buFont typeface="Arial" pitchFamily="34" charset="0"/>
              <a:buChar char="•"/>
            </a:pPr>
            <a:r>
              <a:rPr lang="en-US" sz="1000" dirty="0"/>
              <a:t>Walking </a:t>
            </a:r>
            <a:r>
              <a:rPr lang="en-US" sz="1000" dirty="0" smtClean="0"/>
              <a:t>around</a:t>
            </a:r>
          </a:p>
          <a:p>
            <a:pPr marL="174913" indent="-174913">
              <a:buFont typeface="Arial" pitchFamily="34" charset="0"/>
              <a:buChar char="•"/>
            </a:pPr>
            <a:r>
              <a:rPr lang="en-US" sz="1000" dirty="0" smtClean="0"/>
              <a:t>Using a phone to video</a:t>
            </a:r>
            <a:endParaRPr lang="en-US" sz="1000" dirty="0"/>
          </a:p>
          <a:p>
            <a:pPr>
              <a:buFont typeface="Arial" pitchFamily="34" charset="0"/>
              <a:buChar char="•"/>
            </a:pPr>
            <a:endParaRPr lang="en-US" sz="1000" dirty="0"/>
          </a:p>
          <a:p>
            <a:pPr>
              <a:buFont typeface="Arial" pitchFamily="34" charset="0"/>
              <a:buNone/>
            </a:pPr>
            <a:r>
              <a:rPr lang="en-US" sz="1000" dirty="0"/>
              <a:t>Group students in pairs and have them answer the questions on the </a:t>
            </a:r>
            <a:r>
              <a:rPr lang="en-US" sz="1000" dirty="0" smtClean="0"/>
              <a:t>“Disruptive Classroom Behaviors” </a:t>
            </a:r>
            <a:r>
              <a:rPr lang="en-US" sz="1000" dirty="0"/>
              <a:t>worksheet.</a:t>
            </a:r>
          </a:p>
          <a:p>
            <a:pPr marL="174913" indent="-174913">
              <a:buFont typeface="Arial" pitchFamily="34" charset="0"/>
              <a:buChar char="•"/>
            </a:pPr>
            <a:r>
              <a:rPr lang="en-US" sz="1000" dirty="0"/>
              <a:t>What is the purpose of going to school?  (high school or college)</a:t>
            </a:r>
          </a:p>
          <a:p>
            <a:pPr marL="174913" indent="-174913">
              <a:buFont typeface="Arial" pitchFamily="34" charset="0"/>
              <a:buChar char="•"/>
            </a:pPr>
            <a:r>
              <a:rPr lang="en-US" sz="1000" dirty="0"/>
              <a:t>Did the students in the video make it possible to achieve that purpose?</a:t>
            </a:r>
          </a:p>
          <a:p>
            <a:pPr marL="174913" indent="-174913">
              <a:buFont typeface="Arial" pitchFamily="34" charset="0"/>
              <a:buChar char="•"/>
            </a:pPr>
            <a:r>
              <a:rPr lang="en-US" sz="1000" dirty="0"/>
              <a:t>How did it make the teacher feel?</a:t>
            </a:r>
          </a:p>
          <a:p>
            <a:pPr marL="174913" indent="-174913">
              <a:buFont typeface="Arial" pitchFamily="34" charset="0"/>
              <a:buChar char="•"/>
            </a:pPr>
            <a:r>
              <a:rPr lang="en-US" sz="1000" dirty="0"/>
              <a:t>How did it make students who wanted to learn feel?</a:t>
            </a:r>
          </a:p>
          <a:p>
            <a:pPr marL="174913" indent="-174913">
              <a:buFont typeface="Arial" pitchFamily="34" charset="0"/>
              <a:buChar char="•"/>
            </a:pPr>
            <a:r>
              <a:rPr lang="en-US" sz="1000" dirty="0"/>
              <a:t>What should a classroom look and sound like when students are ready to learn?</a:t>
            </a:r>
          </a:p>
          <a:p>
            <a:pPr marL="174913" indent="-174913">
              <a:buFont typeface="Arial" pitchFamily="34" charset="0"/>
              <a:buChar char="•"/>
            </a:pPr>
            <a:r>
              <a:rPr lang="en-US" sz="1000" dirty="0"/>
              <a:t>How will you help create this environment in a classroom?</a:t>
            </a:r>
          </a:p>
          <a:p>
            <a:pPr>
              <a:buFont typeface="Arial" pitchFamily="34" charset="0"/>
              <a:buNone/>
            </a:pPr>
            <a:endParaRPr lang="en-US" sz="1000" dirty="0"/>
          </a:p>
          <a:p>
            <a:pPr>
              <a:buFont typeface="Arial" pitchFamily="34" charset="0"/>
              <a:buNone/>
            </a:pPr>
            <a:r>
              <a:rPr lang="en-US" sz="1000" dirty="0"/>
              <a:t>After students have answered the questions together, discuss their answers. </a:t>
            </a:r>
            <a:r>
              <a:rPr lang="en-US" sz="1000" dirty="0" smtClean="0"/>
              <a:t>Make </a:t>
            </a:r>
            <a:r>
              <a:rPr lang="en-US" sz="1000" dirty="0"/>
              <a:t>sure that they understand that students who are in college pay a significant amount of money to get a degree in order to have a good job one day. </a:t>
            </a:r>
            <a:r>
              <a:rPr lang="en-US" sz="1000" dirty="0" smtClean="0"/>
              <a:t>People </a:t>
            </a:r>
            <a:r>
              <a:rPr lang="en-US" sz="1000" dirty="0"/>
              <a:t>in college expect to be able to learn in the classroom, and professors expect to be able to teach.  </a:t>
            </a:r>
          </a:p>
        </p:txBody>
      </p:sp>
      <p:sp>
        <p:nvSpPr>
          <p:cNvPr id="4" name="Slide Number Placeholder 3"/>
          <p:cNvSpPr>
            <a:spLocks noGrp="1"/>
          </p:cNvSpPr>
          <p:nvPr>
            <p:ph type="sldNum" sz="quarter" idx="10"/>
          </p:nvPr>
        </p:nvSpPr>
        <p:spPr/>
        <p:txBody>
          <a:bodyPr/>
          <a:lstStyle/>
          <a:p>
            <a:fld id="{B951B9A2-35FB-47D1-8968-7A525443269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statements/questions are to be used with the extended practice.  They can also be found on the “Appropriate Classroom Behavior” worksheet.</a:t>
            </a:r>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51B9A2-35FB-47D1-8968-7A5254432692}" type="slidenum">
              <a:rPr lang="en-US" smtClean="0"/>
              <a:pPr/>
              <a:t>13</a:t>
            </a:fld>
            <a:endParaRPr lang="en-US"/>
          </a:p>
        </p:txBody>
      </p:sp>
    </p:spTree>
    <p:extLst>
      <p:ext uri="{BB962C8B-B14F-4D97-AF65-F5344CB8AC3E}">
        <p14:creationId xmlns:p14="http://schemas.microsoft.com/office/powerpoint/2010/main" val="3635955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discussing classroom behavior and the expectations for that</a:t>
            </a:r>
            <a:r>
              <a:rPr lang="en-US" baseline="0" dirty="0" smtClean="0"/>
              <a:t> behavior in this lesson because these things are a form of communication between students and university personnel.</a:t>
            </a:r>
          </a:p>
          <a:p>
            <a:endParaRPr lang="en-US" baseline="0" dirty="0" smtClean="0"/>
          </a:p>
          <a:p>
            <a:r>
              <a:rPr lang="en-US" baseline="0" dirty="0" smtClean="0"/>
              <a:t>The school sets expectations that reflect the university’s culture, priorities, and standards</a:t>
            </a:r>
          </a:p>
          <a:p>
            <a:endParaRPr lang="en-US" baseline="0" dirty="0" smtClean="0"/>
          </a:p>
          <a:p>
            <a:r>
              <a:rPr lang="en-US" baseline="0" dirty="0" smtClean="0"/>
              <a:t>The student can use their behavior to convey a great deal of information to their peers and professors.</a:t>
            </a:r>
          </a:p>
          <a:p>
            <a:endParaRPr lang="en-US" baseline="0" dirty="0" smtClean="0"/>
          </a:p>
          <a:p>
            <a:r>
              <a:rPr lang="en-US" baseline="0" dirty="0" smtClean="0"/>
              <a:t>If there’s a miscommunication between these two elements, it can cause friction. This is why it’s important to ensure that students have an idea of what to expect when entering the new situation so they can adjust their behaviors to meet the expectations.</a:t>
            </a:r>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2</a:t>
            </a:fld>
            <a:endParaRPr lang="en-US"/>
          </a:p>
        </p:txBody>
      </p:sp>
    </p:spTree>
    <p:extLst>
      <p:ext uri="{BB962C8B-B14F-4D97-AF65-F5344CB8AC3E}">
        <p14:creationId xmlns:p14="http://schemas.microsoft.com/office/powerpoint/2010/main" val="3535247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Colleges and universities often set high standards for their students’ behavior both in and out of the classroom. There are several reasons for this. First,</a:t>
            </a:r>
            <a:r>
              <a:rPr lang="en-US" baseline="0" dirty="0" smtClean="0"/>
              <a:t> they are assuming that students are there for the purpose of learning. In order to accomplish that goal, they need to create a certain type of environment. In addition, students are paying for the experience, and colleges want to ensure that they are getting the experience that they paid for. Finally, attending college is a privilege, not a right, and students who attempt to disrupt the environment for the paying students who are there to learn can be removed from the setting partly because of that reason.</a:t>
            </a:r>
          </a:p>
          <a:p>
            <a:endParaRPr lang="en-US" baseline="0" dirty="0" smtClean="0"/>
          </a:p>
          <a:p>
            <a:r>
              <a:rPr lang="en-US" baseline="0" dirty="0" smtClean="0"/>
              <a:t>Every college sets forth basic guidelines that reflect their university culture and describe what students can and cannot do in academic settings. However it’s important to realize that individual professors may also have additional expectations that aren’t outlined in the university’s basic policies. These are often communicated either in their syllabus or on the first day of class. However, some professors have unwritten/unspoken expectations that they simply expect students to catch on to and adhere to. In addition, the more advanced a student’s courses get, they may notice that the expectations are becoming more rigorous. Finally, certain majors may have more stringent standards than others. For example, students in an upper-level Elementary Education course may notice that their professors expect them to demonstrate extremely high levels of maturity, which makes sense when you consider that these students may be going into the schools and serving as a role model for young children through a practicum at the same time as being enrolled in this course.</a:t>
            </a:r>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3</a:t>
            </a:fld>
            <a:endParaRPr lang="en-US"/>
          </a:p>
        </p:txBody>
      </p:sp>
    </p:spTree>
    <p:extLst>
      <p:ext uri="{BB962C8B-B14F-4D97-AF65-F5344CB8AC3E}">
        <p14:creationId xmlns:p14="http://schemas.microsoft.com/office/powerpoint/2010/main" val="2308806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Expectations in college are likely to be different from what you have experienced in high school.</a:t>
            </a:r>
          </a:p>
          <a:p>
            <a:endParaRPr lang="en-US" dirty="0" smtClean="0"/>
          </a:p>
          <a:p>
            <a:r>
              <a:rPr lang="en-US" dirty="0" smtClean="0"/>
              <a:t>First, there will be much less direct guidance. Some of the rules and guidelines will be written or specifically outlined,</a:t>
            </a:r>
            <a:r>
              <a:rPr lang="en-US" baseline="0" dirty="0" smtClean="0"/>
              <a:t> but others will just be part of the university culture. It is up to the student to learn all of these issues and follow them. Professors and other administrators are not there to explicitly teach students about how to behave properly, but they will still hold them accountable for doing so</a:t>
            </a:r>
            <a:r>
              <a:rPr lang="en-US" baseline="0" dirty="0" smtClean="0"/>
              <a:t>. There’s a general difference between high school and college that underlies this issue: In high school, the assumption is that students need constant guidance to help shape and reinforce the proper behaviors. In college, the assumption is that you can reasonably function as an adult without constantly being told what to do and reminded about doing it.</a:t>
            </a:r>
          </a:p>
          <a:p>
            <a:endParaRPr lang="en-US" baseline="0" dirty="0" smtClean="0"/>
          </a:p>
          <a:p>
            <a:r>
              <a:rPr lang="en-US" baseline="0" dirty="0" smtClean="0"/>
              <a:t>Students are also expected to behave with more maturity in college. This should be demonstrated in both actions and words. It’s most important in the classroom setting, but there will also be expectations about the level of maturity that should be displayed in other settings as well.</a:t>
            </a:r>
          </a:p>
          <a:p>
            <a:endParaRPr lang="en-US" baseline="0" dirty="0" smtClean="0"/>
          </a:p>
          <a:p>
            <a:r>
              <a:rPr lang="en-US" baseline="0" dirty="0" smtClean="0"/>
              <a:t>Demonstrating respect for both professionals and peers in the university setting is a cornerstone of college-level expectations. This can take many forms, but one of the most easily observed forms is the way in which a student participates in the academic environment. The general expectation is that students will make positive contributions in this setting (i.e., listening actively and participating as appropriate) and refrain from making negative contributions (i.e., being disruptive in any way).</a:t>
            </a:r>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4</a:t>
            </a:fld>
            <a:endParaRPr lang="en-US"/>
          </a:p>
        </p:txBody>
      </p:sp>
    </p:spTree>
    <p:extLst>
      <p:ext uri="{BB962C8B-B14F-4D97-AF65-F5344CB8AC3E}">
        <p14:creationId xmlns:p14="http://schemas.microsoft.com/office/powerpoint/2010/main" val="1377566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let’s talk a little more specifically about disruptive behavior, since we’ve pointed it out as something to be avoided.</a:t>
            </a:r>
          </a:p>
          <a:p>
            <a:endParaRPr lang="en-US" baseline="0" dirty="0" smtClean="0"/>
          </a:p>
          <a:p>
            <a:r>
              <a:rPr lang="en-US" baseline="0" dirty="0" smtClean="0"/>
              <a:t>As you transition from high school to college, it’s important to know that most colleges take disruptive behavior – especially in the classroom – quite seriously. Not only do universities </a:t>
            </a:r>
            <a:r>
              <a:rPr lang="en-US" i="1" baseline="0" dirty="0" smtClean="0"/>
              <a:t>have</a:t>
            </a:r>
            <a:r>
              <a:rPr lang="en-US" baseline="0" dirty="0" smtClean="0"/>
              <a:t> policies governing what constitutes disruptive behavior and what consequences can be applied, but they also </a:t>
            </a:r>
            <a:r>
              <a:rPr lang="en-US" i="1" baseline="0" dirty="0" smtClean="0"/>
              <a:t>enforce</a:t>
            </a:r>
            <a:r>
              <a:rPr lang="en-US" baseline="0" dirty="0" smtClean="0"/>
              <a:t> those policies. The reason behind this goes back to the previous point we mentioned about the assumption that students are attending college in order to get an education and have paid for that privilege. The policies protect those students and their investment of time and money. </a:t>
            </a:r>
          </a:p>
          <a:p>
            <a:endParaRPr lang="en-US" baseline="0" dirty="0" smtClean="0"/>
          </a:p>
          <a:p>
            <a:r>
              <a:rPr lang="en-US" baseline="0" dirty="0" smtClean="0"/>
              <a:t>Each university has a slightly different definition of disruptive behavior or classroom disruption (The two terms are used synonymously here, although in some contexts “disruptive behavior” may also apply to non-academic settings in addition to classroom settings.) Here are a few examples from different schools. What do you notice about these descriptions? Commonalities? Differences?</a:t>
            </a:r>
          </a:p>
          <a:p>
            <a:r>
              <a:rPr lang="en-US" baseline="0" dirty="0" smtClean="0"/>
              <a:t>[Facilitate a brief class discussion about what the students take away from these definitions.]</a:t>
            </a:r>
          </a:p>
          <a:p>
            <a:r>
              <a:rPr lang="en-US" baseline="0" dirty="0" smtClean="0"/>
              <a:t>You may notice that there’s some variation in how strong the language is and whether it implies that a behavior would need to be fairly extreme before it would fall under this policy. But there are more similarities than differences. They all note that there’s some kind of interference with the classroom, and most of them specify that the behavior needs to be either substantial or repeated. </a:t>
            </a:r>
          </a:p>
          <a:p>
            <a:endParaRPr lang="en-US" baseline="0" dirty="0" smtClean="0"/>
          </a:p>
          <a:p>
            <a:endParaRPr lang="en-US" baseline="0" dirty="0" smtClean="0"/>
          </a:p>
          <a:p>
            <a:r>
              <a:rPr lang="en-US" baseline="0" dirty="0" smtClean="0"/>
              <a:t>Note: The sources for all the direct quotes on this slide are listed on the notes page of the next slide, along with the more detailed information pulled from those sources.</a:t>
            </a:r>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5</a:t>
            </a:fld>
            <a:endParaRPr lang="en-US"/>
          </a:p>
        </p:txBody>
      </p:sp>
    </p:spTree>
    <p:extLst>
      <p:ext uri="{BB962C8B-B14F-4D97-AF65-F5344CB8AC3E}">
        <p14:creationId xmlns:p14="http://schemas.microsoft.com/office/powerpoint/2010/main" val="3066266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a basic definition of what disruptive</a:t>
            </a:r>
            <a:r>
              <a:rPr lang="en-US" baseline="0" dirty="0" smtClean="0"/>
              <a:t> behavior means in general, let’s look at some specific examples. Everything listed on this slide and the next one is specifically mentioned as a potential disruptive behavior falling under one of the policies whose definitions we saw on the previous slide. (Plus one more school whose definition didn’t fit on that slide.) </a:t>
            </a:r>
          </a:p>
          <a:p>
            <a:endParaRPr lang="en-US" baseline="0" dirty="0" smtClean="0"/>
          </a:p>
          <a:p>
            <a:r>
              <a:rPr lang="en-US" dirty="0" smtClean="0"/>
              <a:t>[Most of these</a:t>
            </a:r>
            <a:r>
              <a:rPr lang="en-US" baseline="0" dirty="0" smtClean="0"/>
              <a:t> examples are self-explanatory. A few notes are listed below.</a:t>
            </a:r>
            <a:r>
              <a:rPr lang="en-US" dirty="0" smtClean="0"/>
              <a:t>]</a:t>
            </a:r>
          </a:p>
          <a:p>
            <a:pPr marL="171450" indent="-171450">
              <a:buFontTx/>
              <a:buChar char="-"/>
            </a:pPr>
            <a:r>
              <a:rPr lang="en-US" dirty="0" smtClean="0"/>
              <a:t>One of the most common pet peeves voiced by university instructors about classroom behavior is use of cell phones and other technology.</a:t>
            </a:r>
            <a:r>
              <a:rPr lang="en-US" baseline="0" dirty="0" smtClean="0"/>
              <a:t> Based on the feedback heard at many colleges, one of the best ways to stay on your instructors’ good side is to get in the habit of silencing your cell phone before walking into any classroom or meeting and putting it completely out of sight. Note that “silent” and “vibrate” are </a:t>
            </a:r>
            <a:r>
              <a:rPr lang="en-US" b="1" baseline="0" dirty="0" smtClean="0"/>
              <a:t>not</a:t>
            </a:r>
            <a:r>
              <a:rPr lang="en-US" baseline="0" dirty="0" smtClean="0"/>
              <a:t> the same thing; a buzzing phone pressed up against something hard in your backpack can make even more noise than a ringtone would. Furthermore, if you justify keeping your cell phone out on the desk in order to know what time it is, then asking someone to give you a watch for your next gift-giving occasion would be an excellent investment in the goodwill of your instructors.</a:t>
            </a:r>
            <a:endParaRPr lang="en-US" dirty="0" smtClean="0"/>
          </a:p>
          <a:p>
            <a:pPr marL="171450" indent="-171450">
              <a:buFontTx/>
              <a:buChar char="-"/>
            </a:pPr>
            <a:r>
              <a:rPr lang="en-US" dirty="0" smtClean="0"/>
              <a:t>Note that assistive technology used appropriately in the classroom does not fall into the category of disruptive behavior. However assistive technology that is being misused</a:t>
            </a:r>
            <a:r>
              <a:rPr lang="en-US" baseline="0" dirty="0" smtClean="0"/>
              <a:t> (e.g., checking Facebook on an </a:t>
            </a:r>
            <a:r>
              <a:rPr lang="en-US" baseline="0" dirty="0" err="1" smtClean="0"/>
              <a:t>iPad</a:t>
            </a:r>
            <a:r>
              <a:rPr lang="en-US" baseline="0" dirty="0" smtClean="0"/>
              <a:t> instead of taking notes on it, etc.) may be governed by this policy.</a:t>
            </a:r>
          </a:p>
          <a:p>
            <a:pPr marL="171450" indent="-171450">
              <a:buFontTx/>
              <a:buChar char="-"/>
            </a:pPr>
            <a:r>
              <a:rPr lang="en-US" baseline="0" dirty="0" smtClean="0"/>
              <a:t>Whether or not a professor requires students to be recognized before speaking usually depends entirely on the context of the class. Some instructors stick to a “raise your hand and wait to be called on” mentality, while others encourage students to call out questions or comments instead of raising their hand.</a:t>
            </a:r>
          </a:p>
          <a:p>
            <a:pPr marL="171450" indent="-171450">
              <a:buFontTx/>
              <a:buChar char="-"/>
            </a:pPr>
            <a:endParaRPr lang="en-US" dirty="0" smtClean="0"/>
          </a:p>
          <a:p>
            <a:endParaRPr lang="en-US" dirty="0" smtClean="0"/>
          </a:p>
          <a:p>
            <a:r>
              <a:rPr lang="en-US" dirty="0" smtClean="0"/>
              <a:t>Sources</a:t>
            </a:r>
            <a:r>
              <a:rPr lang="en-US" baseline="0" dirty="0" smtClean="0"/>
              <a:t> of information on disruptive behavior policies and examples of disruptive behaviors:</a:t>
            </a:r>
          </a:p>
          <a:p>
            <a:r>
              <a:rPr lang="en-US" baseline="0" dirty="0" smtClean="0"/>
              <a:t>Butler University: </a:t>
            </a:r>
            <a:r>
              <a:rPr lang="en-US" dirty="0" smtClean="0">
                <a:hlinkClick r:id="rId3"/>
              </a:rPr>
              <a:t>http://www.butler.edu/student-conduct/disruptive-behavior/</a:t>
            </a:r>
            <a:endParaRPr lang="en-US" dirty="0" smtClean="0"/>
          </a:p>
          <a:p>
            <a:r>
              <a:rPr lang="en-US" dirty="0" smtClean="0"/>
              <a:t>Oregon State U</a:t>
            </a:r>
            <a:r>
              <a:rPr lang="en-US" sz="1200" kern="1200" dirty="0" smtClean="0">
                <a:solidFill>
                  <a:schemeClr val="tx1"/>
                </a:solidFill>
                <a:effectLst/>
                <a:latin typeface="+mn-lt"/>
                <a:ea typeface="+mn-ea"/>
                <a:cs typeface="+mn-cs"/>
              </a:rPr>
              <a:t>niversity:</a:t>
            </a:r>
            <a:r>
              <a:rPr lang="en-US" sz="1200" kern="1200" baseline="0" dirty="0" smtClean="0">
                <a:solidFill>
                  <a:schemeClr val="tx1"/>
                </a:solidFill>
                <a:effectLst/>
                <a:latin typeface="+mn-lt"/>
                <a:ea typeface="+mn-ea"/>
                <a:cs typeface="+mn-cs"/>
              </a:rPr>
              <a:t> </a:t>
            </a:r>
            <a:r>
              <a:rPr lang="en-US" dirty="0" smtClean="0">
                <a:hlinkClick r:id="rId4"/>
              </a:rPr>
              <a:t>http://oregonstate.edu/studentconduct/faculty/disruptivebehavior.php</a:t>
            </a:r>
            <a:endParaRPr lang="en-US" dirty="0" smtClean="0"/>
          </a:p>
          <a:p>
            <a:r>
              <a:rPr lang="en-US" dirty="0" smtClean="0"/>
              <a:t>UNC-Wilmington:</a:t>
            </a:r>
            <a:r>
              <a:rPr lang="en-US" baseline="0" dirty="0" smtClean="0"/>
              <a:t> </a:t>
            </a:r>
            <a:r>
              <a:rPr lang="en-US" dirty="0" smtClean="0">
                <a:hlinkClick r:id="rId5"/>
              </a:rPr>
              <a:t>http://uncw.edu/odos/documents/DealDisruptStu.pdf</a:t>
            </a:r>
            <a:endParaRPr lang="en-US" dirty="0" smtClean="0"/>
          </a:p>
          <a:p>
            <a:r>
              <a:rPr lang="en-US" dirty="0" smtClean="0"/>
              <a:t>Fayette</a:t>
            </a:r>
            <a:r>
              <a:rPr lang="en-US" baseline="0" dirty="0" smtClean="0"/>
              <a:t>ville State University: </a:t>
            </a:r>
            <a:r>
              <a:rPr lang="en-US" dirty="0" smtClean="0">
                <a:hlinkClick r:id="rId6"/>
              </a:rPr>
              <a:t>http://www.uncfsu.edu/documents/policy/academic_affairs/DisruptiveBehavior.Final.pdf</a:t>
            </a:r>
            <a:endParaRPr lang="en-US" dirty="0" smtClean="0"/>
          </a:p>
          <a:p>
            <a:r>
              <a:rPr lang="en-US" dirty="0" smtClean="0"/>
              <a:t>East Carolina University: </a:t>
            </a:r>
            <a:r>
              <a:rPr lang="en-US" dirty="0" smtClean="0">
                <a:hlinkClick r:id="rId7"/>
              </a:rPr>
              <a:t>http://www.ecu.edu/ofe/upload/classroom_disruption.pdf</a:t>
            </a:r>
            <a:r>
              <a:rPr lang="en-US" dirty="0" smtClean="0"/>
              <a:t>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6</a:t>
            </a:fld>
            <a:endParaRPr lang="en-US"/>
          </a:p>
        </p:txBody>
      </p:sp>
    </p:spTree>
    <p:extLst>
      <p:ext uri="{BB962C8B-B14F-4D97-AF65-F5344CB8AC3E}">
        <p14:creationId xmlns:p14="http://schemas.microsoft.com/office/powerpoint/2010/main" val="2317823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Some schools differentiate between minimally disruptive behavior and significantly disruptive behavior and assign consequences accordingly. Some policies also specifically indicate what should not be considered inappropriate/disruptive behavior. Examples of this include cultural differences, assistive technology being used properly, minor and transient instances of disruption, differences of opinion, expressing acute distress, etc. Thus, the following distinctions may be drawn…</a:t>
            </a:r>
          </a:p>
          <a:p>
            <a:pPr marL="171450" indent="-171450">
              <a:buFontTx/>
              <a:buChar char="-"/>
            </a:pPr>
            <a:r>
              <a:rPr lang="en-US" baseline="0" dirty="0" smtClean="0"/>
              <a:t>One soft chirp out of your cell phone is highly unlikely to get you kicked out of class; a full-volume ringtone going off more than once very well might result in being shown the door.</a:t>
            </a:r>
          </a:p>
          <a:p>
            <a:pPr marL="171450" indent="-171450">
              <a:buFontTx/>
              <a:buChar char="-"/>
            </a:pPr>
            <a:r>
              <a:rPr lang="en-US" baseline="0" dirty="0" smtClean="0"/>
              <a:t>Dashing out of the classroom because you suddenly and unexpectedly feel like you’re going to vomit won’t be held against you once you explain it to the instructor; going out in the hall to have a cell phone conversation in the middle of class will probably be poorly-received.</a:t>
            </a:r>
          </a:p>
          <a:p>
            <a:pPr marL="171450" indent="-171450">
              <a:buFontTx/>
              <a:buChar char="-"/>
            </a:pPr>
            <a:r>
              <a:rPr lang="en-US" baseline="0" dirty="0" smtClean="0"/>
              <a:t>Fervently debating a philosophical point with your professor during a class discussion and even flat-out saying that you believe his logic is flawed and thus his argument is invalid would be acceptable (provided that your language was appropriate and your tone was civil); however in the same situation, it would be highly inappropriate to curse, name-call, or interrupt and monopolize the discussion.</a:t>
            </a:r>
          </a:p>
          <a:p>
            <a:pPr marL="171450" indent="-171450">
              <a:buFontTx/>
              <a:buChar char="-"/>
            </a:pPr>
            <a:endParaRPr lang="en-US" baseline="0" dirty="0" smtClean="0"/>
          </a:p>
          <a:p>
            <a:pPr marL="171450" indent="-171450">
              <a:buFontTx/>
              <a:buChar char="-"/>
            </a:pPr>
            <a:endParaRPr lang="en-US" baseline="0" dirty="0" smtClean="0"/>
          </a:p>
          <a:p>
            <a:pPr marL="0" indent="0">
              <a:buFontTx/>
              <a:buNone/>
            </a:pPr>
            <a:r>
              <a:rPr lang="en-US" baseline="0" dirty="0" smtClean="0"/>
              <a:t>In almost any of these, the degree to which they’re enforced will depend heavily on the professor’s philosophy and attitude toward classroom disruption. Most of your professors will likely fall somewhere in the middle of the spectrum. That is to say, they will not hesitate to put a stop to significantly disruptive behavior, but they’ll overlook many minor instances that could potentially fall under the purview of the policy. However, at some point you’ll probably also encounter a few professors at one end of the continuum or the other – whether it’s an instructor who completely ignores things like cell phone usage, sleeping, and surfing the web on a laptop during class, or one who dismisses students from class the very first time they’re seen texting in class. The key is to listen and observe carefully in the first week or two of class to get a feel for the instructor’s style and preferences and then strive to meet them (if the standards are high) or exceed them (if the standards are low).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7</a:t>
            </a:fld>
            <a:endParaRPr lang="en-US"/>
          </a:p>
        </p:txBody>
      </p:sp>
    </p:spTree>
    <p:extLst>
      <p:ext uri="{BB962C8B-B14F-4D97-AF65-F5344CB8AC3E}">
        <p14:creationId xmlns:p14="http://schemas.microsoft.com/office/powerpoint/2010/main" val="2317823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there are many behaviors that may be classified as disruptive,</a:t>
            </a:r>
            <a:r>
              <a:rPr lang="en-US" baseline="0" dirty="0" smtClean="0"/>
              <a:t> behaviors that are threatening, violent, or dangerous are far less common. However, in the event that such behaviors occur, just about every college notes in their policies that the disruptive behavior policy and the procedures associated with it become irrelevant. Instead of following steps about verbal warnings and referrals to conduct boards, students who behave in a threatening or dangerous way can be immediately removed from class by the police, no questions asked. At that point, other sections of the code of conduct likely apply and a different process for assigning consequences would kick into action.</a:t>
            </a:r>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8</a:t>
            </a:fld>
            <a:endParaRPr lang="en-US"/>
          </a:p>
        </p:txBody>
      </p:sp>
    </p:spTree>
    <p:extLst>
      <p:ext uri="{BB962C8B-B14F-4D97-AF65-F5344CB8AC3E}">
        <p14:creationId xmlns:p14="http://schemas.microsoft.com/office/powerpoint/2010/main" val="859800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as the violations differ from</a:t>
            </a:r>
            <a:r>
              <a:rPr lang="en-US" baseline="0" dirty="0" smtClean="0"/>
              <a:t> school to school, so do the consequences. At most schools, the emphasis is very strongly on educating students about what behaviors are appropriate and inappropriate when a violation occurs. Most schools are more hesitant to make their first response a punitive one. This works to the advantage of students who truly don’t intend to disrupt class but either do so accidentally (e.g., forget to turn off their cell phone a couple of times) or do so due to ignorance of the standards (e.g., bring lunch to class because other professors allow it, while this one does not). Although students are not always given the benefit of the doubt, especially when a violation is more serious, it’s usually easy enough to follow these guidelines and stay on the right side of disruptive behavior policies.</a:t>
            </a:r>
            <a:endParaRPr lang="en-US" dirty="0"/>
          </a:p>
        </p:txBody>
      </p:sp>
      <p:sp>
        <p:nvSpPr>
          <p:cNvPr id="4" name="Slide Number Placeholder 3"/>
          <p:cNvSpPr>
            <a:spLocks noGrp="1"/>
          </p:cNvSpPr>
          <p:nvPr>
            <p:ph type="sldNum" sz="quarter" idx="10"/>
          </p:nvPr>
        </p:nvSpPr>
        <p:spPr/>
        <p:txBody>
          <a:bodyPr/>
          <a:lstStyle/>
          <a:p>
            <a:fld id="{B951B9A2-35FB-47D1-8968-7A5254432692}" type="slidenum">
              <a:rPr lang="en-US" smtClean="0"/>
              <a:pPr/>
              <a:t>9</a:t>
            </a:fld>
            <a:endParaRPr lang="en-US"/>
          </a:p>
        </p:txBody>
      </p:sp>
    </p:spTree>
    <p:extLst>
      <p:ext uri="{BB962C8B-B14F-4D97-AF65-F5344CB8AC3E}">
        <p14:creationId xmlns:p14="http://schemas.microsoft.com/office/powerpoint/2010/main" val="2107227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C575D67-E9C5-4798-AE9D-5E632E50730A}"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41304115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75D67-E9C5-4798-AE9D-5E632E50730A}"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1378761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75D67-E9C5-4798-AE9D-5E632E50730A}"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345804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C575D67-E9C5-4798-AE9D-5E632E50730A}"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4074158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75D67-E9C5-4798-AE9D-5E632E50730A}"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3780903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575D67-E9C5-4798-AE9D-5E632E50730A}"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367123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575D67-E9C5-4798-AE9D-5E632E50730A}" type="datetimeFigureOut">
              <a:rPr lang="en-US" smtClean="0"/>
              <a:pPr/>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685408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575D67-E9C5-4798-AE9D-5E632E50730A}" type="datetimeFigureOut">
              <a:rPr lang="en-US" smtClean="0"/>
              <a:pPr/>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261084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75D67-E9C5-4798-AE9D-5E632E50730A}" type="datetimeFigureOut">
              <a:rPr lang="en-US" smtClean="0"/>
              <a:pPr/>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358502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75D67-E9C5-4798-AE9D-5E632E50730A}"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267999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75D67-E9C5-4798-AE9D-5E632E50730A}"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6C47F-F541-4C61-B3F2-A9D068743510}" type="slidenum">
              <a:rPr lang="en-US" smtClean="0"/>
              <a:pPr/>
              <a:t>‹#›</a:t>
            </a:fld>
            <a:endParaRPr lang="en-US"/>
          </a:p>
        </p:txBody>
      </p:sp>
    </p:spTree>
    <p:extLst>
      <p:ext uri="{BB962C8B-B14F-4D97-AF65-F5344CB8AC3E}">
        <p14:creationId xmlns:p14="http://schemas.microsoft.com/office/powerpoint/2010/main" val="400875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575D67-E9C5-4798-AE9D-5E632E50730A}" type="datetimeFigureOut">
              <a:rPr lang="en-US" smtClean="0"/>
              <a:pPr/>
              <a:t>5/14/2013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46C47F-F541-4C61-B3F2-A9D068743510}" type="slidenum">
              <a:rPr lang="en-US" smtClean="0"/>
              <a:pPr/>
              <a:t>‹#›</a:t>
            </a:fld>
            <a:endParaRPr lang="en-US"/>
          </a:p>
        </p:txBody>
      </p:sp>
    </p:spTree>
    <p:extLst>
      <p:ext uri="{BB962C8B-B14F-4D97-AF65-F5344CB8AC3E}">
        <p14:creationId xmlns:p14="http://schemas.microsoft.com/office/powerpoint/2010/main" val="117641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hwV_vUqSDw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9144000" cy="1470025"/>
          </a:xfrm>
        </p:spPr>
        <p:txBody>
          <a:bodyPr>
            <a:noAutofit/>
          </a:bodyPr>
          <a:lstStyle/>
          <a:p>
            <a:r>
              <a:rPr lang="en-US" sz="5400" b="1" dirty="0" smtClean="0"/>
              <a:t>Classroom Behavior Expectations</a:t>
            </a:r>
            <a:endParaRPr lang="en-US" sz="5400" b="1" dirty="0"/>
          </a:p>
        </p:txBody>
      </p:sp>
      <p:pic>
        <p:nvPicPr>
          <p:cNvPr id="1028" name="Picture 4" descr="C:\Windows\system32\config\systemprofile\AppData\Local\Microsoft\Windows\Temporary Internet Files\Content.IE5\CRGM37W4\MP90043953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14957" y="2743200"/>
            <a:ext cx="6514087"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786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Tips on Avoiding Disruptive Behavior</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Pay attention to your school’s policies and culture, as well as individual instructors’ preferences</a:t>
            </a:r>
          </a:p>
          <a:p>
            <a:r>
              <a:rPr lang="en-US" dirty="0" smtClean="0"/>
              <a:t>Practice self-control and develop good habits</a:t>
            </a:r>
            <a:endParaRPr lang="en-US" dirty="0" smtClean="0"/>
          </a:p>
          <a:p>
            <a:r>
              <a:rPr lang="en-US" dirty="0" smtClean="0"/>
              <a:t>Meet with the instructor to address </a:t>
            </a:r>
            <a:r>
              <a:rPr lang="en-US" dirty="0" smtClean="0"/>
              <a:t>any concerns </a:t>
            </a:r>
            <a:r>
              <a:rPr lang="en-US" dirty="0" smtClean="0"/>
              <a:t>you </a:t>
            </a:r>
            <a:r>
              <a:rPr lang="en-US" dirty="0" smtClean="0"/>
              <a:t>have; if that doesn’t bring resolution, meet </a:t>
            </a:r>
            <a:r>
              <a:rPr lang="en-US" dirty="0" smtClean="0"/>
              <a:t>with the department </a:t>
            </a:r>
            <a:r>
              <a:rPr lang="en-US" dirty="0" smtClean="0"/>
              <a:t>chair</a:t>
            </a:r>
            <a:endParaRPr lang="en-US" dirty="0" smtClean="0"/>
          </a:p>
          <a:p>
            <a:r>
              <a:rPr lang="en-US" dirty="0" smtClean="0"/>
              <a:t>Avoid </a:t>
            </a:r>
            <a:r>
              <a:rPr lang="en-US" dirty="0" smtClean="0"/>
              <a:t>any behaviors </a:t>
            </a:r>
            <a:r>
              <a:rPr lang="en-US" dirty="0" smtClean="0"/>
              <a:t>not directly related to classroom </a:t>
            </a:r>
            <a:r>
              <a:rPr lang="en-US" dirty="0" smtClean="0"/>
              <a:t>activity</a:t>
            </a:r>
            <a:endParaRPr lang="en-US" dirty="0"/>
          </a:p>
        </p:txBody>
      </p:sp>
    </p:spTree>
    <p:extLst>
      <p:ext uri="{BB962C8B-B14F-4D97-AF65-F5344CB8AC3E}">
        <p14:creationId xmlns:p14="http://schemas.microsoft.com/office/powerpoint/2010/main" val="38450645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Disruptive Behavior</a:t>
            </a:r>
            <a:endParaRPr lang="en-US" dirty="0"/>
          </a:p>
        </p:txBody>
      </p:sp>
      <p:sp>
        <p:nvSpPr>
          <p:cNvPr id="3" name="Content Placeholder 2"/>
          <p:cNvSpPr>
            <a:spLocks noGrp="1"/>
          </p:cNvSpPr>
          <p:nvPr>
            <p:ph idx="1"/>
          </p:nvPr>
        </p:nvSpPr>
        <p:spPr>
          <a:xfrm>
            <a:off x="457200" y="2362200"/>
            <a:ext cx="8229600" cy="3763963"/>
          </a:xfrm>
        </p:spPr>
        <p:txBody>
          <a:bodyPr>
            <a:normAutofit/>
          </a:bodyPr>
          <a:lstStyle/>
          <a:p>
            <a:pPr algn="ctr">
              <a:buNone/>
            </a:pPr>
            <a:r>
              <a:rPr lang="en-US" dirty="0" smtClean="0">
                <a:hlinkClick r:id="rId3"/>
              </a:rPr>
              <a:t>Video Clip</a:t>
            </a:r>
            <a:endParaRPr lang="en-US" dirty="0" smtClean="0"/>
          </a:p>
          <a:p>
            <a:pPr algn="ctr">
              <a:buNone/>
            </a:pPr>
            <a:endParaRPr lang="en-US" dirty="0" smtClean="0"/>
          </a:p>
          <a:p>
            <a:pPr algn="ctr">
              <a:buNone/>
            </a:pPr>
            <a:r>
              <a:rPr lang="en-US" dirty="0" smtClean="0"/>
              <a:t>Watch the video clip to see an example of a disruptive </a:t>
            </a:r>
            <a:r>
              <a:rPr lang="en-US" dirty="0" smtClean="0"/>
              <a:t>high school classroom</a:t>
            </a:r>
            <a:r>
              <a:rPr lang="en-US" dirty="0" smtClean="0"/>
              <a:t>.</a:t>
            </a:r>
          </a:p>
          <a:p>
            <a:pPr algn="ctr">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8229600" cy="1143000"/>
          </a:xfrm>
        </p:spPr>
        <p:txBody>
          <a:bodyPr>
            <a:normAutofit fontScale="90000"/>
          </a:bodyPr>
          <a:lstStyle/>
          <a:p>
            <a:r>
              <a:rPr lang="en-US" dirty="0" smtClean="0"/>
              <a:t>Appropriate Classroom Behavior	</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In your own words, define academic disruptive behavior.</a:t>
            </a:r>
          </a:p>
          <a:p>
            <a:pPr lvl="0"/>
            <a:r>
              <a:rPr lang="en-US" dirty="0" smtClean="0"/>
              <a:t>List three classroom expectations.</a:t>
            </a:r>
          </a:p>
          <a:p>
            <a:pPr lvl="0"/>
            <a:r>
              <a:rPr lang="en-US" dirty="0" smtClean="0"/>
              <a:t>List three disruptive behaviors that are not tolerated in college classroom settings.</a:t>
            </a:r>
          </a:p>
          <a:p>
            <a:pPr lvl="0"/>
            <a:r>
              <a:rPr lang="en-US" dirty="0" smtClean="0"/>
              <a:t>What are the consequences of not adhering to the classroom expectations?</a:t>
            </a:r>
          </a:p>
          <a:p>
            <a:r>
              <a:rPr lang="en-US" dirty="0" smtClean="0"/>
              <a:t>Write three tips for maintaining appropriate classroom behavior.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388669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Classroom Behavior as Communication</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a:spcAft>
                <a:spcPts val="1800"/>
              </a:spcAft>
            </a:pPr>
            <a:r>
              <a:rPr lang="en-US" dirty="0" smtClean="0"/>
              <a:t>A student’s behavior in the classroom communicates information about the student to other people</a:t>
            </a:r>
          </a:p>
          <a:p>
            <a:pPr>
              <a:spcAft>
                <a:spcPts val="1800"/>
              </a:spcAft>
            </a:pPr>
            <a:r>
              <a:rPr lang="en-US" dirty="0" smtClean="0"/>
              <a:t>Universities set behavioral standards for the classroom to communicate their expectations to students</a:t>
            </a:r>
          </a:p>
          <a:p>
            <a:pPr>
              <a:spcAft>
                <a:spcPts val="1800"/>
              </a:spcAft>
            </a:pPr>
            <a:r>
              <a:rPr lang="en-US" dirty="0" smtClean="0"/>
              <a:t>As with other forms of communication, ensuring everyone is on the same page is important to a smooth transition</a:t>
            </a:r>
            <a:endParaRPr lang="en-US" dirty="0"/>
          </a:p>
        </p:txBody>
      </p:sp>
    </p:spTree>
    <p:extLst>
      <p:ext uri="{BB962C8B-B14F-4D97-AF65-F5344CB8AC3E}">
        <p14:creationId xmlns:p14="http://schemas.microsoft.com/office/powerpoint/2010/main" val="3097603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High S</a:t>
            </a:r>
            <a:r>
              <a:rPr lang="en-US" dirty="0" smtClean="0"/>
              <a:t>tandards</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Colleges and universities set high standards</a:t>
            </a:r>
          </a:p>
          <a:p>
            <a:pPr lvl="1"/>
            <a:r>
              <a:rPr lang="en-US" dirty="0" smtClean="0"/>
              <a:t>Assumption is that students are there to learn</a:t>
            </a:r>
          </a:p>
          <a:p>
            <a:pPr lvl="1"/>
            <a:r>
              <a:rPr lang="en-US" dirty="0" smtClean="0"/>
              <a:t>Students are paying for this experience</a:t>
            </a:r>
          </a:p>
          <a:p>
            <a:pPr lvl="1">
              <a:spcAft>
                <a:spcPts val="1800"/>
              </a:spcAft>
            </a:pPr>
            <a:r>
              <a:rPr lang="en-US" dirty="0" smtClean="0"/>
              <a:t>Attending is a privilege, not a right</a:t>
            </a:r>
          </a:p>
          <a:p>
            <a:pPr>
              <a:spcAft>
                <a:spcPts val="1800"/>
              </a:spcAft>
            </a:pPr>
            <a:r>
              <a:rPr lang="en-US" dirty="0" smtClean="0"/>
              <a:t>Basic guidelines reflect the university culture</a:t>
            </a:r>
          </a:p>
          <a:p>
            <a:r>
              <a:rPr lang="en-US" dirty="0" smtClean="0"/>
              <a:t>Variation may exist within the university</a:t>
            </a:r>
          </a:p>
          <a:p>
            <a:pPr lvl="1"/>
            <a:r>
              <a:rPr lang="en-US" dirty="0" smtClean="0"/>
              <a:t>Individual instructors </a:t>
            </a:r>
          </a:p>
          <a:p>
            <a:pPr lvl="1"/>
            <a:r>
              <a:rPr lang="en-US" dirty="0" smtClean="0"/>
              <a:t>More rigorous in upper-level courses</a:t>
            </a:r>
          </a:p>
          <a:p>
            <a:pPr lvl="1"/>
            <a:r>
              <a:rPr lang="en-US" dirty="0" smtClean="0"/>
              <a:t>Variations between majors/departments</a:t>
            </a:r>
          </a:p>
          <a:p>
            <a:endParaRPr lang="en-US" dirty="0"/>
          </a:p>
        </p:txBody>
      </p:sp>
    </p:spTree>
    <p:extLst>
      <p:ext uri="{BB962C8B-B14F-4D97-AF65-F5344CB8AC3E}">
        <p14:creationId xmlns:p14="http://schemas.microsoft.com/office/powerpoint/2010/main" val="394627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General College Classroom Expectations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a:spcAft>
                <a:spcPts val="1200"/>
              </a:spcAft>
            </a:pPr>
            <a:r>
              <a:rPr lang="en-US" dirty="0" smtClean="0"/>
              <a:t>Take initiative to learn and adhere to written guidelines as well as unspoken/unwritten “rules” of university culture</a:t>
            </a:r>
          </a:p>
          <a:p>
            <a:pPr>
              <a:spcAft>
                <a:spcPts val="1200"/>
              </a:spcAft>
            </a:pPr>
            <a:r>
              <a:rPr lang="en-US" dirty="0" smtClean="0"/>
              <a:t>Demonstrate maturity in actions and words</a:t>
            </a:r>
          </a:p>
          <a:p>
            <a:pPr>
              <a:spcAft>
                <a:spcPts val="1200"/>
              </a:spcAft>
            </a:pPr>
            <a:r>
              <a:rPr lang="en-US" dirty="0" smtClean="0"/>
              <a:t>Demonstrate respect for professors and other university personnel</a:t>
            </a:r>
          </a:p>
          <a:p>
            <a:pPr>
              <a:spcAft>
                <a:spcPts val="1200"/>
              </a:spcAft>
            </a:pPr>
            <a:r>
              <a:rPr lang="en-US" dirty="0" smtClean="0"/>
              <a:t>Demonstrate respect for peers</a:t>
            </a:r>
          </a:p>
          <a:p>
            <a:pPr>
              <a:spcAft>
                <a:spcPts val="1200"/>
              </a:spcAft>
            </a:pPr>
            <a:r>
              <a:rPr lang="en-US" dirty="0" smtClean="0"/>
              <a:t>Contribute to the academic environment in a positive way by listening and participating</a:t>
            </a:r>
          </a:p>
          <a:p>
            <a:pPr>
              <a:spcAft>
                <a:spcPts val="1200"/>
              </a:spcAft>
            </a:pPr>
            <a:r>
              <a:rPr lang="en-US" dirty="0" smtClean="0"/>
              <a:t>Do not demonstrate any behaviors that may disrupt the academic environment</a:t>
            </a:r>
            <a:endParaRPr lang="en-US" dirty="0"/>
          </a:p>
        </p:txBody>
      </p:sp>
    </p:spTree>
    <p:extLst>
      <p:ext uri="{BB962C8B-B14F-4D97-AF65-F5344CB8AC3E}">
        <p14:creationId xmlns:p14="http://schemas.microsoft.com/office/powerpoint/2010/main" val="12314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Disruptive Behavior</a:t>
            </a:r>
            <a:endParaRPr lang="en-US" dirty="0"/>
          </a:p>
        </p:txBody>
      </p:sp>
      <p:sp>
        <p:nvSpPr>
          <p:cNvPr id="3" name="Content Placeholder 2"/>
          <p:cNvSpPr>
            <a:spLocks noGrp="1"/>
          </p:cNvSpPr>
          <p:nvPr>
            <p:ph idx="1"/>
          </p:nvPr>
        </p:nvSpPr>
        <p:spPr>
          <a:xfrm>
            <a:off x="0" y="1219200"/>
            <a:ext cx="9144000" cy="5486400"/>
          </a:xfrm>
        </p:spPr>
        <p:txBody>
          <a:bodyPr>
            <a:noAutofit/>
          </a:bodyPr>
          <a:lstStyle/>
          <a:p>
            <a:pPr>
              <a:spcBef>
                <a:spcPts val="0"/>
              </a:spcBef>
              <a:spcAft>
                <a:spcPts val="600"/>
              </a:spcAft>
            </a:pPr>
            <a:r>
              <a:rPr lang="en-US" sz="2800" dirty="0" smtClean="0"/>
              <a:t>Classroom disruptions are taken seriously</a:t>
            </a:r>
          </a:p>
          <a:p>
            <a:pPr lvl="1">
              <a:spcBef>
                <a:spcPts val="0"/>
              </a:spcBef>
              <a:spcAft>
                <a:spcPts val="600"/>
              </a:spcAft>
            </a:pPr>
            <a:r>
              <a:rPr lang="en-US" sz="2400" dirty="0" smtClean="0"/>
              <a:t>Colleges enforce policies on disruptive behavior</a:t>
            </a:r>
          </a:p>
          <a:p>
            <a:pPr lvl="1">
              <a:spcBef>
                <a:spcPts val="0"/>
              </a:spcBef>
              <a:spcAft>
                <a:spcPts val="600"/>
              </a:spcAft>
            </a:pPr>
            <a:r>
              <a:rPr lang="en-US" sz="2400" dirty="0" smtClean="0"/>
              <a:t>Policies exist to protect students who are investing time and money in their education</a:t>
            </a:r>
          </a:p>
          <a:p>
            <a:pPr>
              <a:spcBef>
                <a:spcPts val="1200"/>
              </a:spcBef>
              <a:spcAft>
                <a:spcPts val="600"/>
              </a:spcAft>
            </a:pPr>
            <a:r>
              <a:rPr lang="en-US" sz="2800" dirty="0" smtClean="0"/>
              <a:t>Definitions of disruptive behavior / classroom disruption</a:t>
            </a:r>
          </a:p>
          <a:p>
            <a:pPr lvl="1">
              <a:spcBef>
                <a:spcPts val="0"/>
              </a:spcBef>
              <a:spcAft>
                <a:spcPts val="600"/>
              </a:spcAft>
            </a:pPr>
            <a:r>
              <a:rPr lang="en-US" sz="2000" dirty="0" smtClean="0"/>
              <a:t>“…any behavior likely to substantially or repeatedly interfere with the normal conduct of instructional activities…” (East Carolina University)</a:t>
            </a:r>
          </a:p>
          <a:p>
            <a:pPr lvl="1">
              <a:spcBef>
                <a:spcPts val="0"/>
              </a:spcBef>
              <a:spcAft>
                <a:spcPts val="600"/>
              </a:spcAft>
            </a:pPr>
            <a:r>
              <a:rPr lang="en-US" sz="2000" dirty="0" smtClean="0"/>
              <a:t>“…behavior a reasonable person would view as substantially or repeatedly interfering with the conduct of a class…” (Butler University)</a:t>
            </a:r>
          </a:p>
          <a:p>
            <a:pPr lvl="1">
              <a:spcBef>
                <a:spcPts val="0"/>
              </a:spcBef>
              <a:spcAft>
                <a:spcPts val="600"/>
              </a:spcAft>
            </a:pPr>
            <a:r>
              <a:rPr lang="en-US" sz="2000" dirty="0" smtClean="0"/>
              <a:t>“…behaviors that hamper the ability of instructors to teach and students to learn…” (UNC-Wilmington)</a:t>
            </a:r>
          </a:p>
          <a:p>
            <a:pPr lvl="1">
              <a:spcBef>
                <a:spcPts val="0"/>
              </a:spcBef>
              <a:spcAft>
                <a:spcPts val="600"/>
              </a:spcAft>
            </a:pPr>
            <a:r>
              <a:rPr lang="en-US" sz="2000" dirty="0" smtClean="0"/>
              <a:t>“…acting in a manner so severe, pervasive, and objectively offensive that it materially or substantially interferes with normal classroom procedures…” (Fayetteville State University)</a:t>
            </a:r>
          </a:p>
          <a:p>
            <a:pPr>
              <a:spcBef>
                <a:spcPts val="0"/>
              </a:spcBef>
            </a:pPr>
            <a:endParaRPr lang="en-US" dirty="0"/>
          </a:p>
        </p:txBody>
      </p:sp>
    </p:spTree>
    <p:extLst>
      <p:ext uri="{BB962C8B-B14F-4D97-AF65-F5344CB8AC3E}">
        <p14:creationId xmlns:p14="http://schemas.microsoft.com/office/powerpoint/2010/main" val="17078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rmAutofit fontScale="90000"/>
          </a:bodyPr>
          <a:lstStyle/>
          <a:p>
            <a:r>
              <a:rPr lang="en-US" dirty="0" smtClean="0"/>
              <a:t>Specific Examples of Disruptive Behaviors</a:t>
            </a:r>
            <a:endParaRPr lang="en-US" dirty="0"/>
          </a:p>
        </p:txBody>
      </p:sp>
      <p:sp>
        <p:nvSpPr>
          <p:cNvPr id="3" name="Content Placeholder 2"/>
          <p:cNvSpPr>
            <a:spLocks noGrp="1"/>
          </p:cNvSpPr>
          <p:nvPr>
            <p:ph idx="1"/>
          </p:nvPr>
        </p:nvSpPr>
        <p:spPr>
          <a:xfrm>
            <a:off x="152400" y="1295400"/>
            <a:ext cx="4343400" cy="5562600"/>
          </a:xfrm>
        </p:spPr>
        <p:txBody>
          <a:bodyPr>
            <a:noAutofit/>
          </a:bodyPr>
          <a:lstStyle/>
          <a:p>
            <a:pPr marL="182880" indent="-182880">
              <a:spcAft>
                <a:spcPts val="600"/>
              </a:spcAft>
            </a:pPr>
            <a:r>
              <a:rPr lang="en-US" sz="2800" dirty="0"/>
              <a:t>Repeatedly arriving late or leaving </a:t>
            </a:r>
            <a:r>
              <a:rPr lang="en-US" sz="2800" dirty="0" smtClean="0"/>
              <a:t>early</a:t>
            </a:r>
          </a:p>
          <a:p>
            <a:pPr marL="182880" indent="-182880">
              <a:spcAft>
                <a:spcPts val="600"/>
              </a:spcAft>
            </a:pPr>
            <a:r>
              <a:rPr lang="en-US" sz="2800" dirty="0"/>
              <a:t>R</a:t>
            </a:r>
            <a:r>
              <a:rPr lang="en-US" sz="2800" dirty="0" smtClean="0"/>
              <a:t>epeatedly </a:t>
            </a:r>
            <a:r>
              <a:rPr lang="en-US" sz="2800" dirty="0"/>
              <a:t>entering and exiting the room during class</a:t>
            </a:r>
          </a:p>
          <a:p>
            <a:pPr marL="182880" indent="-182880">
              <a:spcAft>
                <a:spcPts val="600"/>
              </a:spcAft>
            </a:pPr>
            <a:r>
              <a:rPr lang="en-US" sz="2800" dirty="0" smtClean="0"/>
              <a:t>Cell phone or electronic device going off</a:t>
            </a:r>
          </a:p>
          <a:p>
            <a:pPr marL="182880" indent="-182880">
              <a:spcAft>
                <a:spcPts val="600"/>
              </a:spcAft>
            </a:pPr>
            <a:r>
              <a:rPr lang="en-US" sz="2800" dirty="0" smtClean="0"/>
              <a:t>Answering cell phone</a:t>
            </a:r>
          </a:p>
          <a:p>
            <a:pPr marL="182880" indent="-182880">
              <a:spcAft>
                <a:spcPts val="600"/>
              </a:spcAft>
            </a:pPr>
            <a:r>
              <a:rPr lang="en-US" sz="2800" dirty="0" smtClean="0"/>
              <a:t>Texting</a:t>
            </a:r>
          </a:p>
          <a:p>
            <a:pPr marL="182880" indent="-182880">
              <a:spcAft>
                <a:spcPts val="600"/>
              </a:spcAft>
            </a:pPr>
            <a:r>
              <a:rPr lang="en-US" sz="2800" dirty="0" smtClean="0"/>
              <a:t>Unauthorized use of any technology or electronics</a:t>
            </a:r>
          </a:p>
        </p:txBody>
      </p:sp>
      <p:sp>
        <p:nvSpPr>
          <p:cNvPr id="4" name="Content Placeholder 2"/>
          <p:cNvSpPr txBox="1">
            <a:spLocks/>
          </p:cNvSpPr>
          <p:nvPr/>
        </p:nvSpPr>
        <p:spPr>
          <a:xfrm>
            <a:off x="4648200" y="1295400"/>
            <a:ext cx="4343400" cy="5562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600"/>
              </a:spcAft>
              <a:buNone/>
            </a:pPr>
            <a:endParaRPr lang="en-US" sz="2800" dirty="0"/>
          </a:p>
        </p:txBody>
      </p:sp>
      <p:sp>
        <p:nvSpPr>
          <p:cNvPr id="5" name="Content Placeholder 2"/>
          <p:cNvSpPr txBox="1">
            <a:spLocks/>
          </p:cNvSpPr>
          <p:nvPr/>
        </p:nvSpPr>
        <p:spPr>
          <a:xfrm>
            <a:off x="4724400" y="1295400"/>
            <a:ext cx="4343400" cy="5562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indent="-182880">
              <a:spcAft>
                <a:spcPts val="600"/>
              </a:spcAft>
            </a:pPr>
            <a:r>
              <a:rPr lang="en-US" sz="2800" dirty="0" smtClean="0"/>
              <a:t>Making loud or distracting noises</a:t>
            </a:r>
          </a:p>
          <a:p>
            <a:pPr marL="182880" indent="-182880">
              <a:spcAft>
                <a:spcPts val="600"/>
              </a:spcAft>
            </a:pPr>
            <a:r>
              <a:rPr lang="en-US" sz="2800" dirty="0" smtClean="0"/>
              <a:t>Exaggerated </a:t>
            </a:r>
            <a:r>
              <a:rPr lang="en-US" sz="2800" dirty="0"/>
              <a:t>or distracting </a:t>
            </a:r>
            <a:r>
              <a:rPr lang="en-US" sz="2800" dirty="0" smtClean="0"/>
              <a:t>movements </a:t>
            </a:r>
            <a:r>
              <a:rPr lang="en-US" sz="2800" dirty="0"/>
              <a:t>of </a:t>
            </a:r>
            <a:r>
              <a:rPr lang="en-US" sz="2800" dirty="0" smtClean="0"/>
              <a:t>oneself or one’s </a:t>
            </a:r>
            <a:r>
              <a:rPr lang="en-US" sz="2800" dirty="0"/>
              <a:t>belongings</a:t>
            </a:r>
          </a:p>
          <a:p>
            <a:pPr marL="182880" indent="-182880">
              <a:spcAft>
                <a:spcPts val="600"/>
              </a:spcAft>
            </a:pPr>
            <a:r>
              <a:rPr lang="en-US" sz="2800" dirty="0" smtClean="0"/>
              <a:t>Disrespectful, insulting, profane, or otherwise inappropriate language</a:t>
            </a:r>
          </a:p>
          <a:p>
            <a:pPr marL="182880" indent="-182880">
              <a:spcAft>
                <a:spcPts val="600"/>
              </a:spcAft>
            </a:pPr>
            <a:r>
              <a:rPr lang="en-US" sz="2800" dirty="0" smtClean="0"/>
              <a:t>Disrespecting or ridiculing others’ viewpoints</a:t>
            </a:r>
          </a:p>
          <a:p>
            <a:pPr marL="182880" indent="-182880">
              <a:spcAft>
                <a:spcPts val="600"/>
              </a:spcAft>
            </a:pPr>
            <a:r>
              <a:rPr lang="en-US" sz="2800" dirty="0" smtClean="0"/>
              <a:t>Passing notes</a:t>
            </a:r>
          </a:p>
        </p:txBody>
      </p:sp>
    </p:spTree>
    <p:extLst>
      <p:ext uri="{BB962C8B-B14F-4D97-AF65-F5344CB8AC3E}">
        <p14:creationId xmlns:p14="http://schemas.microsoft.com/office/powerpoint/2010/main" val="3039826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rmAutofit fontScale="90000"/>
          </a:bodyPr>
          <a:lstStyle/>
          <a:p>
            <a:r>
              <a:rPr lang="en-US" dirty="0" smtClean="0"/>
              <a:t>Specific Examples of Disruptive Behaviors</a:t>
            </a:r>
            <a:endParaRPr lang="en-US" dirty="0"/>
          </a:p>
        </p:txBody>
      </p:sp>
      <p:sp>
        <p:nvSpPr>
          <p:cNvPr id="3" name="Content Placeholder 2"/>
          <p:cNvSpPr>
            <a:spLocks noGrp="1"/>
          </p:cNvSpPr>
          <p:nvPr>
            <p:ph idx="1"/>
          </p:nvPr>
        </p:nvSpPr>
        <p:spPr>
          <a:xfrm>
            <a:off x="152400" y="1295400"/>
            <a:ext cx="4343400" cy="5562600"/>
          </a:xfrm>
        </p:spPr>
        <p:txBody>
          <a:bodyPr>
            <a:noAutofit/>
          </a:bodyPr>
          <a:lstStyle/>
          <a:p>
            <a:pPr marL="182880" indent="-182880">
              <a:spcAft>
                <a:spcPts val="600"/>
              </a:spcAft>
            </a:pPr>
            <a:r>
              <a:rPr lang="en-US" sz="2800" dirty="0" smtClean="0"/>
              <a:t>Loud or prolonged side conversations</a:t>
            </a:r>
          </a:p>
          <a:p>
            <a:pPr marL="182880" indent="-182880">
              <a:spcAft>
                <a:spcPts val="600"/>
              </a:spcAft>
            </a:pPr>
            <a:r>
              <a:rPr lang="en-US" sz="2800" dirty="0" smtClean="0"/>
              <a:t>Speaking </a:t>
            </a:r>
            <a:r>
              <a:rPr lang="en-US" sz="2800" dirty="0"/>
              <a:t>without being </a:t>
            </a:r>
            <a:r>
              <a:rPr lang="en-US" sz="2800" dirty="0" smtClean="0"/>
              <a:t>recognized</a:t>
            </a:r>
          </a:p>
          <a:p>
            <a:pPr marL="182880" indent="-182880">
              <a:spcAft>
                <a:spcPts val="600"/>
              </a:spcAft>
            </a:pPr>
            <a:r>
              <a:rPr lang="en-US" sz="2800" dirty="0" smtClean="0"/>
              <a:t>Interrupting</a:t>
            </a:r>
          </a:p>
          <a:p>
            <a:pPr marL="182880" indent="-182880">
              <a:spcAft>
                <a:spcPts val="600"/>
              </a:spcAft>
            </a:pPr>
            <a:r>
              <a:rPr lang="en-US" sz="2800" dirty="0"/>
              <a:t>M</a:t>
            </a:r>
            <a:r>
              <a:rPr lang="en-US" sz="2800" dirty="0" smtClean="0"/>
              <a:t>onopolizing </a:t>
            </a:r>
            <a:r>
              <a:rPr lang="en-US" sz="2800" dirty="0"/>
              <a:t>class </a:t>
            </a:r>
            <a:r>
              <a:rPr lang="en-US" sz="2800" dirty="0" smtClean="0"/>
              <a:t>discussions</a:t>
            </a:r>
          </a:p>
          <a:p>
            <a:pPr marL="182880" indent="-182880">
              <a:spcAft>
                <a:spcPts val="600"/>
              </a:spcAft>
            </a:pPr>
            <a:r>
              <a:rPr lang="en-US" sz="2800" dirty="0"/>
              <a:t>U</a:t>
            </a:r>
            <a:r>
              <a:rPr lang="en-US" sz="2800" dirty="0" smtClean="0"/>
              <a:t>nnecessary </a:t>
            </a:r>
            <a:r>
              <a:rPr lang="en-US" sz="2800" dirty="0"/>
              <a:t>or repetitive </a:t>
            </a:r>
            <a:r>
              <a:rPr lang="en-US" sz="2800" dirty="0" smtClean="0"/>
              <a:t>questions/comments </a:t>
            </a:r>
            <a:r>
              <a:rPr lang="en-US" sz="2800" dirty="0"/>
              <a:t>intended to delay instruction</a:t>
            </a:r>
          </a:p>
          <a:p>
            <a:pPr marL="182880" indent="-182880">
              <a:spcAft>
                <a:spcPts val="600"/>
              </a:spcAft>
            </a:pPr>
            <a:endParaRPr lang="en-US" sz="2800" dirty="0"/>
          </a:p>
        </p:txBody>
      </p:sp>
      <p:sp>
        <p:nvSpPr>
          <p:cNvPr id="4" name="Content Placeholder 2"/>
          <p:cNvSpPr txBox="1">
            <a:spLocks/>
          </p:cNvSpPr>
          <p:nvPr/>
        </p:nvSpPr>
        <p:spPr>
          <a:xfrm>
            <a:off x="4648200" y="1295400"/>
            <a:ext cx="4343400" cy="5562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2880" indent="-182880">
              <a:spcAft>
                <a:spcPts val="600"/>
              </a:spcAft>
            </a:pPr>
            <a:r>
              <a:rPr lang="en-US" sz="2800" dirty="0" smtClean="0"/>
              <a:t>Sleeping</a:t>
            </a:r>
          </a:p>
          <a:p>
            <a:pPr marL="182880" indent="-182880">
              <a:spcAft>
                <a:spcPts val="600"/>
              </a:spcAft>
            </a:pPr>
            <a:r>
              <a:rPr lang="en-US" sz="2800" dirty="0"/>
              <a:t>Eating </a:t>
            </a:r>
            <a:endParaRPr lang="en-US" sz="2800" dirty="0" smtClean="0"/>
          </a:p>
          <a:p>
            <a:pPr marL="182880" indent="-182880">
              <a:spcAft>
                <a:spcPts val="600"/>
              </a:spcAft>
            </a:pPr>
            <a:r>
              <a:rPr lang="en-US" sz="2800" dirty="0" smtClean="0"/>
              <a:t>Reading material unrelated to the course during class (e.g., newspaper, websites)</a:t>
            </a:r>
          </a:p>
          <a:p>
            <a:pPr marL="182880" indent="-182880">
              <a:spcAft>
                <a:spcPts val="600"/>
              </a:spcAft>
            </a:pPr>
            <a:r>
              <a:rPr lang="en-US" sz="2800" dirty="0" smtClean="0"/>
              <a:t>Ignoring instructions</a:t>
            </a:r>
          </a:p>
          <a:p>
            <a:pPr marL="182880" indent="-182880">
              <a:spcAft>
                <a:spcPts val="600"/>
              </a:spcAft>
            </a:pPr>
            <a:r>
              <a:rPr lang="en-US" sz="2800" dirty="0" smtClean="0"/>
              <a:t>Persistent and unreasonable demands for time and attention</a:t>
            </a:r>
          </a:p>
          <a:p>
            <a:pPr marL="182880" indent="-182880">
              <a:spcAft>
                <a:spcPts val="600"/>
              </a:spcAft>
            </a:pPr>
            <a:r>
              <a:rPr lang="en-US" sz="2800" dirty="0" smtClean="0"/>
              <a:t>Intoxication</a:t>
            </a:r>
            <a:endParaRPr lang="en-US" sz="2800" dirty="0"/>
          </a:p>
        </p:txBody>
      </p:sp>
    </p:spTree>
    <p:extLst>
      <p:ext uri="{BB962C8B-B14F-4D97-AF65-F5344CB8AC3E}">
        <p14:creationId xmlns:p14="http://schemas.microsoft.com/office/powerpoint/2010/main" val="198027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Threatening or Dangerous Behavior</a:t>
            </a:r>
            <a:endParaRPr lang="en-US" dirty="0"/>
          </a:p>
        </p:txBody>
      </p:sp>
      <p:sp>
        <p:nvSpPr>
          <p:cNvPr id="3" name="Content Placeholder 2"/>
          <p:cNvSpPr>
            <a:spLocks noGrp="1"/>
          </p:cNvSpPr>
          <p:nvPr>
            <p:ph idx="1"/>
          </p:nvPr>
        </p:nvSpPr>
        <p:spPr/>
        <p:txBody>
          <a:bodyPr/>
          <a:lstStyle/>
          <a:p>
            <a:r>
              <a:rPr lang="en-US" dirty="0" smtClean="0"/>
              <a:t>Behavior judged to be physically threatening, violent, harassing, intimidating, or otherwise dangerous supersedes these policies</a:t>
            </a:r>
          </a:p>
          <a:p>
            <a:endParaRPr lang="en-US" dirty="0" smtClean="0"/>
          </a:p>
          <a:p>
            <a:r>
              <a:rPr lang="en-US" dirty="0" smtClean="0"/>
              <a:t>Students believed to be dangerous can be immediately removed from class by law enforcement officers</a:t>
            </a:r>
            <a:endParaRPr lang="en-US" dirty="0"/>
          </a:p>
        </p:txBody>
      </p:sp>
      <p:pic>
        <p:nvPicPr>
          <p:cNvPr id="1030" name="Picture 6" descr="C:\Users\johnsonem\AppData\Local\Microsoft\Windows\Temporary Internet Files\Content.IE5\2BNQUXTV\MC90030086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51143" y="5017931"/>
            <a:ext cx="2130857" cy="1382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660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for Disruptive Behavior</a:t>
            </a:r>
            <a:endParaRPr lang="en-US" dirty="0"/>
          </a:p>
        </p:txBody>
      </p:sp>
      <p:sp>
        <p:nvSpPr>
          <p:cNvPr id="3" name="Content Placeholder 2"/>
          <p:cNvSpPr>
            <a:spLocks noGrp="1"/>
          </p:cNvSpPr>
          <p:nvPr>
            <p:ph idx="1"/>
          </p:nvPr>
        </p:nvSpPr>
        <p:spPr>
          <a:xfrm>
            <a:off x="228600" y="1371600"/>
            <a:ext cx="8686800" cy="5486400"/>
          </a:xfrm>
        </p:spPr>
        <p:txBody>
          <a:bodyPr>
            <a:normAutofit fontScale="70000" lnSpcReduction="20000"/>
          </a:bodyPr>
          <a:lstStyle/>
          <a:p>
            <a:pPr>
              <a:lnSpc>
                <a:spcPct val="120000"/>
              </a:lnSpc>
              <a:spcAft>
                <a:spcPts val="1200"/>
              </a:spcAft>
            </a:pPr>
            <a:r>
              <a:rPr lang="en-US" dirty="0" smtClean="0"/>
              <a:t>Consequences vary according to the college and the severity/frequency of the disruption</a:t>
            </a:r>
          </a:p>
          <a:p>
            <a:pPr>
              <a:lnSpc>
                <a:spcPct val="120000"/>
              </a:lnSpc>
              <a:spcAft>
                <a:spcPts val="1200"/>
              </a:spcAft>
            </a:pPr>
            <a:r>
              <a:rPr lang="en-US" dirty="0" smtClean="0"/>
              <a:t>Colleges have specific procedures instructors must follow to deal with these situations</a:t>
            </a:r>
          </a:p>
          <a:p>
            <a:pPr>
              <a:lnSpc>
                <a:spcPct val="120000"/>
              </a:lnSpc>
            </a:pPr>
            <a:r>
              <a:rPr lang="en-US" dirty="0" smtClean="0"/>
              <a:t>Consequences may include:</a:t>
            </a:r>
          </a:p>
          <a:p>
            <a:pPr lvl="1">
              <a:lnSpc>
                <a:spcPct val="120000"/>
              </a:lnSpc>
            </a:pPr>
            <a:r>
              <a:rPr lang="en-US" dirty="0" smtClean="0"/>
              <a:t>Being asked to cease the behavior in class</a:t>
            </a:r>
          </a:p>
          <a:p>
            <a:pPr lvl="1">
              <a:lnSpc>
                <a:spcPct val="120000"/>
              </a:lnSpc>
            </a:pPr>
            <a:r>
              <a:rPr lang="en-US" dirty="0" smtClean="0"/>
              <a:t>Meeting with the instructor and/or department head</a:t>
            </a:r>
          </a:p>
          <a:p>
            <a:pPr lvl="1">
              <a:lnSpc>
                <a:spcPct val="120000"/>
              </a:lnSpc>
            </a:pPr>
            <a:r>
              <a:rPr lang="en-US" dirty="0" smtClean="0"/>
              <a:t>Being asked to leave class and being counted absent</a:t>
            </a:r>
          </a:p>
          <a:p>
            <a:pPr lvl="1">
              <a:lnSpc>
                <a:spcPct val="120000"/>
              </a:lnSpc>
            </a:pPr>
            <a:r>
              <a:rPr lang="en-US" dirty="0" smtClean="0"/>
              <a:t>Reduction in course grade</a:t>
            </a:r>
          </a:p>
          <a:p>
            <a:pPr lvl="1">
              <a:lnSpc>
                <a:spcPct val="120000"/>
              </a:lnSpc>
            </a:pPr>
            <a:r>
              <a:rPr lang="en-US" dirty="0" smtClean="0"/>
              <a:t>Verbal warning; written warning</a:t>
            </a:r>
          </a:p>
          <a:p>
            <a:pPr lvl="1">
              <a:lnSpc>
                <a:spcPct val="120000"/>
              </a:lnSpc>
            </a:pPr>
            <a:r>
              <a:rPr lang="en-US" dirty="0" smtClean="0"/>
              <a:t>Formal charge of violation of code of conduct; referral to disciplinary board</a:t>
            </a:r>
          </a:p>
          <a:p>
            <a:pPr lvl="1">
              <a:lnSpc>
                <a:spcPct val="120000"/>
              </a:lnSpc>
            </a:pPr>
            <a:r>
              <a:rPr lang="en-US" dirty="0" smtClean="0"/>
              <a:t>Permanent removal from class with a grade of “Withdrawn” or “Dropped”</a:t>
            </a:r>
          </a:p>
          <a:p>
            <a:pPr lvl="1">
              <a:lnSpc>
                <a:spcPct val="120000"/>
              </a:lnSpc>
            </a:pPr>
            <a:r>
              <a:rPr lang="en-US" dirty="0" smtClean="0"/>
              <a:t>Probation; suspension; expulsion</a:t>
            </a:r>
          </a:p>
          <a:p>
            <a:pPr lvl="1">
              <a:lnSpc>
                <a:spcPct val="120000"/>
              </a:lnSpc>
            </a:pPr>
            <a:endParaRPr lang="en-US" dirty="0" smtClean="0"/>
          </a:p>
          <a:p>
            <a:pPr lvl="1">
              <a:lnSpc>
                <a:spcPct val="120000"/>
              </a:lnSpc>
            </a:pPr>
            <a:endParaRPr lang="en-US" dirty="0"/>
          </a:p>
        </p:txBody>
      </p:sp>
    </p:spTree>
    <p:extLst>
      <p:ext uri="{BB962C8B-B14F-4D97-AF65-F5344CB8AC3E}">
        <p14:creationId xmlns:p14="http://schemas.microsoft.com/office/powerpoint/2010/main" val="1421240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3311</Words>
  <Application>Microsoft Office PowerPoint</Application>
  <PresentationFormat>On-screen Show (4:3)</PresentationFormat>
  <Paragraphs>182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Classroom Behavior Expectations</vt:lpstr>
      <vt:lpstr>Classroom Behavior as Communication</vt:lpstr>
      <vt:lpstr>Setting High Standards</vt:lpstr>
      <vt:lpstr>General College Classroom Expectations</vt:lpstr>
      <vt:lpstr>Disruptive Behavior</vt:lpstr>
      <vt:lpstr>Specific Examples of Disruptive Behaviors</vt:lpstr>
      <vt:lpstr>Specific Examples of Disruptive Behaviors</vt:lpstr>
      <vt:lpstr>Threatening or Dangerous Behavior</vt:lpstr>
      <vt:lpstr>Consequences for Disruptive Behavior</vt:lpstr>
      <vt:lpstr>Tips on Avoiding Disruptive Behavior</vt:lpstr>
      <vt:lpstr>Disruptive Behavior</vt:lpstr>
      <vt:lpstr>Appropriate Classroom Behavior </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Appropriate Behaviors</dc:title>
  <dc:creator>COE</dc:creator>
  <cp:lastModifiedBy>Emily Bennert Johnson</cp:lastModifiedBy>
  <cp:revision>67</cp:revision>
  <cp:lastPrinted>2013-04-17T14:19:03Z</cp:lastPrinted>
  <dcterms:created xsi:type="dcterms:W3CDTF">2013-01-08T17:30:57Z</dcterms:created>
  <dcterms:modified xsi:type="dcterms:W3CDTF">2013-05-15T03:59:06Z</dcterms:modified>
</cp:coreProperties>
</file>