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78" r:id="rId3"/>
    <p:sldId id="274" r:id="rId4"/>
    <p:sldId id="270" r:id="rId5"/>
    <p:sldId id="275" r:id="rId6"/>
    <p:sldId id="282" r:id="rId7"/>
    <p:sldId id="280" r:id="rId8"/>
    <p:sldId id="279" r:id="rId9"/>
    <p:sldId id="281" r:id="rId10"/>
    <p:sldId id="263" r:id="rId11"/>
    <p:sldId id="283" r:id="rId12"/>
    <p:sldId id="284" r:id="rId13"/>
    <p:sldId id="286" r:id="rId14"/>
    <p:sldId id="285" r:id="rId15"/>
    <p:sldId id="287" r:id="rId16"/>
    <p:sldId id="288" r:id="rId17"/>
    <p:sldId id="289" r:id="rId18"/>
    <p:sldId id="26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68206" autoAdjust="0"/>
  </p:normalViewPr>
  <p:slideViewPr>
    <p:cSldViewPr>
      <p:cViewPr>
        <p:scale>
          <a:sx n="50" d="100"/>
          <a:sy n="50" d="100"/>
        </p:scale>
        <p:origin x="-474"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4703C3-CD87-46D1-B7CC-2444A4E1057E}" type="datetimeFigureOut">
              <a:rPr lang="en-US" smtClean="0"/>
              <a:t>5/15/2013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DC6482-8E19-4180-B229-95DD969C8F89}" type="slidenum">
              <a:rPr lang="en-US" smtClean="0"/>
              <a:t>‹#›</a:t>
            </a:fld>
            <a:endParaRPr lang="en-US"/>
          </a:p>
        </p:txBody>
      </p:sp>
    </p:spTree>
    <p:extLst>
      <p:ext uri="{BB962C8B-B14F-4D97-AF65-F5344CB8AC3E}">
        <p14:creationId xmlns:p14="http://schemas.microsoft.com/office/powerpoint/2010/main" val="3349862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psychology.about.com/od/nonverbalcommunication/a/nonverbaltypes.htm"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7 Lesson</a:t>
            </a:r>
            <a:r>
              <a:rPr lang="en-US" baseline="0" dirty="0" smtClean="0"/>
              <a:t> 1</a:t>
            </a:r>
          </a:p>
          <a:p>
            <a:endParaRPr lang="en-US" baseline="0" dirty="0" smtClean="0"/>
          </a:p>
          <a:p>
            <a:r>
              <a:rPr lang="en-US" baseline="0" dirty="0" smtClean="0"/>
              <a:t>This lesson will introduce the differences between formal and informal communication and the idea of being able to comfortably communicate in both styles and transition between them as appropriate.</a:t>
            </a:r>
          </a:p>
          <a:p>
            <a:endParaRPr lang="en-US" baseline="0" dirty="0" smtClean="0"/>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Unless otherwise specified, all clip art and images in this document are used with permission from Microsoft in accordance with their End User License Agreement.</a:t>
            </a:r>
            <a:endParaRPr lang="en-US" b="0" dirty="0" smtClean="0"/>
          </a:p>
          <a:p>
            <a:endParaRPr lang="en-US" dirty="0"/>
          </a:p>
        </p:txBody>
      </p:sp>
      <p:sp>
        <p:nvSpPr>
          <p:cNvPr id="4" name="Slide Number Placeholder 3"/>
          <p:cNvSpPr>
            <a:spLocks noGrp="1"/>
          </p:cNvSpPr>
          <p:nvPr>
            <p:ph type="sldNum" sz="quarter" idx="10"/>
          </p:nvPr>
        </p:nvSpPr>
        <p:spPr/>
        <p:txBody>
          <a:bodyPr/>
          <a:lstStyle/>
          <a:p>
            <a:fld id="{25DC6482-8E19-4180-B229-95DD969C8F89}" type="slidenum">
              <a:rPr lang="en-US" smtClean="0"/>
              <a:t>1</a:t>
            </a:fld>
            <a:endParaRPr lang="en-US"/>
          </a:p>
        </p:txBody>
      </p:sp>
    </p:spTree>
    <p:extLst>
      <p:ext uri="{BB962C8B-B14F-4D97-AF65-F5344CB8AC3E}">
        <p14:creationId xmlns:p14="http://schemas.microsoft.com/office/powerpoint/2010/main" val="25506307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a:t>
            </a:r>
            <a:r>
              <a:rPr lang="en-US" baseline="0" dirty="0" smtClean="0"/>
              <a:t> the students demonstrate the difference between good and bad body language. Students may not be able to verbalize or describe proper body language immediately, but they can easily show how they would be a good communicator through body language</a:t>
            </a:r>
            <a:r>
              <a:rPr lang="en-US" baseline="0" dirty="0" smtClean="0"/>
              <a:t>.</a:t>
            </a:r>
          </a:p>
          <a:p>
            <a:endParaRPr lang="en-US" baseline="0" dirty="0" smtClean="0"/>
          </a:p>
          <a:p>
            <a:r>
              <a:rPr lang="en-US" baseline="0" dirty="0" smtClean="0"/>
              <a:t>Have students give any other examples they can think of for what they should or should not say to communicate appropriately in the college setting</a:t>
            </a:r>
          </a:p>
          <a:p>
            <a:endParaRPr lang="en-US" baseline="0" dirty="0" smtClean="0"/>
          </a:p>
          <a:p>
            <a:r>
              <a:rPr lang="en-US" baseline="0" dirty="0" smtClean="0"/>
              <a:t>Have students demonstrate what an active listener may do or say. </a:t>
            </a:r>
          </a:p>
          <a:p>
            <a:r>
              <a:rPr lang="en-US" baseline="0" dirty="0" smtClean="0"/>
              <a:t>More points about active listening details:</a:t>
            </a:r>
          </a:p>
          <a:p>
            <a:pPr marL="171450" indent="-171450">
              <a:buFont typeface="Arial" pitchFamily="34" charset="0"/>
              <a:buChar char="•"/>
            </a:pPr>
            <a:r>
              <a:rPr lang="en-US" dirty="0" smtClean="0"/>
              <a:t>Active</a:t>
            </a:r>
            <a:r>
              <a:rPr lang="en-US" baseline="0" dirty="0" smtClean="0"/>
              <a:t> listening is about more than just hearing the words. It’s about taking in the information, processing it, and responding to it as appropriate.</a:t>
            </a:r>
            <a:endParaRPr lang="en-US" dirty="0" smtClean="0"/>
          </a:p>
          <a:p>
            <a:pPr marL="171450" indent="-171450">
              <a:buFont typeface="Arial" pitchFamily="34" charset="0"/>
              <a:buChar char="•"/>
            </a:pPr>
            <a:r>
              <a:rPr lang="en-US" dirty="0" smtClean="0"/>
              <a:t>You cannot allow yourself to become distracted by whatever else may be going on around you, or by forming counter arguments that you'll make when the other person stops speaking. Nor can you allow yourself to get bored, and lose focus on what the other person is saying. All of these contribute to a lack of listening and understanding. </a:t>
            </a:r>
          </a:p>
          <a:p>
            <a:pPr marL="171450" indent="-171450">
              <a:buFont typeface="Arial" pitchFamily="34" charset="0"/>
              <a:buChar char="•"/>
            </a:pPr>
            <a:r>
              <a:rPr lang="en-US" dirty="0" smtClean="0"/>
              <a:t>Make sure your facial expressions</a:t>
            </a:r>
            <a:r>
              <a:rPr lang="en-US" baseline="0" dirty="0" smtClean="0"/>
              <a:t> are appropriate to the content of the conversation</a:t>
            </a:r>
            <a:endParaRPr lang="en-US" dirty="0" smtClean="0"/>
          </a:p>
          <a:p>
            <a:pPr marL="171450" indent="-171450">
              <a:buFont typeface="Arial" pitchFamily="34" charset="0"/>
              <a:buChar char="•"/>
            </a:pPr>
            <a:r>
              <a:rPr lang="en-US" dirty="0" smtClean="0"/>
              <a:t>Note your posture and make sure it is open and inviting. </a:t>
            </a:r>
          </a:p>
          <a:p>
            <a:pPr marL="171450" indent="-171450">
              <a:buFont typeface="Arial" pitchFamily="34" charset="0"/>
              <a:buChar char="•"/>
            </a:pPr>
            <a:r>
              <a:rPr lang="en-US" dirty="0" smtClean="0"/>
              <a:t>Reflect what has been said by paraphrasing or summarizing the speaker’s comments periodically. "What I'm hearing is..." and "Sounds like you are saying…" are great ways to reflect back. </a:t>
            </a:r>
          </a:p>
          <a:p>
            <a:pPr marL="171450" indent="-171450">
              <a:buFont typeface="Arial" pitchFamily="34" charset="0"/>
              <a:buChar char="•"/>
            </a:pPr>
            <a:r>
              <a:rPr lang="en-US" dirty="0" smtClean="0"/>
              <a:t>Ask questions to clarify certain points. "What do you mean when you say..." "Is this what you mean?" </a:t>
            </a:r>
          </a:p>
        </p:txBody>
      </p:sp>
      <p:sp>
        <p:nvSpPr>
          <p:cNvPr id="4" name="Slide Number Placeholder 3"/>
          <p:cNvSpPr>
            <a:spLocks noGrp="1"/>
          </p:cNvSpPr>
          <p:nvPr>
            <p:ph type="sldNum" sz="quarter" idx="10"/>
          </p:nvPr>
        </p:nvSpPr>
        <p:spPr/>
        <p:txBody>
          <a:bodyPr/>
          <a:lstStyle/>
          <a:p>
            <a:fld id="{25DC6482-8E19-4180-B229-95DD969C8F89}" type="slidenum">
              <a:rPr lang="en-US" smtClean="0"/>
              <a:t>10</a:t>
            </a:fld>
            <a:endParaRPr lang="en-US"/>
          </a:p>
        </p:txBody>
      </p:sp>
    </p:spTree>
    <p:extLst>
      <p:ext uri="{BB962C8B-B14F-4D97-AF65-F5344CB8AC3E}">
        <p14:creationId xmlns:p14="http://schemas.microsoft.com/office/powerpoint/2010/main" val="38495336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is the Guided Practice exercise for this lesson.</a:t>
            </a:r>
          </a:p>
          <a:p>
            <a:endParaRPr lang="en-US" baseline="0" dirty="0" smtClean="0"/>
          </a:p>
        </p:txBody>
      </p:sp>
      <p:sp>
        <p:nvSpPr>
          <p:cNvPr id="4" name="Slide Number Placeholder 3"/>
          <p:cNvSpPr>
            <a:spLocks noGrp="1"/>
          </p:cNvSpPr>
          <p:nvPr>
            <p:ph type="sldNum" sz="quarter" idx="10"/>
          </p:nvPr>
        </p:nvSpPr>
        <p:spPr/>
        <p:txBody>
          <a:bodyPr/>
          <a:lstStyle/>
          <a:p>
            <a:fld id="{25DC6482-8E19-4180-B229-95DD969C8F89}" type="slidenum">
              <a:rPr lang="en-US" smtClean="0"/>
              <a:t>11</a:t>
            </a:fld>
            <a:endParaRPr lang="en-US"/>
          </a:p>
        </p:txBody>
      </p:sp>
    </p:spTree>
    <p:extLst>
      <p:ext uri="{BB962C8B-B14F-4D97-AF65-F5344CB8AC3E}">
        <p14:creationId xmlns:p14="http://schemas.microsoft.com/office/powerpoint/2010/main" val="403171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Part I of this scenario together as a class and then move on to the next slide for the reflection questions.</a:t>
            </a:r>
            <a:endParaRPr lang="en-US" dirty="0"/>
          </a:p>
        </p:txBody>
      </p:sp>
      <p:sp>
        <p:nvSpPr>
          <p:cNvPr id="4" name="Slide Number Placeholder 3"/>
          <p:cNvSpPr>
            <a:spLocks noGrp="1"/>
          </p:cNvSpPr>
          <p:nvPr>
            <p:ph type="sldNum" sz="quarter" idx="10"/>
          </p:nvPr>
        </p:nvSpPr>
        <p:spPr/>
        <p:txBody>
          <a:bodyPr/>
          <a:lstStyle/>
          <a:p>
            <a:fld id="{25DC6482-8E19-4180-B229-95DD969C8F89}" type="slidenum">
              <a:rPr lang="en-US" smtClean="0"/>
              <a:t>12</a:t>
            </a:fld>
            <a:endParaRPr lang="en-US"/>
          </a:p>
        </p:txBody>
      </p:sp>
    </p:spTree>
    <p:extLst>
      <p:ext uri="{BB962C8B-B14F-4D97-AF65-F5344CB8AC3E}">
        <p14:creationId xmlns:p14="http://schemas.microsoft.com/office/powerpoint/2010/main" val="9671423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 class, reflect on Part</a:t>
            </a:r>
            <a:r>
              <a:rPr lang="en-US" baseline="0" dirty="0" smtClean="0"/>
              <a:t> I of the scenario by discussion the questions listed on the slide.</a:t>
            </a:r>
          </a:p>
          <a:p>
            <a:endParaRPr lang="en-US" baseline="0" dirty="0" smtClean="0"/>
          </a:p>
          <a:p>
            <a:pPr marL="171450" indent="-171450">
              <a:buFontTx/>
              <a:buChar char="-"/>
            </a:pPr>
            <a:r>
              <a:rPr lang="en-US" baseline="0" dirty="0" smtClean="0"/>
              <a:t>What type of first impression has Charlie made on you, as the instructor of this course?</a:t>
            </a:r>
            <a:br>
              <a:rPr lang="en-US" baseline="0" dirty="0" smtClean="0"/>
            </a:br>
            <a:r>
              <a:rPr lang="en-US" baseline="0" dirty="0" smtClean="0"/>
              <a:t>[Have students discuss Charlie’s first impression. Compare their comments to the following potential description: Charlie has made a very positive first impression. He is memorable and stands out in the class. He seems to take initiative and be polite.]</a:t>
            </a:r>
          </a:p>
          <a:p>
            <a:pPr marL="171450" indent="-171450">
              <a:buFontTx/>
              <a:buChar char="-"/>
            </a:pPr>
            <a:r>
              <a:rPr lang="en-US" baseline="0" dirty="0" smtClean="0"/>
              <a:t>What is that first impression based on? </a:t>
            </a:r>
            <a:br>
              <a:rPr lang="en-US" baseline="0" dirty="0" smtClean="0"/>
            </a:br>
            <a:r>
              <a:rPr lang="en-US" baseline="0" dirty="0" smtClean="0"/>
              <a:t>[Have students discuss how they have formed their first impression of Charlie. Compare this to the following possibilities: The impression may be based on Charlie’s conversation with the professor; the way he took initiative to introduce himself; how he came prepared with his disability accommodations letter; how he used respectful language and good manners.]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t>What might you predict Charlie will be like during the rest of the semester based on your first encounter with him?</a:t>
            </a:r>
            <a:br>
              <a:rPr lang="en-US" baseline="0" dirty="0" smtClean="0"/>
            </a:br>
            <a:r>
              <a:rPr lang="en-US" baseline="0" dirty="0" smtClean="0"/>
              <a:t>[Have students discuss their predictions. Compare their comments to the following: Charlie is likely to be a responsible, well-mannered student who communicates clearly and effectively and participates appropriately in class.]</a:t>
            </a:r>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25DC6482-8E19-4180-B229-95DD969C8F89}" type="slidenum">
              <a:rPr lang="en-US" smtClean="0"/>
              <a:t>13</a:t>
            </a:fld>
            <a:endParaRPr lang="en-US"/>
          </a:p>
        </p:txBody>
      </p:sp>
    </p:spTree>
    <p:extLst>
      <p:ext uri="{BB962C8B-B14F-4D97-AF65-F5344CB8AC3E}">
        <p14:creationId xmlns:p14="http://schemas.microsoft.com/office/powerpoint/2010/main" val="7356847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Read Part I of this scenario together as a class and then move on to the next slide for the reflection questions.</a:t>
            </a:r>
          </a:p>
          <a:p>
            <a:endParaRPr lang="en-US" dirty="0"/>
          </a:p>
        </p:txBody>
      </p:sp>
      <p:sp>
        <p:nvSpPr>
          <p:cNvPr id="4" name="Slide Number Placeholder 3"/>
          <p:cNvSpPr>
            <a:spLocks noGrp="1"/>
          </p:cNvSpPr>
          <p:nvPr>
            <p:ph type="sldNum" sz="quarter" idx="10"/>
          </p:nvPr>
        </p:nvSpPr>
        <p:spPr/>
        <p:txBody>
          <a:bodyPr/>
          <a:lstStyle/>
          <a:p>
            <a:fld id="{25DC6482-8E19-4180-B229-95DD969C8F89}" type="slidenum">
              <a:rPr lang="en-US" smtClean="0"/>
              <a:t>14</a:t>
            </a:fld>
            <a:endParaRPr lang="en-US"/>
          </a:p>
        </p:txBody>
      </p:sp>
    </p:spTree>
    <p:extLst>
      <p:ext uri="{BB962C8B-B14F-4D97-AF65-F5344CB8AC3E}">
        <p14:creationId xmlns:p14="http://schemas.microsoft.com/office/powerpoint/2010/main" val="1650441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 class, reflect on Part</a:t>
            </a:r>
            <a:r>
              <a:rPr lang="en-US" baseline="0" dirty="0" smtClean="0"/>
              <a:t> II of the scenario by discussion the questions listed on the slide.</a:t>
            </a:r>
          </a:p>
          <a:p>
            <a:endParaRPr lang="en-US" baseline="0" dirty="0" smtClean="0"/>
          </a:p>
          <a:p>
            <a:pPr marL="171450" indent="-171450">
              <a:buFontTx/>
              <a:buChar char="-"/>
            </a:pPr>
            <a:r>
              <a:rPr lang="en-US" baseline="0" dirty="0" smtClean="0"/>
              <a:t>Based on your observations, how would you describe Charlie’s communication skills and style?</a:t>
            </a:r>
            <a:br>
              <a:rPr lang="en-US" baseline="0" dirty="0" smtClean="0"/>
            </a:br>
            <a:r>
              <a:rPr lang="en-US" baseline="0" dirty="0" smtClean="0"/>
              <a:t>[Have students discuss Charlie’s communication in this situation. Compare their comments to the following potential description: Charlie is a highly effective communicator who demonstrates the ability to appropriately use a more formal communication style as needed when interacting with professors. He appears to be able to transition between formal and informal styles as needed in a classroom situation, as shown in his different types of communication with his peers vs. his professor.]</a:t>
            </a:r>
          </a:p>
          <a:p>
            <a:pPr marL="171450" indent="-171450">
              <a:buFontTx/>
              <a:buChar char="-"/>
            </a:pPr>
            <a:r>
              <a:rPr lang="en-US" baseline="0" dirty="0" smtClean="0"/>
              <a:t>Imagining that you are his professor in this situation, what do you think your impression of Charlie would be at this point? </a:t>
            </a:r>
            <a:br>
              <a:rPr lang="en-US" baseline="0" dirty="0" smtClean="0"/>
            </a:br>
            <a:r>
              <a:rPr lang="en-US" baseline="0" dirty="0" smtClean="0"/>
              <a:t>[Have students discuss the impression they have formed based on Charlie’s communication with this professor. Compare these to reactions that college professors may be likely to have, which would include: Charlie’s professors are impressed with his communication skills. They feel that he is an engaged and interested student, and they appreciate that he demonstrates respect for them in class as well as out of class. They have the impression that he takes his education seriously and cares about learning.] </a:t>
            </a:r>
          </a:p>
        </p:txBody>
      </p:sp>
      <p:sp>
        <p:nvSpPr>
          <p:cNvPr id="4" name="Slide Number Placeholder 3"/>
          <p:cNvSpPr>
            <a:spLocks noGrp="1"/>
          </p:cNvSpPr>
          <p:nvPr>
            <p:ph type="sldNum" sz="quarter" idx="10"/>
          </p:nvPr>
        </p:nvSpPr>
        <p:spPr/>
        <p:txBody>
          <a:bodyPr/>
          <a:lstStyle/>
          <a:p>
            <a:fld id="{25DC6482-8E19-4180-B229-95DD969C8F89}" type="slidenum">
              <a:rPr lang="en-US" smtClean="0"/>
              <a:t>15</a:t>
            </a:fld>
            <a:endParaRPr lang="en-US"/>
          </a:p>
        </p:txBody>
      </p:sp>
    </p:spTree>
    <p:extLst>
      <p:ext uri="{BB962C8B-B14F-4D97-AF65-F5344CB8AC3E}">
        <p14:creationId xmlns:p14="http://schemas.microsoft.com/office/powerpoint/2010/main" val="7356847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Read Part III of this scenario together as a class and then move on to the next slide for the reflection questions.</a:t>
            </a:r>
          </a:p>
          <a:p>
            <a:endParaRPr lang="en-US" dirty="0"/>
          </a:p>
        </p:txBody>
      </p:sp>
      <p:sp>
        <p:nvSpPr>
          <p:cNvPr id="4" name="Slide Number Placeholder 3"/>
          <p:cNvSpPr>
            <a:spLocks noGrp="1"/>
          </p:cNvSpPr>
          <p:nvPr>
            <p:ph type="sldNum" sz="quarter" idx="10"/>
          </p:nvPr>
        </p:nvSpPr>
        <p:spPr/>
        <p:txBody>
          <a:bodyPr/>
          <a:lstStyle/>
          <a:p>
            <a:fld id="{25DC6482-8E19-4180-B229-95DD969C8F89}" type="slidenum">
              <a:rPr lang="en-US" smtClean="0"/>
              <a:t>16</a:t>
            </a:fld>
            <a:endParaRPr lang="en-US"/>
          </a:p>
        </p:txBody>
      </p:sp>
    </p:spTree>
    <p:extLst>
      <p:ext uri="{BB962C8B-B14F-4D97-AF65-F5344CB8AC3E}">
        <p14:creationId xmlns:p14="http://schemas.microsoft.com/office/powerpoint/2010/main" val="1650441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 class, reflect on Part</a:t>
            </a:r>
            <a:r>
              <a:rPr lang="en-US" baseline="0" dirty="0" smtClean="0"/>
              <a:t> III of the scenario by discussion the questions listed on the slide.</a:t>
            </a:r>
          </a:p>
          <a:p>
            <a:endParaRPr lang="en-US" baseline="0" dirty="0" smtClean="0"/>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t>How would you respond to Charlie’s email?</a:t>
            </a:r>
            <a:br>
              <a:rPr lang="en-US" baseline="0" dirty="0" smtClean="0"/>
            </a:br>
            <a:r>
              <a:rPr lang="en-US" baseline="0" dirty="0" smtClean="0"/>
              <a:t>[Have students discuss this topic. Compare this to potential responses from university instructors, which would most likely include: Email him back and arrange to meet with him.]</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t> What might you ne thinking about the situation at this point?</a:t>
            </a:r>
            <a:br>
              <a:rPr lang="en-US" baseline="0" dirty="0" smtClean="0"/>
            </a:br>
            <a:r>
              <a:rPr lang="en-US" baseline="0" dirty="0" smtClean="0"/>
              <a:t>[Have students discuss their thoughts and impressions.]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t>What do you expect Charlie might say when you meet?</a:t>
            </a:r>
            <a:br>
              <a:rPr lang="en-US" baseline="0" dirty="0" smtClean="0"/>
            </a:br>
            <a:r>
              <a:rPr lang="en-US" baseline="0" dirty="0" smtClean="0"/>
              <a:t>[Have students speculate about what Charlie might say. Compare their responses to the following: Charlie will probably apologize for missing class and the test. He will probably be worried. He will probably still communicate appropriately and professionally even if you are upset with him. He may offer an excuse for why he missed class and why he didn’t email you. He will probably not just give up, since he wants to meet with you.]</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t>How lenient or strict are you likely to be about letting Charlie make up his missed exam? Why? What factors does your decision depend on?</a:t>
            </a:r>
            <a:br>
              <a:rPr lang="en-US" baseline="0" dirty="0" smtClean="0"/>
            </a:br>
            <a:r>
              <a:rPr lang="en-US" baseline="0" dirty="0" smtClean="0"/>
              <a:t>[Have students discuss what they would likely do in this situation and why they would make those choices. Compare to the following possibilities: A professor may give Charlie the benefit of the doubt regardless of his excuse and allow him to make up the exam because he has been so consistently professional and on top of things throughout the rest of the semester. It may depend on what his excuse is and whether he had a good reason for not contacting the professor before now. A professor might not be willing to let him make up the exam even if they had a positive impression of him. A professor might require Charlie to get documentation for his absences if he wants to make up the exam.] </a:t>
            </a: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Debrief the full exercise by reflecting as a class on the following question: What impact did Charlie’s communication skills have on this situation?</a:t>
            </a:r>
          </a:p>
          <a:p>
            <a:endParaRPr lang="en-US" dirty="0"/>
          </a:p>
        </p:txBody>
      </p:sp>
      <p:sp>
        <p:nvSpPr>
          <p:cNvPr id="4" name="Slide Number Placeholder 3"/>
          <p:cNvSpPr>
            <a:spLocks noGrp="1"/>
          </p:cNvSpPr>
          <p:nvPr>
            <p:ph type="sldNum" sz="quarter" idx="10"/>
          </p:nvPr>
        </p:nvSpPr>
        <p:spPr/>
        <p:txBody>
          <a:bodyPr/>
          <a:lstStyle/>
          <a:p>
            <a:fld id="{25DC6482-8E19-4180-B229-95DD969C8F89}" type="slidenum">
              <a:rPr lang="en-US" smtClean="0"/>
              <a:t>17</a:t>
            </a:fld>
            <a:endParaRPr lang="en-US"/>
          </a:p>
        </p:txBody>
      </p:sp>
    </p:spTree>
    <p:extLst>
      <p:ext uri="{BB962C8B-B14F-4D97-AF65-F5344CB8AC3E}">
        <p14:creationId xmlns:p14="http://schemas.microsoft.com/office/powerpoint/2010/main" val="735684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starting, it may be helpful to introduce</a:t>
            </a:r>
            <a:r>
              <a:rPr lang="en-US" baseline="0" dirty="0" smtClean="0"/>
              <a:t> the three main modes or forms in which people communicate with each other. Most students will likely be familiar with the idea that the three main ways in which people send signals to each other are in written form, oral/speaking form, and using nonverbal signals. If needed, have students provide examples of communication within each format. (e.g., Verbal Written – book, paper, letter, email, text message, job application, etc.; Verbal Oral – phone call, face-to-face conversation, presentation/lecture, job interview, etc.; Nonverbal – waving hello, nodding your head, hugging, dressing up or down, screaming or whispering, etc.)</a:t>
            </a:r>
            <a:endParaRPr lang="en-US" dirty="0" smtClean="0"/>
          </a:p>
          <a:p>
            <a:endParaRPr lang="en-US" dirty="0" smtClean="0"/>
          </a:p>
          <a:p>
            <a:endParaRPr lang="en-US" dirty="0" smtClean="0"/>
          </a:p>
          <a:p>
            <a:r>
              <a:rPr lang="en-US" dirty="0" smtClean="0"/>
              <a:t>These lists</a:t>
            </a:r>
            <a:r>
              <a:rPr lang="en-US" baseline="0" dirty="0" smtClean="0"/>
              <a:t> include the three major ways that people communicate – verbally in writing, verbally in speech, and nonverbally – and the components that contribute to each of them. In each of these modes, the choices that we make on the components that make them up determine how our meaning is conveyed.</a:t>
            </a:r>
          </a:p>
          <a:p>
            <a:endParaRPr lang="en-US" baseline="0" dirty="0" smtClean="0"/>
          </a:p>
          <a:p>
            <a:r>
              <a:rPr lang="en-US" baseline="0" dirty="0" smtClean="0"/>
              <a:t>In written verbal communication, you convey your meaning through the choices you make for…</a:t>
            </a:r>
          </a:p>
          <a:p>
            <a:pPr marL="171450" indent="-171450">
              <a:buFontTx/>
              <a:buChar char="-"/>
            </a:pPr>
            <a:r>
              <a:rPr lang="en-US" baseline="0" dirty="0" smtClean="0"/>
              <a:t>Language – literally the language chosen (e.g., English, Spanish, etc.), as well as dialects within a language</a:t>
            </a:r>
          </a:p>
          <a:p>
            <a:pPr marL="171450" indent="-171450">
              <a:buFontTx/>
              <a:buChar char="-"/>
            </a:pPr>
            <a:r>
              <a:rPr lang="en-US" baseline="0" dirty="0" smtClean="0"/>
              <a:t>Vocabulary – the words chosen, including their complexity, connotations, variety, literal or figurative language, and slang/colloquialisms</a:t>
            </a:r>
          </a:p>
          <a:p>
            <a:pPr marL="171450" indent="-171450">
              <a:buFontTx/>
              <a:buChar char="-"/>
            </a:pPr>
            <a:r>
              <a:rPr lang="en-US" baseline="0" dirty="0" smtClean="0"/>
              <a:t>Content – the specific meaning conveyed (e.g., a textbook about organic chemistry vs. a textbook about accounting, etc.)</a:t>
            </a:r>
          </a:p>
          <a:p>
            <a:pPr marL="171450" indent="-171450">
              <a:buFontTx/>
              <a:buChar char="-"/>
            </a:pPr>
            <a:r>
              <a:rPr lang="en-US" baseline="0" dirty="0" smtClean="0"/>
              <a:t>Structure – the type of writing (e.g., prose, poem, etc.), the level of structure the form provides and how rigidly that structure is adhered to (e.g., a limerick or a sonnet both have much more rigid structure than a freeform poem; a business letter has more structure than a letter to grandma, but you may choose to stick to the conventional format of a business letter or make some changes, as you may choose to use a more structured letter format for writing to grandma)</a:t>
            </a:r>
          </a:p>
          <a:p>
            <a:pPr marL="171450" indent="-171450">
              <a:buFontTx/>
              <a:buChar char="-"/>
            </a:pPr>
            <a:r>
              <a:rPr lang="en-US" baseline="0" dirty="0" smtClean="0"/>
              <a:t>Tone – the level of familiarity or distance, the formality or informality, the emotions conveyed and evoked, etc.</a:t>
            </a:r>
          </a:p>
          <a:p>
            <a:pPr marL="171450" indent="-171450">
              <a:buFontTx/>
              <a:buChar char="-"/>
            </a:pPr>
            <a:r>
              <a:rPr lang="en-US" baseline="0" dirty="0" smtClean="0"/>
              <a:t>Grammar, spelling, punctuation, capitalization, etc. – all of the elements of writing that you learn in English class. In written communication, you convey certain meanings through your choices about how closely to follow standard rules in this area. For example, in a history paper you would need to follow the rules </a:t>
            </a:r>
            <a:r>
              <a:rPr lang="en-US" baseline="0" dirty="0" err="1" smtClean="0"/>
              <a:t>failrly</a:t>
            </a:r>
            <a:r>
              <a:rPr lang="en-US" baseline="0" dirty="0" smtClean="0"/>
              <a:t> closely, while in a text message, you can abbreviate words, use all lowercase, etc.</a:t>
            </a:r>
          </a:p>
          <a:p>
            <a:pPr marL="171450" indent="-171450">
              <a:buFontTx/>
              <a:buChar char="-"/>
            </a:pPr>
            <a:endParaRPr lang="en-US" baseline="0" dirty="0" smtClean="0"/>
          </a:p>
          <a:p>
            <a:pPr marL="0" indent="0">
              <a:buFontTx/>
              <a:buNone/>
            </a:pPr>
            <a:endParaRPr lang="en-US" dirty="0" smtClean="0"/>
          </a:p>
          <a:p>
            <a:r>
              <a:rPr lang="en-US" baseline="0" dirty="0" smtClean="0"/>
              <a:t>Many of these components are the same or similar in oral/spoken verbal communication. You convey your meaning through the choices you make for…</a:t>
            </a:r>
          </a:p>
          <a:p>
            <a:pPr marL="171450" indent="-171450">
              <a:buFontTx/>
              <a:buChar char="-"/>
            </a:pPr>
            <a:r>
              <a:rPr lang="en-US" baseline="0" dirty="0" smtClean="0"/>
              <a:t>Language – literally the language chosen (e.g., English, Spanish, etc.), as well as dialects within a language</a:t>
            </a:r>
          </a:p>
          <a:p>
            <a:pPr marL="171450" indent="-171450">
              <a:buFontTx/>
              <a:buChar char="-"/>
            </a:pPr>
            <a:r>
              <a:rPr lang="en-US" baseline="0" dirty="0" smtClean="0"/>
              <a:t>Vocabulary – the words chosen, including their complexity, connotations, variety, literal or figurative language, and slang/colloquialisms</a:t>
            </a:r>
          </a:p>
          <a:p>
            <a:pPr marL="171450" indent="-171450">
              <a:buFontTx/>
              <a:buChar char="-"/>
            </a:pPr>
            <a:r>
              <a:rPr lang="en-US" baseline="0" dirty="0" smtClean="0"/>
              <a:t>Content – the specific meaning conveyed (e.g., a lecture about organic chemistry vs. a lecture about accounting, etc.)</a:t>
            </a:r>
          </a:p>
          <a:p>
            <a:pPr marL="171450" indent="-171450">
              <a:buFontTx/>
              <a:buChar char="-"/>
            </a:pPr>
            <a:r>
              <a:rPr lang="en-US" baseline="0" dirty="0" smtClean="0"/>
              <a:t>Structure – some oral communication has a highly prescribed structure, while others has minimal structure. For example, a debate is highly structured and includes specific times when each person is allowed to speak and specific topics to speak about during those times. In contrast, a phone call with a friend usually has minimal structure. It likely begins with some type of greeting, includes a turn-based back-and-forth interaction, and ends with a farewell/closing of some type, but may have little structure besides that.</a:t>
            </a:r>
          </a:p>
          <a:p>
            <a:pPr marL="171450" indent="-171450">
              <a:buFontTx/>
              <a:buChar char="-"/>
            </a:pPr>
            <a:r>
              <a:rPr lang="en-US" baseline="0" dirty="0" smtClean="0"/>
              <a:t>Tone – the level of familiarity or distance, the formality or informality, the emotions conveyed and evoked, etc.</a:t>
            </a:r>
          </a:p>
          <a:p>
            <a:pPr marL="171450" indent="-171450">
              <a:buFontTx/>
              <a:buChar char="-"/>
            </a:pPr>
            <a:r>
              <a:rPr lang="en-US" baseline="0" dirty="0" smtClean="0"/>
              <a:t>Oral communication lacks the detailed grammar/etc. issues found in written communication. However, some of these issues are still reflected in spoken communication, mainly through the way a person structures their sentences. For example, you could convey the same content in full sentences – which could be long or short – or in fragments and phrases. This is less noticeable in oral communication than in written communication but does have in impact on how the communication is perceived.</a:t>
            </a:r>
          </a:p>
          <a:p>
            <a:pPr marL="171450" indent="-171450">
              <a:buFontTx/>
              <a:buChar char="-"/>
            </a:pPr>
            <a:r>
              <a:rPr lang="en-US" baseline="0" dirty="0" smtClean="0"/>
              <a:t>Fluency – This refers both to the speaker’s grasp of the language and ability to communicate clearly by speaking and also to the fluidity of the way a person talks. Even within a person’s native language, they their speech may differ in where it falls on a spectrum of complete fluency and fluidity or with many hesitations, pauses, or inserting “filler” words such as “um, like, so,” etc.</a:t>
            </a:r>
          </a:p>
          <a:p>
            <a:pPr marL="171450" indent="-171450">
              <a:buFontTx/>
              <a:buChar char="-"/>
            </a:pPr>
            <a:endParaRPr lang="en-US" baseline="0" dirty="0" smtClean="0"/>
          </a:p>
          <a:p>
            <a:pPr marL="171450" indent="-171450">
              <a:buFontTx/>
              <a:buChar cha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In nonverbal communication, you convey your meaning through the choices you make for…</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t>Body language – including posture while sitting or standing, leaning towards or away from people, crossing your legs or arms, putting hands on hips, resting your head on your hand, etc.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t>Gestures – The types of gestures you use, how often you gesture, and the “size” of the gestures. (e.g., waving hello by raising your hand up next to your head and wiggling your fingers vs. waving hello by raising your whole arm over your head and swinging it widely from side to side)</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t>Eye contact – including the amount of eye contact, who it is with, and when it occurs. For example, you communicate very different signals by staring directly at someone without blinking for awhile than by looking them in the eyes part of the time when they are speaking and then also glancing away at other people or things nearby.</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t>Facial expression – This is a commonly-known way to express emotions nonverbally, and facial expressions convey a great deal of meaning. For example, professors can often tell which students are interested in the material and engaged in the lecture partly by observing the expressions on their faces.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t>Voice – Even without taking the words spoken into account, you can convey a lot of information with your voice. Components of this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t>Personal space – The amount of distance between people, as well as whether they touch each other at all, and if so, in what way and how much. For example, a friend might tap you on the shoulder to get your attention or lightly touch your arm to emphasize a point while telling a story. However, a professor would more likely call your name to get your attention and probably wouldn’t casually touch you while talking.</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t>Appearance – This includes the choices you make regarding clothing, hair, makeup, grooming, and hygiene/cleanliness. </a:t>
            </a:r>
          </a:p>
          <a:p>
            <a:pPr marL="0" indent="0">
              <a:buFontTx/>
              <a:buNone/>
            </a:pPr>
            <a:endParaRPr lang="en-US" baseline="0" dirty="0" smtClean="0"/>
          </a:p>
          <a:p>
            <a:pPr marL="0" indent="0">
              <a:buFontTx/>
              <a:buNone/>
            </a:pPr>
            <a:endParaRPr lang="en-US" dirty="0" smtClean="0"/>
          </a:p>
          <a:p>
            <a:endParaRPr lang="en-US" dirty="0" smtClean="0"/>
          </a:p>
          <a:p>
            <a:r>
              <a:rPr lang="en-US" dirty="0" smtClean="0"/>
              <a:t>Sources consulted: </a:t>
            </a:r>
            <a:r>
              <a:rPr lang="en-US" dirty="0" smtClean="0">
                <a:hlinkClick r:id="rId3"/>
              </a:rPr>
              <a:t>http://psychology.about.com/od/nonverbalcommunication/a/nonverbaltypes.htm</a:t>
            </a:r>
            <a:r>
              <a:rPr lang="en-US" dirty="0" smtClean="0"/>
              <a:t>; www.eHow.com</a:t>
            </a:r>
          </a:p>
          <a:p>
            <a:endParaRPr lang="en-US" dirty="0"/>
          </a:p>
        </p:txBody>
      </p:sp>
      <p:sp>
        <p:nvSpPr>
          <p:cNvPr id="4" name="Slide Number Placeholder 3"/>
          <p:cNvSpPr>
            <a:spLocks noGrp="1"/>
          </p:cNvSpPr>
          <p:nvPr>
            <p:ph type="sldNum" sz="quarter" idx="10"/>
          </p:nvPr>
        </p:nvSpPr>
        <p:spPr/>
        <p:txBody>
          <a:bodyPr/>
          <a:lstStyle/>
          <a:p>
            <a:fld id="{25DC6482-8E19-4180-B229-95DD969C8F89}" type="slidenum">
              <a:rPr lang="en-US" smtClean="0"/>
              <a:t>2</a:t>
            </a:fld>
            <a:endParaRPr lang="en-US"/>
          </a:p>
        </p:txBody>
      </p:sp>
    </p:spTree>
    <p:extLst>
      <p:ext uri="{BB962C8B-B14F-4D97-AF65-F5344CB8AC3E}">
        <p14:creationId xmlns:p14="http://schemas.microsoft.com/office/powerpoint/2010/main" val="823494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Within each mode of communication (written, oral,</a:t>
            </a:r>
            <a:r>
              <a:rPr lang="en-US" baseline="0" dirty="0" smtClean="0"/>
              <a:t> nonverbal), there are different communication styles. For the purposes of this unit, we’re going to classify them as informal and formal. Both of these are necessary in communication; which style is appropriate to use depends on many different factors, including the situation/setting in which the communication is occurring and between whom it takes place. </a:t>
            </a:r>
          </a:p>
          <a:p>
            <a:endParaRPr lang="en-US" baseline="0" dirty="0" smtClean="0"/>
          </a:p>
          <a:p>
            <a:r>
              <a:rPr lang="en-US" baseline="0" dirty="0" smtClean="0"/>
              <a:t>It’s important to realize that there are many different levels of formality and informality. Even though we talk about it as though it’s a dichotomous concept, it’s really more of a spectrum. For example, within the informal category, a text message you send to your mom would most likely still be more informal than a birthday card you would send her. Similarly, within the formal category, an presentation you give for a project in your history class would be less formal than a presentation you would give for your undergraduate research project at a professional conference.</a:t>
            </a:r>
            <a:endParaRPr lang="en-US" dirty="0" smtClean="0"/>
          </a:p>
        </p:txBody>
      </p:sp>
      <p:sp>
        <p:nvSpPr>
          <p:cNvPr id="4" name="Slide Number Placeholder 3"/>
          <p:cNvSpPr>
            <a:spLocks noGrp="1"/>
          </p:cNvSpPr>
          <p:nvPr>
            <p:ph type="sldNum" sz="quarter" idx="10"/>
          </p:nvPr>
        </p:nvSpPr>
        <p:spPr/>
        <p:txBody>
          <a:bodyPr/>
          <a:lstStyle/>
          <a:p>
            <a:fld id="{25DC6482-8E19-4180-B229-95DD969C8F89}" type="slidenum">
              <a:rPr lang="en-US" smtClean="0"/>
              <a:t>3</a:t>
            </a:fld>
            <a:endParaRPr lang="en-US"/>
          </a:p>
        </p:txBody>
      </p:sp>
    </p:spTree>
    <p:extLst>
      <p:ext uri="{BB962C8B-B14F-4D97-AF65-F5344CB8AC3E}">
        <p14:creationId xmlns:p14="http://schemas.microsoft.com/office/powerpoint/2010/main" val="627439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Let’s look at some of the contrasts</a:t>
            </a:r>
            <a:r>
              <a:rPr lang="en-US" baseline="0" dirty="0" smtClean="0">
                <a:solidFill>
                  <a:schemeClr val="tx1"/>
                </a:solidFill>
              </a:rPr>
              <a:t> between informal and formal communication to get a better idea about how to tell the difference and when each would be more likely to be needed.</a:t>
            </a:r>
            <a:endParaRPr lang="en-US" dirty="0" smtClean="0">
              <a:solidFill>
                <a:schemeClr val="tx1"/>
              </a:solidFill>
            </a:endParaRPr>
          </a:p>
          <a:p>
            <a:endParaRPr lang="en-US" dirty="0" smtClean="0">
              <a:solidFill>
                <a:schemeClr val="tx1"/>
              </a:solidFill>
            </a:endParaRPr>
          </a:p>
          <a:p>
            <a:r>
              <a:rPr lang="en-US" dirty="0" smtClean="0">
                <a:solidFill>
                  <a:schemeClr val="tx1"/>
                </a:solidFill>
              </a:rPr>
              <a:t>Many of these items match up with the components listed a</a:t>
            </a:r>
            <a:r>
              <a:rPr lang="en-US" baseline="0" dirty="0" smtClean="0">
                <a:solidFill>
                  <a:schemeClr val="tx1"/>
                </a:solidFill>
              </a:rPr>
              <a:t> few slides earlier. </a:t>
            </a:r>
          </a:p>
          <a:p>
            <a:pPr marL="171450" indent="-171450">
              <a:buFontTx/>
              <a:buChar char="-"/>
            </a:pPr>
            <a:r>
              <a:rPr lang="en-US" baseline="0" dirty="0" smtClean="0">
                <a:solidFill>
                  <a:schemeClr val="tx1"/>
                </a:solidFill>
              </a:rPr>
              <a:t>Structure – Informal C has less defined or rigid structure than formal C. For example, a business letter has a specific format including an address block, date, formal greeting (e.g., “To Whom It May Concern:”), letter body, formal sign-off (e.g., “Sincerely,” or “Respectfully,”), and a signature block. Business letters may additionally need to be on letterhead and typed instead of handwritten. In contrast, a personal letter may simply consist of a casual greeting (e.g., “Hi Tucker!”), letter body, and casual sign-off (e.g., “Love </a:t>
            </a:r>
            <a:r>
              <a:rPr lang="en-US" baseline="0" dirty="0" err="1" smtClean="0">
                <a:solidFill>
                  <a:schemeClr val="tx1"/>
                </a:solidFill>
              </a:rPr>
              <a:t>ya</a:t>
            </a:r>
            <a:r>
              <a:rPr lang="en-US" baseline="0" dirty="0" smtClean="0">
                <a:solidFill>
                  <a:schemeClr val="tx1"/>
                </a:solidFill>
              </a:rPr>
              <a:t>! –Marley”).</a:t>
            </a:r>
          </a:p>
          <a:p>
            <a:pPr marL="171450" indent="-171450">
              <a:buFontTx/>
              <a:buChar char="-"/>
            </a:pPr>
            <a:r>
              <a:rPr lang="en-US" baseline="0" dirty="0" smtClean="0">
                <a:solidFill>
                  <a:schemeClr val="tx1"/>
                </a:solidFill>
              </a:rPr>
              <a:t>Tone – The tone of any communication will depend heavily on the audience and the relationship between the audience and the communicator. Both formal and informal C may have similar tones in some situations. For example, a card written to someone who has just lost a loved one would have a sympathetic and caring tone regardless of whether it was formal or informal in style. However, if this card was for a close friend, the tone would be more familiar and personal than if it was written for an acquaintance.</a:t>
            </a:r>
          </a:p>
          <a:p>
            <a:pPr marL="171450" indent="-171450">
              <a:buFontTx/>
              <a:buChar char="-"/>
            </a:pPr>
            <a:r>
              <a:rPr lang="en-US" baseline="0" dirty="0" smtClean="0">
                <a:solidFill>
                  <a:schemeClr val="tx1"/>
                </a:solidFill>
              </a:rPr>
              <a:t>Language – Informal C allows for the use of more casual language, including slang and colloquialisms. Formal C places more emphasis on clarity of language through choice of standard vocabulary. Profanity is also significantly less likely to be acceptable in formal C.</a:t>
            </a:r>
          </a:p>
          <a:p>
            <a:pPr marL="171450" indent="-171450">
              <a:buFontTx/>
              <a:buChar char="-"/>
            </a:pPr>
            <a:r>
              <a:rPr lang="en-US" baseline="0" dirty="0" smtClean="0">
                <a:solidFill>
                  <a:schemeClr val="tx1"/>
                </a:solidFill>
              </a:rPr>
              <a:t>Grammar/spelling – Similarly, formal C requires more attention to proper grammar, spelling, sentence structure, etc. than informal C. It would be perfectly appropriate to send a text message to a friend saying “meet me @ </a:t>
            </a:r>
            <a:r>
              <a:rPr lang="en-US" baseline="0" dirty="0" err="1" smtClean="0">
                <a:solidFill>
                  <a:schemeClr val="tx1"/>
                </a:solidFill>
              </a:rPr>
              <a:t>sbux</a:t>
            </a:r>
            <a:r>
              <a:rPr lang="en-US" baseline="0" dirty="0" smtClean="0">
                <a:solidFill>
                  <a:schemeClr val="tx1"/>
                </a:solidFill>
              </a:rPr>
              <a:t> @ 3??” However, an email to a professor saying “hey, advising </a:t>
            </a:r>
            <a:r>
              <a:rPr lang="en-US" baseline="0" dirty="0" err="1" smtClean="0">
                <a:solidFill>
                  <a:schemeClr val="tx1"/>
                </a:solidFill>
              </a:rPr>
              <a:t>appt</a:t>
            </a:r>
            <a:r>
              <a:rPr lang="en-US" baseline="0" dirty="0" smtClean="0">
                <a:solidFill>
                  <a:schemeClr val="tx1"/>
                </a:solidFill>
              </a:rPr>
              <a:t> 2day @ 930, rite?” would likely be communicating unspoken messages that a student would not want to convey.</a:t>
            </a:r>
          </a:p>
          <a:p>
            <a:pPr marL="171450" indent="-171450">
              <a:buFontTx/>
              <a:buChar char="-"/>
            </a:pPr>
            <a:r>
              <a:rPr lang="en-US" dirty="0" smtClean="0">
                <a:solidFill>
                  <a:schemeClr val="tx1"/>
                </a:solidFill>
              </a:rPr>
              <a:t>The biggest difference between these styles is usually the situations/setting</a:t>
            </a:r>
            <a:r>
              <a:rPr lang="en-US" baseline="0" dirty="0" smtClean="0">
                <a:solidFill>
                  <a:schemeClr val="tx1"/>
                </a:solidFill>
              </a:rPr>
              <a:t> in which they’re used and the people with whom they’re used. Although there are always exceptions to these generalizations, informal C is mainly used with peers and people you know quite well, while formal C is needed for interacting with non-peers and people you don’t know very well. For example, it would be unusual to communicate formally with friends, family, classmates, roommates, etc. Using overly formal C with these types of people could potentially even be awkward because of what it might imply to them about the status of your relationship with them. (e.g., If you greet your friend with a handshake and say “Hello, Sarah. How are you today?”, then Sarah might start wondering why you’re acting distant, especially if you usually greet her with a hug and a “Hey, girl! What’s new?”)</a:t>
            </a:r>
          </a:p>
          <a:p>
            <a:pPr marL="171450" indent="-171450">
              <a:buFontTx/>
              <a:buChar char="-"/>
            </a:pPr>
            <a:r>
              <a:rPr lang="en-US" baseline="0" dirty="0" smtClean="0">
                <a:solidFill>
                  <a:schemeClr val="tx1"/>
                </a:solidFill>
              </a:rPr>
              <a:t>Furthermore, the specific situation at hand may also dictate the level of formality of your communication. Personal situations are the most likely to call for informal C. (e.g., attending a party, spending time with family, running errands, etc.) However, anytime you are communicating for purposes of conducting business transactions (e.g., signing a lease on an apartment, returning a purchased item to a store, talking to the server while dining out at a nice restaurant, etc.), in career-related situations (e.g., completing a job application, emailing a coworker, writing a meeting agenda, staff meetings, etc.), and in educational settings (e.g., college tours and interviews, writing papers and assignments, working on a group project and presenting in in class, applying for a student organization, etc.).</a:t>
            </a:r>
            <a:endParaRPr lang="en-US" dirty="0" smtClean="0">
              <a:solidFill>
                <a:schemeClr val="tx1"/>
              </a:solidFill>
            </a:endParaRPr>
          </a:p>
        </p:txBody>
      </p:sp>
      <p:sp>
        <p:nvSpPr>
          <p:cNvPr id="4" name="Slide Number Placeholder 3"/>
          <p:cNvSpPr>
            <a:spLocks noGrp="1"/>
          </p:cNvSpPr>
          <p:nvPr>
            <p:ph type="sldNum" sz="quarter" idx="10"/>
          </p:nvPr>
        </p:nvSpPr>
        <p:spPr/>
        <p:txBody>
          <a:bodyPr/>
          <a:lstStyle/>
          <a:p>
            <a:fld id="{25DC6482-8E19-4180-B229-95DD969C8F89}" type="slidenum">
              <a:rPr lang="en-US" smtClean="0"/>
              <a:t>4</a:t>
            </a:fld>
            <a:endParaRPr lang="en-US"/>
          </a:p>
        </p:txBody>
      </p:sp>
    </p:spTree>
    <p:extLst>
      <p:ext uri="{BB962C8B-B14F-4D97-AF65-F5344CB8AC3E}">
        <p14:creationId xmlns:p14="http://schemas.microsoft.com/office/powerpoint/2010/main" val="3672436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chart includes a few concrete</a:t>
            </a:r>
            <a:r>
              <a:rPr lang="en-US" baseline="0" dirty="0" smtClean="0"/>
              <a:t> examples of situations in which either informal or formal communication styles would be called for. </a:t>
            </a:r>
          </a:p>
          <a:p>
            <a:endParaRPr lang="en-US" baseline="0" dirty="0" smtClean="0"/>
          </a:p>
          <a:p>
            <a:r>
              <a:rPr lang="en-US" baseline="0" dirty="0" smtClean="0"/>
              <a:t>Have the students review these and see if they can come up with additional examples for each mode of communication in the formal and informal styles.</a:t>
            </a:r>
            <a:endParaRPr lang="en-US" dirty="0"/>
          </a:p>
        </p:txBody>
      </p:sp>
      <p:sp>
        <p:nvSpPr>
          <p:cNvPr id="4" name="Slide Number Placeholder 3"/>
          <p:cNvSpPr>
            <a:spLocks noGrp="1"/>
          </p:cNvSpPr>
          <p:nvPr>
            <p:ph type="sldNum" sz="quarter" idx="10"/>
          </p:nvPr>
        </p:nvSpPr>
        <p:spPr/>
        <p:txBody>
          <a:bodyPr/>
          <a:lstStyle/>
          <a:p>
            <a:fld id="{25DC6482-8E19-4180-B229-95DD969C8F89}" type="slidenum">
              <a:rPr lang="en-US" smtClean="0"/>
              <a:t>5</a:t>
            </a:fld>
            <a:endParaRPr lang="en-US"/>
          </a:p>
        </p:txBody>
      </p:sp>
    </p:spTree>
    <p:extLst>
      <p:ext uri="{BB962C8B-B14F-4D97-AF65-F5344CB8AC3E}">
        <p14:creationId xmlns:p14="http://schemas.microsoft.com/office/powerpoint/2010/main" val="26248910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red and green color coding represent the “right” and “wrong” level of formality to use in each scenario.</a:t>
            </a:r>
          </a:p>
          <a:p>
            <a:endParaRPr lang="en-US" baseline="0" dirty="0" smtClean="0"/>
          </a:p>
          <a:p>
            <a:r>
              <a:rPr lang="en-US" baseline="0" dirty="0" smtClean="0"/>
              <a:t>In the first situation, a more formal style is called for because you’re communicating with a professor in an educational setting. Although for certain professors whom you know quite well and have a longstanding relationship with, the informal example might be fine, we’re assuming in this case that it’s just a regular professor you’ve never had before. </a:t>
            </a:r>
          </a:p>
          <a:p>
            <a:r>
              <a:rPr lang="en-US" baseline="0" dirty="0" smtClean="0"/>
              <a:t>In the second situation, an informal style is appropriate because you’re communicating with a friend in a personal context. It would be extremely strange to send the formal-style message to someone you’re close friends with, especially considering that the medium is a text message.</a:t>
            </a:r>
          </a:p>
          <a:p>
            <a:r>
              <a:rPr lang="en-US" baseline="0" dirty="0" smtClean="0"/>
              <a:t>In the third situation, an informal style is extremely important to convey. You want this professor to think highly of you and give you every opportunity to explain yourself and clear up the misunderstanding. Using a highly informal (and frankly disrespectful) style of nonverbal communication sends all the wrong signals to this instructor.</a:t>
            </a:r>
            <a:endParaRPr lang="en-US" dirty="0"/>
          </a:p>
        </p:txBody>
      </p:sp>
      <p:sp>
        <p:nvSpPr>
          <p:cNvPr id="4" name="Slide Number Placeholder 3"/>
          <p:cNvSpPr>
            <a:spLocks noGrp="1"/>
          </p:cNvSpPr>
          <p:nvPr>
            <p:ph type="sldNum" sz="quarter" idx="10"/>
          </p:nvPr>
        </p:nvSpPr>
        <p:spPr/>
        <p:txBody>
          <a:bodyPr/>
          <a:lstStyle/>
          <a:p>
            <a:fld id="{25DC6482-8E19-4180-B229-95DD969C8F89}" type="slidenum">
              <a:rPr lang="en-US" smtClean="0"/>
              <a:t>6</a:t>
            </a:fld>
            <a:endParaRPr lang="en-US"/>
          </a:p>
        </p:txBody>
      </p:sp>
    </p:spTree>
    <p:extLst>
      <p:ext uri="{BB962C8B-B14F-4D97-AF65-F5344CB8AC3E}">
        <p14:creationId xmlns:p14="http://schemas.microsoft.com/office/powerpoint/2010/main" val="1170592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of the challenges of transitioning</a:t>
            </a:r>
            <a:r>
              <a:rPr lang="en-US" baseline="0" dirty="0" smtClean="0"/>
              <a:t> from the high school/teenage years into your college/young adult years is becoming an effective communicator. Communication is the basis for all our interactions with others, and as a result is critical to becoming a successful adult within society. Learning and practicing when to use different styles of communication and how to do so effectively is a key to making this transition. </a:t>
            </a:r>
          </a:p>
          <a:p>
            <a:endParaRPr lang="en-US" baseline="0" dirty="0" smtClean="0"/>
          </a:p>
          <a:p>
            <a:r>
              <a:rPr lang="en-US" baseline="0" dirty="0" smtClean="0"/>
              <a:t>Communicating effectively and appropriately has direct benefits to you. People who communicate effectively and appropriately usually create a more positive impression on others who interact with them. As teenagers and young adults, these people are more likely to be taken seriously by adults in their lives and as they get older, more likely to be related to as a peer and on an adult level instead of as a child. If a problem arises, other people are also more likely to offer help to these people and give them the benefit of the doubt if there’s a question or misunderstanding about something.</a:t>
            </a:r>
          </a:p>
          <a:p>
            <a:endParaRPr lang="en-US" baseline="0" dirty="0" smtClean="0"/>
          </a:p>
        </p:txBody>
      </p:sp>
      <p:sp>
        <p:nvSpPr>
          <p:cNvPr id="4" name="Slide Number Placeholder 3"/>
          <p:cNvSpPr>
            <a:spLocks noGrp="1"/>
          </p:cNvSpPr>
          <p:nvPr>
            <p:ph type="sldNum" sz="quarter" idx="10"/>
          </p:nvPr>
        </p:nvSpPr>
        <p:spPr/>
        <p:txBody>
          <a:bodyPr/>
          <a:lstStyle/>
          <a:p>
            <a:fld id="{25DC6482-8E19-4180-B229-95DD969C8F89}" type="slidenum">
              <a:rPr lang="en-US" smtClean="0"/>
              <a:t>7</a:t>
            </a:fld>
            <a:endParaRPr lang="en-US"/>
          </a:p>
        </p:txBody>
      </p:sp>
    </p:spTree>
    <p:extLst>
      <p:ext uri="{BB962C8B-B14F-4D97-AF65-F5344CB8AC3E}">
        <p14:creationId xmlns:p14="http://schemas.microsoft.com/office/powerpoint/2010/main" val="26000803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 high school student and</a:t>
            </a:r>
            <a:r>
              <a:rPr lang="en-US" baseline="0" dirty="0" smtClean="0"/>
              <a:t> a teenager, most of the communication you engage in is probably very informal. For everyday interactions with your parents, peers, and even your teachers, informal communication is perfectly appropriate and expected.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Once you are in college, you will continue to communicate informally much of the time. However, a</a:t>
            </a:r>
            <a:r>
              <a:rPr lang="en-US" dirty="0" smtClean="0"/>
              <a:t>s you go through college, you will be expected to use your communication skills more effectively and also more often. </a:t>
            </a:r>
          </a:p>
          <a:p>
            <a:r>
              <a:rPr lang="en-US" baseline="0" dirty="0" smtClean="0"/>
              <a:t>You will also need to communicate in a more formal and professional manner with other adults much more frequently than in high school. Your ability to communicate effectively with a much more diverse range of people and in a wider range of situations will become more important than it has been before.</a:t>
            </a:r>
          </a:p>
          <a:p>
            <a:endParaRPr lang="en-US" dirty="0" smtClean="0"/>
          </a:p>
          <a:p>
            <a:r>
              <a:rPr lang="en-US" dirty="0" smtClean="0"/>
              <a:t>As</a:t>
            </a:r>
            <a:r>
              <a:rPr lang="en-US" baseline="0" dirty="0" smtClean="0"/>
              <a:t> a result, you will be transitioning back and forth between formal and informal communication styles frequently and will need to know what type and style of communication is appropriate in each situation and how to effectively convey the right level of formality.</a:t>
            </a:r>
            <a:endParaRPr lang="en-US" dirty="0" smtClean="0"/>
          </a:p>
        </p:txBody>
      </p:sp>
      <p:sp>
        <p:nvSpPr>
          <p:cNvPr id="4" name="Slide Number Placeholder 3"/>
          <p:cNvSpPr>
            <a:spLocks noGrp="1"/>
          </p:cNvSpPr>
          <p:nvPr>
            <p:ph type="sldNum" sz="quarter" idx="10"/>
          </p:nvPr>
        </p:nvSpPr>
        <p:spPr/>
        <p:txBody>
          <a:bodyPr/>
          <a:lstStyle/>
          <a:p>
            <a:fld id="{25DC6482-8E19-4180-B229-95DD969C8F89}" type="slidenum">
              <a:rPr lang="en-US" smtClean="0"/>
              <a:t>8</a:t>
            </a:fld>
            <a:endParaRPr lang="en-US"/>
          </a:p>
        </p:txBody>
      </p:sp>
    </p:spTree>
    <p:extLst>
      <p:ext uri="{BB962C8B-B14F-4D97-AF65-F5344CB8AC3E}">
        <p14:creationId xmlns:p14="http://schemas.microsoft.com/office/powerpoint/2010/main" val="39518426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example, this list includes some of the types of situations in which you will be exercising</a:t>
            </a:r>
            <a:r>
              <a:rPr lang="en-US" baseline="0" dirty="0" smtClean="0"/>
              <a:t> your communication skills in college.</a:t>
            </a:r>
          </a:p>
          <a:p>
            <a:endParaRPr lang="en-US" dirty="0" smtClean="0"/>
          </a:p>
          <a:p>
            <a:pPr marL="171450" indent="-171450">
              <a:buFontTx/>
              <a:buChar char="-"/>
            </a:pPr>
            <a:r>
              <a:rPr lang="en-US" dirty="0" smtClean="0"/>
              <a:t>Emails – these will go to a variety of different people;</a:t>
            </a:r>
            <a:r>
              <a:rPr lang="en-US" baseline="0" dirty="0" smtClean="0"/>
              <a:t> some of them will need to be very formal, while others will be much more casual</a:t>
            </a:r>
          </a:p>
          <a:p>
            <a:pPr marL="171450" indent="-171450">
              <a:buFontTx/>
              <a:buChar char="-"/>
            </a:pPr>
            <a:r>
              <a:rPr lang="en-US" baseline="0" dirty="0" smtClean="0"/>
              <a:t>Voicemails – not every situation can be handled over email, so you’ll need to have strong phone skills as well</a:t>
            </a:r>
          </a:p>
          <a:p>
            <a:pPr marL="171450" indent="-171450">
              <a:buFontTx/>
              <a:buChar char="-"/>
            </a:pPr>
            <a:r>
              <a:rPr lang="en-US" baseline="0" dirty="0" smtClean="0"/>
              <a:t>Meetings – A much broader array of people can be involved in your education during college than in high school, and you may have meetings with many of them at one time or another. You’ll need to schedule these meetings, attend them, and often follow up with additional communication in different formats. In addition, because there will be a wide range of people involved, you’ll likely need slightly different levels of formality and skills in each.</a:t>
            </a:r>
          </a:p>
          <a:p>
            <a:pPr marL="171450" indent="-171450">
              <a:buFontTx/>
              <a:buChar char="-"/>
            </a:pPr>
            <a:r>
              <a:rPr lang="en-US" baseline="0" dirty="0" smtClean="0"/>
              <a:t>Questions – Not only will you need to be able to ask questions in class, but you will also likely need to ask many questions in other situations, especially during your first couple of years in college. This may potentially entail walking into a completely unfamiliar office and asking a total stranger for information. Some students find this very intimidating, but practicing strong communication skills can help make it easier.</a:t>
            </a:r>
          </a:p>
          <a:p>
            <a:pPr marL="171450" indent="-171450">
              <a:buFontTx/>
              <a:buChar char="-"/>
            </a:pPr>
            <a:r>
              <a:rPr lang="en-US" baseline="0" dirty="0" smtClean="0"/>
              <a:t>Papers and assignments – this is a typical way that students are assessed in college, and being able to represent yourself well in academic writing, which is a completely different style than other types of writing, will be important to your college success.</a:t>
            </a:r>
          </a:p>
          <a:p>
            <a:pPr marL="171450" indent="-171450">
              <a:buFontTx/>
              <a:buChar char="-"/>
            </a:pPr>
            <a:r>
              <a:rPr lang="en-US" baseline="0" dirty="0" smtClean="0"/>
              <a:t>Presentations – Depending on your major, you may have lots of oral presentations in your classes or only a few. Either way, becoming a stronger public speaker is an excellent skill to develop.</a:t>
            </a:r>
          </a:p>
          <a:p>
            <a:pPr marL="171450" indent="-171450">
              <a:buFontTx/>
              <a:buChar char="-"/>
            </a:pPr>
            <a:r>
              <a:rPr lang="en-US" baseline="0" dirty="0" smtClean="0"/>
              <a:t>Tutoring, etc. – There are many types of academic support on most college campuses, and even the strongest students access these resources. You’ll need to be able to interact with tutors, professors, graduate assistants, peers, and others who will be involved in these.</a:t>
            </a:r>
          </a:p>
          <a:p>
            <a:pPr marL="171450" indent="-171450">
              <a:buFontTx/>
              <a:buChar char="-"/>
            </a:pPr>
            <a:r>
              <a:rPr lang="en-US" baseline="0" dirty="0" smtClean="0"/>
              <a:t>Class discussions – Some college courses are strongly discussion-based and your grade may even derive from your ability to participate in an appropriate manner with relevant contributions to the conversation.</a:t>
            </a:r>
          </a:p>
          <a:p>
            <a:pPr marL="171450" indent="-171450">
              <a:buFontTx/>
              <a:buChar char="-"/>
            </a:pPr>
            <a:r>
              <a:rPr lang="en-US" baseline="0" dirty="0" smtClean="0"/>
              <a:t>Group projects – College students often have strong feelings about working on group projects, often because their grade is partly based on the work other people submit. Effective communication is the key to having successful group project experiences. Don’t underestimate the power that one strong communicator (you) can have on bringing a group together successfully.</a:t>
            </a:r>
          </a:p>
          <a:p>
            <a:pPr marL="171450" indent="-171450">
              <a:buFontTx/>
              <a:buChar char="-"/>
            </a:pPr>
            <a:r>
              <a:rPr lang="en-US" baseline="0" dirty="0" smtClean="0"/>
              <a:t>Job/Internship – For many students, college includes a part-time job or an internship. At the very least, students preparing to graduate will need to develop their communication skills related to applying for and interviewing for jobs.</a:t>
            </a:r>
          </a:p>
          <a:p>
            <a:pPr marL="171450" indent="-171450">
              <a:buFontTx/>
              <a:buChar char="-"/>
            </a:pPr>
            <a:r>
              <a:rPr lang="en-US" baseline="0" dirty="0" smtClean="0"/>
              <a:t>Finally, college is the first time that many students have to take on a lot of the independent living tasks that their parents may have done for them previously. This often involves much more extensive interactions with people outside of the university setting. For example, you’ll use your communication skills for things like scheduling appointments, making purchases, signing up for </a:t>
            </a:r>
            <a:endParaRPr lang="en-US" dirty="0" smtClean="0"/>
          </a:p>
          <a:p>
            <a:endParaRPr lang="en-US" dirty="0" smtClean="0"/>
          </a:p>
          <a:p>
            <a:r>
              <a:rPr lang="en-US" dirty="0" smtClean="0"/>
              <a:t>Discuss</a:t>
            </a:r>
            <a:r>
              <a:rPr lang="en-US" baseline="0" dirty="0" smtClean="0"/>
              <a:t> each of these situations with the </a:t>
            </a:r>
            <a:r>
              <a:rPr lang="en-US" baseline="0" dirty="0" smtClean="0"/>
              <a:t>students, including the importance of presenting </a:t>
            </a:r>
            <a:r>
              <a:rPr lang="en-US" baseline="0" dirty="0" smtClean="0"/>
              <a:t>themselves in an intelligent, polished manner to the </a:t>
            </a:r>
            <a:r>
              <a:rPr lang="en-US" baseline="0" dirty="0" smtClean="0"/>
              <a:t>people they will interact with in these situations.</a:t>
            </a:r>
            <a:endParaRPr lang="en-US" dirty="0" smtClean="0"/>
          </a:p>
        </p:txBody>
      </p:sp>
      <p:sp>
        <p:nvSpPr>
          <p:cNvPr id="4" name="Slide Number Placeholder 3"/>
          <p:cNvSpPr>
            <a:spLocks noGrp="1"/>
          </p:cNvSpPr>
          <p:nvPr>
            <p:ph type="sldNum" sz="quarter" idx="10"/>
          </p:nvPr>
        </p:nvSpPr>
        <p:spPr/>
        <p:txBody>
          <a:bodyPr/>
          <a:lstStyle/>
          <a:p>
            <a:fld id="{25DC6482-8E19-4180-B229-95DD969C8F89}" type="slidenum">
              <a:rPr lang="en-US" smtClean="0"/>
              <a:t>9</a:t>
            </a:fld>
            <a:endParaRPr lang="en-US"/>
          </a:p>
        </p:txBody>
      </p:sp>
    </p:spTree>
    <p:extLst>
      <p:ext uri="{BB962C8B-B14F-4D97-AF65-F5344CB8AC3E}">
        <p14:creationId xmlns:p14="http://schemas.microsoft.com/office/powerpoint/2010/main" val="2381692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9506A9FF-C49A-4876-BCE1-9F60A9A1E208}" type="datetimeFigureOut">
              <a:rPr lang="en-US" smtClean="0"/>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C88E7-E723-4795-9FC8-DEF5CF4274A0}" type="slidenum">
              <a:rPr lang="en-US" smtClean="0"/>
              <a:t>‹#›</a:t>
            </a:fld>
            <a:endParaRPr lang="en-US"/>
          </a:p>
        </p:txBody>
      </p:sp>
    </p:spTree>
    <p:extLst>
      <p:ext uri="{BB962C8B-B14F-4D97-AF65-F5344CB8AC3E}">
        <p14:creationId xmlns:p14="http://schemas.microsoft.com/office/powerpoint/2010/main" val="30788926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06A9FF-C49A-4876-BCE1-9F60A9A1E208}" type="datetimeFigureOut">
              <a:rPr lang="en-US" smtClean="0"/>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C88E7-E723-4795-9FC8-DEF5CF4274A0}" type="slidenum">
              <a:rPr lang="en-US" smtClean="0"/>
              <a:t>‹#›</a:t>
            </a:fld>
            <a:endParaRPr lang="en-US"/>
          </a:p>
        </p:txBody>
      </p:sp>
    </p:spTree>
    <p:extLst>
      <p:ext uri="{BB962C8B-B14F-4D97-AF65-F5344CB8AC3E}">
        <p14:creationId xmlns:p14="http://schemas.microsoft.com/office/powerpoint/2010/main" val="1301101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06A9FF-C49A-4876-BCE1-9F60A9A1E208}" type="datetimeFigureOut">
              <a:rPr lang="en-US" smtClean="0"/>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C88E7-E723-4795-9FC8-DEF5CF4274A0}" type="slidenum">
              <a:rPr lang="en-US" smtClean="0"/>
              <a:t>‹#›</a:t>
            </a:fld>
            <a:endParaRPr lang="en-US"/>
          </a:p>
        </p:txBody>
      </p:sp>
    </p:spTree>
    <p:extLst>
      <p:ext uri="{BB962C8B-B14F-4D97-AF65-F5344CB8AC3E}">
        <p14:creationId xmlns:p14="http://schemas.microsoft.com/office/powerpoint/2010/main" val="1358281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506A9FF-C49A-4876-BCE1-9F60A9A1E208}" type="datetimeFigureOut">
              <a:rPr lang="en-US" smtClean="0"/>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C88E7-E723-4795-9FC8-DEF5CF4274A0}" type="slidenum">
              <a:rPr lang="en-US" smtClean="0"/>
              <a:t>‹#›</a:t>
            </a:fld>
            <a:endParaRPr lang="en-US"/>
          </a:p>
        </p:txBody>
      </p:sp>
    </p:spTree>
    <p:extLst>
      <p:ext uri="{BB962C8B-B14F-4D97-AF65-F5344CB8AC3E}">
        <p14:creationId xmlns:p14="http://schemas.microsoft.com/office/powerpoint/2010/main" val="27666807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06A9FF-C49A-4876-BCE1-9F60A9A1E208}" type="datetimeFigureOut">
              <a:rPr lang="en-US" smtClean="0"/>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C88E7-E723-4795-9FC8-DEF5CF4274A0}" type="slidenum">
              <a:rPr lang="en-US" smtClean="0"/>
              <a:t>‹#›</a:t>
            </a:fld>
            <a:endParaRPr lang="en-US"/>
          </a:p>
        </p:txBody>
      </p:sp>
    </p:spTree>
    <p:extLst>
      <p:ext uri="{BB962C8B-B14F-4D97-AF65-F5344CB8AC3E}">
        <p14:creationId xmlns:p14="http://schemas.microsoft.com/office/powerpoint/2010/main" val="2067434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06A9FF-C49A-4876-BCE1-9F60A9A1E208}" type="datetimeFigureOut">
              <a:rPr lang="en-US" smtClean="0"/>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9C88E7-E723-4795-9FC8-DEF5CF4274A0}" type="slidenum">
              <a:rPr lang="en-US" smtClean="0"/>
              <a:t>‹#›</a:t>
            </a:fld>
            <a:endParaRPr lang="en-US"/>
          </a:p>
        </p:txBody>
      </p:sp>
    </p:spTree>
    <p:extLst>
      <p:ext uri="{BB962C8B-B14F-4D97-AF65-F5344CB8AC3E}">
        <p14:creationId xmlns:p14="http://schemas.microsoft.com/office/powerpoint/2010/main" val="336968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06A9FF-C49A-4876-BCE1-9F60A9A1E208}" type="datetimeFigureOut">
              <a:rPr lang="en-US" smtClean="0"/>
              <a:t>5/15/2013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9C88E7-E723-4795-9FC8-DEF5CF4274A0}" type="slidenum">
              <a:rPr lang="en-US" smtClean="0"/>
              <a:t>‹#›</a:t>
            </a:fld>
            <a:endParaRPr lang="en-US"/>
          </a:p>
        </p:txBody>
      </p:sp>
    </p:spTree>
    <p:extLst>
      <p:ext uri="{BB962C8B-B14F-4D97-AF65-F5344CB8AC3E}">
        <p14:creationId xmlns:p14="http://schemas.microsoft.com/office/powerpoint/2010/main" val="4163057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06A9FF-C49A-4876-BCE1-9F60A9A1E208}" type="datetimeFigureOut">
              <a:rPr lang="en-US" smtClean="0"/>
              <a:t>5/15/2013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9C88E7-E723-4795-9FC8-DEF5CF4274A0}" type="slidenum">
              <a:rPr lang="en-US" smtClean="0"/>
              <a:t>‹#›</a:t>
            </a:fld>
            <a:endParaRPr lang="en-US"/>
          </a:p>
        </p:txBody>
      </p:sp>
    </p:spTree>
    <p:extLst>
      <p:ext uri="{BB962C8B-B14F-4D97-AF65-F5344CB8AC3E}">
        <p14:creationId xmlns:p14="http://schemas.microsoft.com/office/powerpoint/2010/main" val="1188274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06A9FF-C49A-4876-BCE1-9F60A9A1E208}" type="datetimeFigureOut">
              <a:rPr lang="en-US" smtClean="0"/>
              <a:t>5/15/2013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9C88E7-E723-4795-9FC8-DEF5CF4274A0}" type="slidenum">
              <a:rPr lang="en-US" smtClean="0"/>
              <a:t>‹#›</a:t>
            </a:fld>
            <a:endParaRPr lang="en-US"/>
          </a:p>
        </p:txBody>
      </p:sp>
    </p:spTree>
    <p:extLst>
      <p:ext uri="{BB962C8B-B14F-4D97-AF65-F5344CB8AC3E}">
        <p14:creationId xmlns:p14="http://schemas.microsoft.com/office/powerpoint/2010/main" val="3169616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06A9FF-C49A-4876-BCE1-9F60A9A1E208}" type="datetimeFigureOut">
              <a:rPr lang="en-US" smtClean="0"/>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9C88E7-E723-4795-9FC8-DEF5CF4274A0}" type="slidenum">
              <a:rPr lang="en-US" smtClean="0"/>
              <a:t>‹#›</a:t>
            </a:fld>
            <a:endParaRPr lang="en-US"/>
          </a:p>
        </p:txBody>
      </p:sp>
    </p:spTree>
    <p:extLst>
      <p:ext uri="{BB962C8B-B14F-4D97-AF65-F5344CB8AC3E}">
        <p14:creationId xmlns:p14="http://schemas.microsoft.com/office/powerpoint/2010/main" val="1400380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06A9FF-C49A-4876-BCE1-9F60A9A1E208}" type="datetimeFigureOut">
              <a:rPr lang="en-US" smtClean="0"/>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9C88E7-E723-4795-9FC8-DEF5CF4274A0}" type="slidenum">
              <a:rPr lang="en-US" smtClean="0"/>
              <a:t>‹#›</a:t>
            </a:fld>
            <a:endParaRPr lang="en-US"/>
          </a:p>
        </p:txBody>
      </p:sp>
    </p:spTree>
    <p:extLst>
      <p:ext uri="{BB962C8B-B14F-4D97-AF65-F5344CB8AC3E}">
        <p14:creationId xmlns:p14="http://schemas.microsoft.com/office/powerpoint/2010/main" val="3660621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06A9FF-C49A-4876-BCE1-9F60A9A1E208}" type="datetimeFigureOut">
              <a:rPr lang="en-US" smtClean="0"/>
              <a:t>5/15/2013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9C88E7-E723-4795-9FC8-DEF5CF4274A0}" type="slidenum">
              <a:rPr lang="en-US" smtClean="0"/>
              <a:t>‹#›</a:t>
            </a:fld>
            <a:endParaRPr lang="en-US"/>
          </a:p>
        </p:txBody>
      </p:sp>
    </p:spTree>
    <p:extLst>
      <p:ext uri="{BB962C8B-B14F-4D97-AF65-F5344CB8AC3E}">
        <p14:creationId xmlns:p14="http://schemas.microsoft.com/office/powerpoint/2010/main" val="1454748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creativecommons.org/licenses/by-nc/3.0/deed.en_US"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81000"/>
            <a:ext cx="9144000" cy="2914650"/>
          </a:xfrm>
        </p:spPr>
        <p:txBody>
          <a:bodyPr>
            <a:noAutofit/>
          </a:bodyPr>
          <a:lstStyle/>
          <a:p>
            <a:r>
              <a:rPr lang="en-US" sz="5400" b="1" dirty="0" smtClean="0"/>
              <a:t>Transitioning </a:t>
            </a:r>
            <a:r>
              <a:rPr lang="en-US" sz="5400" b="1" dirty="0" smtClean="0"/>
              <a:t>Between</a:t>
            </a:r>
            <a:r>
              <a:rPr lang="en-US" sz="5400" b="1" dirty="0" smtClean="0"/>
              <a:t/>
            </a:r>
            <a:br>
              <a:rPr lang="en-US" sz="5400" b="1" dirty="0" smtClean="0"/>
            </a:br>
            <a:r>
              <a:rPr lang="en-US" sz="5400" b="1" dirty="0" smtClean="0"/>
              <a:t>Informal and Formal</a:t>
            </a:r>
            <a:br>
              <a:rPr lang="en-US" sz="5400" b="1" dirty="0" smtClean="0"/>
            </a:br>
            <a:r>
              <a:rPr lang="en-US" sz="5400" b="1" dirty="0" smtClean="0"/>
              <a:t>Communication Styles</a:t>
            </a:r>
            <a:endParaRPr lang="en-US" sz="5400" b="1" dirty="0"/>
          </a:p>
        </p:txBody>
      </p:sp>
      <p:pic>
        <p:nvPicPr>
          <p:cNvPr id="1026" name="Picture 2" descr="C:\Users\coe\AppData\Local\Microsoft\Windows\Temporary Internet Files\Content.IE5\PI8JTH8K\MC900055214[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9230" y="3161168"/>
            <a:ext cx="7165541" cy="3392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30186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Communication Tips for the College Setting</a:t>
            </a:r>
            <a:endParaRPr lang="en-US" dirty="0"/>
          </a:p>
        </p:txBody>
      </p:sp>
      <p:sp>
        <p:nvSpPr>
          <p:cNvPr id="5" name="Content Placeholder 2"/>
          <p:cNvSpPr txBox="1">
            <a:spLocks/>
          </p:cNvSpPr>
          <p:nvPr/>
        </p:nvSpPr>
        <p:spPr>
          <a:xfrm>
            <a:off x="457200" y="1600200"/>
            <a:ext cx="8229600" cy="49530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Use good body language</a:t>
            </a:r>
          </a:p>
          <a:p>
            <a:pPr lvl="1"/>
            <a:r>
              <a:rPr lang="en-US" dirty="0" smtClean="0"/>
              <a:t>Stand up (or sit up) straighter than usual</a:t>
            </a:r>
          </a:p>
          <a:p>
            <a:pPr lvl="1"/>
            <a:r>
              <a:rPr lang="en-US" dirty="0" smtClean="0"/>
              <a:t>Look people in the eye when listening or speaking</a:t>
            </a:r>
          </a:p>
          <a:p>
            <a:pPr lvl="1"/>
            <a:r>
              <a:rPr lang="en-US" dirty="0" smtClean="0"/>
              <a:t>Don’t fidget with objects in a distracting way</a:t>
            </a:r>
          </a:p>
          <a:p>
            <a:pPr lvl="1"/>
            <a:endParaRPr lang="en-US" dirty="0" smtClean="0"/>
          </a:p>
          <a:p>
            <a:r>
              <a:rPr lang="en-US" dirty="0"/>
              <a:t>Use </a:t>
            </a:r>
            <a:r>
              <a:rPr lang="en-US" dirty="0" smtClean="0"/>
              <a:t>professional verbal language</a:t>
            </a:r>
            <a:endParaRPr lang="en-US" dirty="0"/>
          </a:p>
          <a:p>
            <a:pPr lvl="1"/>
            <a:r>
              <a:rPr lang="en-US" dirty="0" smtClean="0"/>
              <a:t>“Yes” instead of “uh-huh”; “hello” instead of “hey”</a:t>
            </a:r>
            <a:endParaRPr lang="en-US" dirty="0"/>
          </a:p>
          <a:p>
            <a:pPr lvl="1"/>
            <a:r>
              <a:rPr lang="en-US" dirty="0" smtClean="0"/>
              <a:t>Remember your manners: please, thank you, yes ma’am/sir</a:t>
            </a:r>
            <a:endParaRPr lang="en-US" dirty="0"/>
          </a:p>
          <a:p>
            <a:pPr lvl="1"/>
            <a:r>
              <a:rPr lang="en-US" dirty="0" smtClean="0"/>
              <a:t>Don’t use profanity in </a:t>
            </a:r>
            <a:r>
              <a:rPr lang="en-US" b="1" dirty="0" smtClean="0"/>
              <a:t>any</a:t>
            </a:r>
            <a:r>
              <a:rPr lang="en-US" dirty="0" smtClean="0"/>
              <a:t> education or employment situation</a:t>
            </a:r>
            <a:endParaRPr lang="en-US" dirty="0"/>
          </a:p>
          <a:p>
            <a:pPr lvl="1"/>
            <a:endParaRPr lang="en-US" dirty="0"/>
          </a:p>
          <a:p>
            <a:r>
              <a:rPr lang="en-US" dirty="0" smtClean="0"/>
              <a:t>Use active listening skills</a:t>
            </a:r>
            <a:endParaRPr lang="en-US" dirty="0"/>
          </a:p>
          <a:p>
            <a:pPr lvl="1"/>
            <a:r>
              <a:rPr lang="en-US" dirty="0" smtClean="0"/>
              <a:t>Pay attention and actively try to understand what’s being said</a:t>
            </a:r>
            <a:endParaRPr lang="en-US" dirty="0"/>
          </a:p>
          <a:p>
            <a:pPr lvl="1"/>
            <a:r>
              <a:rPr lang="en-US" dirty="0" smtClean="0"/>
              <a:t>Acknowledge what’s being said by nodding, saying “yes”, etc.</a:t>
            </a:r>
            <a:endParaRPr lang="en-US" dirty="0"/>
          </a:p>
          <a:p>
            <a:pPr lvl="1"/>
            <a:r>
              <a:rPr lang="en-US" dirty="0" smtClean="0"/>
              <a:t>Respond in ways that keep the conversation going</a:t>
            </a:r>
            <a:endParaRPr lang="en-US" dirty="0"/>
          </a:p>
        </p:txBody>
      </p:sp>
    </p:spTree>
    <p:extLst>
      <p:ext uri="{BB962C8B-B14F-4D97-AF65-F5344CB8AC3E}">
        <p14:creationId xmlns:p14="http://schemas.microsoft.com/office/powerpoint/2010/main" val="12026725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Scenario: The Impact of Communication</a:t>
            </a:r>
            <a:endParaRPr lang="en-US" dirty="0"/>
          </a:p>
        </p:txBody>
      </p:sp>
      <p:sp>
        <p:nvSpPr>
          <p:cNvPr id="3" name="Content Placeholder 2"/>
          <p:cNvSpPr>
            <a:spLocks noGrp="1"/>
          </p:cNvSpPr>
          <p:nvPr>
            <p:ph idx="1"/>
          </p:nvPr>
        </p:nvSpPr>
        <p:spPr/>
        <p:txBody>
          <a:bodyPr/>
          <a:lstStyle/>
          <a:p>
            <a:r>
              <a:rPr lang="en-US" dirty="0" smtClean="0"/>
              <a:t>As a class, read the scenario on the following slide and then discuss the questions listed</a:t>
            </a:r>
          </a:p>
          <a:p>
            <a:r>
              <a:rPr lang="en-US" dirty="0" smtClean="0"/>
              <a:t>The scenario is broken into 3 sections, each with a reflection section after the section</a:t>
            </a:r>
          </a:p>
          <a:p>
            <a:r>
              <a:rPr lang="en-US" dirty="0" smtClean="0"/>
              <a:t>In this scenario, you (the students) will be imagining yourselves in the role of the professor. Keep this in mind as you listen to the scenario and respond to the questions.</a:t>
            </a:r>
          </a:p>
          <a:p>
            <a:endParaRPr lang="en-US" dirty="0"/>
          </a:p>
        </p:txBody>
      </p:sp>
    </p:spTree>
    <p:extLst>
      <p:ext uri="{BB962C8B-B14F-4D97-AF65-F5344CB8AC3E}">
        <p14:creationId xmlns:p14="http://schemas.microsoft.com/office/powerpoint/2010/main" val="3715490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Scenario: Part I</a:t>
            </a:r>
            <a:endParaRPr lang="en-US" dirty="0"/>
          </a:p>
        </p:txBody>
      </p:sp>
      <p:sp>
        <p:nvSpPr>
          <p:cNvPr id="3" name="Content Placeholder 2"/>
          <p:cNvSpPr>
            <a:spLocks noGrp="1"/>
          </p:cNvSpPr>
          <p:nvPr>
            <p:ph idx="1"/>
          </p:nvPr>
        </p:nvSpPr>
        <p:spPr>
          <a:xfrm>
            <a:off x="685800" y="1295400"/>
            <a:ext cx="7772400" cy="5105400"/>
          </a:xfrm>
        </p:spPr>
        <p:txBody>
          <a:bodyPr>
            <a:noAutofit/>
          </a:bodyPr>
          <a:lstStyle/>
          <a:p>
            <a:pPr marL="0" indent="0">
              <a:spcAft>
                <a:spcPts val="600"/>
              </a:spcAft>
              <a:buNone/>
            </a:pPr>
            <a:r>
              <a:rPr lang="en-US" sz="2400" dirty="0" smtClean="0"/>
              <a:t>Imagine you </a:t>
            </a:r>
            <a:r>
              <a:rPr lang="en-US" sz="2400" dirty="0"/>
              <a:t>are the professor of </a:t>
            </a:r>
            <a:r>
              <a:rPr lang="en-US" sz="2400" dirty="0" smtClean="0"/>
              <a:t>an Intro </a:t>
            </a:r>
            <a:r>
              <a:rPr lang="en-US" sz="2400" dirty="0"/>
              <a:t>to Anthropology course. </a:t>
            </a:r>
            <a:r>
              <a:rPr lang="en-US" sz="2400" dirty="0" smtClean="0"/>
              <a:t>On </a:t>
            </a:r>
            <a:r>
              <a:rPr lang="en-US" sz="2400" dirty="0"/>
              <a:t>the first day of the semester, </a:t>
            </a:r>
            <a:r>
              <a:rPr lang="en-US" sz="2400" dirty="0" smtClean="0"/>
              <a:t>a student comes up to you before class. He </a:t>
            </a:r>
            <a:r>
              <a:rPr lang="en-US" sz="2400" dirty="0"/>
              <a:t>shakes your hands and introduces </a:t>
            </a:r>
            <a:r>
              <a:rPr lang="en-US" sz="2400" dirty="0" smtClean="0"/>
              <a:t>himself: “Hello, Dr. James. My name is Charlie Hunt. I’m really </a:t>
            </a:r>
            <a:r>
              <a:rPr lang="en-US" sz="2400" dirty="0"/>
              <a:t>looking forward to your </a:t>
            </a:r>
            <a:r>
              <a:rPr lang="en-US" sz="2400" dirty="0" smtClean="0"/>
              <a:t>class. I’m a psychology major, but I’m thinking of minoring in anthropology. If I have any questions this semester, would it be ok if I emailed you about them or do you prefer a different way of getting in touch?” As you wrap up your conversation, he says, “Oh, by the way, here’s a copy of my </a:t>
            </a:r>
            <a:r>
              <a:rPr lang="en-US" sz="2400" dirty="0"/>
              <a:t>disability support services accommodations </a:t>
            </a:r>
            <a:r>
              <a:rPr lang="en-US" sz="2400" dirty="0" smtClean="0"/>
              <a:t>letter. I’ll be using a few accommodations in your class, and you can contact either me or the disability office if you have any questions about them.” </a:t>
            </a:r>
          </a:p>
        </p:txBody>
      </p:sp>
    </p:spTree>
    <p:extLst>
      <p:ext uri="{BB962C8B-B14F-4D97-AF65-F5344CB8AC3E}">
        <p14:creationId xmlns:p14="http://schemas.microsoft.com/office/powerpoint/2010/main" val="3037467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Part I</a:t>
            </a:r>
            <a:endParaRPr lang="en-US" dirty="0"/>
          </a:p>
        </p:txBody>
      </p:sp>
      <p:sp>
        <p:nvSpPr>
          <p:cNvPr id="3" name="Content Placeholder 2"/>
          <p:cNvSpPr>
            <a:spLocks noGrp="1"/>
          </p:cNvSpPr>
          <p:nvPr>
            <p:ph idx="1"/>
          </p:nvPr>
        </p:nvSpPr>
        <p:spPr/>
        <p:txBody>
          <a:bodyPr/>
          <a:lstStyle/>
          <a:p>
            <a:r>
              <a:rPr lang="en-US" dirty="0" smtClean="0"/>
              <a:t>What type of first impression has Charlie made on you, as the instructor of this course?</a:t>
            </a:r>
          </a:p>
          <a:p>
            <a:endParaRPr lang="en-US" dirty="0" smtClean="0"/>
          </a:p>
          <a:p>
            <a:r>
              <a:rPr lang="en-US" dirty="0" smtClean="0"/>
              <a:t>What is that first impression based on?</a:t>
            </a:r>
          </a:p>
          <a:p>
            <a:endParaRPr lang="en-US" dirty="0"/>
          </a:p>
          <a:p>
            <a:r>
              <a:rPr lang="en-US" dirty="0" smtClean="0"/>
              <a:t>What might you predict Charlie will be like during the rest of the semester based on your first encounter with him?</a:t>
            </a:r>
            <a:endParaRPr lang="en-US" dirty="0"/>
          </a:p>
        </p:txBody>
      </p:sp>
    </p:spTree>
    <p:extLst>
      <p:ext uri="{BB962C8B-B14F-4D97-AF65-F5344CB8AC3E}">
        <p14:creationId xmlns:p14="http://schemas.microsoft.com/office/powerpoint/2010/main" val="3874839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Scenario: Part II</a:t>
            </a:r>
            <a:endParaRPr lang="en-US" dirty="0"/>
          </a:p>
        </p:txBody>
      </p:sp>
      <p:sp>
        <p:nvSpPr>
          <p:cNvPr id="3" name="Content Placeholder 2"/>
          <p:cNvSpPr>
            <a:spLocks noGrp="1"/>
          </p:cNvSpPr>
          <p:nvPr>
            <p:ph idx="1"/>
          </p:nvPr>
        </p:nvSpPr>
        <p:spPr>
          <a:xfrm>
            <a:off x="76200" y="1295400"/>
            <a:ext cx="8991600" cy="5562600"/>
          </a:xfrm>
        </p:spPr>
        <p:txBody>
          <a:bodyPr>
            <a:noAutofit/>
          </a:bodyPr>
          <a:lstStyle/>
          <a:p>
            <a:pPr marL="0" indent="0">
              <a:spcAft>
                <a:spcPts val="600"/>
              </a:spcAft>
              <a:buNone/>
            </a:pPr>
            <a:r>
              <a:rPr lang="en-US" sz="2000" dirty="0" smtClean="0"/>
              <a:t>During </a:t>
            </a:r>
            <a:r>
              <a:rPr lang="en-US" sz="2000" dirty="0"/>
              <a:t>the semester, Charlie is on time to every class, sits near the front, uses active listening skills, and engages with the lecture as appropriate. You’ve noticed that he is friendly with several of the students he sits near. Before and after class, you’ve observed them joking around and chatting. However, as soon as the class is about to start, Charlie stops interacting with them and focuses on the lecture. One day in class, </a:t>
            </a:r>
            <a:r>
              <a:rPr lang="en-US" sz="2000" dirty="0" smtClean="0"/>
              <a:t>the text-message </a:t>
            </a:r>
            <a:r>
              <a:rPr lang="en-US" sz="2000" dirty="0"/>
              <a:t>alert on </a:t>
            </a:r>
            <a:r>
              <a:rPr lang="en-US" sz="2000" dirty="0" smtClean="0"/>
              <a:t>Charlie’s </a:t>
            </a:r>
            <a:r>
              <a:rPr lang="en-US" sz="2000" dirty="0"/>
              <a:t>cell phone went off. Although it was fairly quiet and he silenced it within a second or so, he was clearly extremely embarrassed. Immediately after the lecture ended, he came up to you, apologized for disrupting class, and promised it wouldn’t happen again. You thanked him for the apology but also reassured him that it was a very minor distraction and that everyone forgets to silence their phone occasionally. Charlie has emailed you a few times regarding making appointments to ask questions about the course content and requesting feedback on a draft of his term paper. His emails always includes a subject line, a greeting, and are signed with his full name and the course number/section he’s in. He uses complete sentences and only occasionally has minor spelling or grammar errors. </a:t>
            </a:r>
          </a:p>
        </p:txBody>
      </p:sp>
    </p:spTree>
    <p:extLst>
      <p:ext uri="{BB962C8B-B14F-4D97-AF65-F5344CB8AC3E}">
        <p14:creationId xmlns:p14="http://schemas.microsoft.com/office/powerpoint/2010/main" val="262185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Part II</a:t>
            </a:r>
            <a:endParaRPr lang="en-US" dirty="0"/>
          </a:p>
        </p:txBody>
      </p:sp>
      <p:sp>
        <p:nvSpPr>
          <p:cNvPr id="3" name="Content Placeholder 2"/>
          <p:cNvSpPr>
            <a:spLocks noGrp="1"/>
          </p:cNvSpPr>
          <p:nvPr>
            <p:ph idx="1"/>
          </p:nvPr>
        </p:nvSpPr>
        <p:spPr/>
        <p:txBody>
          <a:bodyPr>
            <a:normAutofit/>
          </a:bodyPr>
          <a:lstStyle/>
          <a:p>
            <a:r>
              <a:rPr lang="en-US" dirty="0" smtClean="0"/>
              <a:t>Based on your observations, how would you describe Charlie’s communication skills and style?</a:t>
            </a:r>
          </a:p>
          <a:p>
            <a:endParaRPr lang="en-US" dirty="0" smtClean="0"/>
          </a:p>
          <a:p>
            <a:r>
              <a:rPr lang="en-US" dirty="0" smtClean="0"/>
              <a:t>As his professor, what would your overall impression of Charlie be at this point?</a:t>
            </a:r>
          </a:p>
        </p:txBody>
      </p:sp>
    </p:spTree>
    <p:extLst>
      <p:ext uri="{BB962C8B-B14F-4D97-AF65-F5344CB8AC3E}">
        <p14:creationId xmlns:p14="http://schemas.microsoft.com/office/powerpoint/2010/main" val="1133888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Scenario: Part III</a:t>
            </a:r>
            <a:endParaRPr lang="en-US" dirty="0"/>
          </a:p>
        </p:txBody>
      </p:sp>
      <p:sp>
        <p:nvSpPr>
          <p:cNvPr id="3" name="Content Placeholder 2"/>
          <p:cNvSpPr>
            <a:spLocks noGrp="1"/>
          </p:cNvSpPr>
          <p:nvPr>
            <p:ph idx="1"/>
          </p:nvPr>
        </p:nvSpPr>
        <p:spPr>
          <a:xfrm>
            <a:off x="76200" y="1295400"/>
            <a:ext cx="8991600" cy="5562600"/>
          </a:xfrm>
        </p:spPr>
        <p:txBody>
          <a:bodyPr>
            <a:noAutofit/>
          </a:bodyPr>
          <a:lstStyle/>
          <a:p>
            <a:pPr marL="0" indent="0">
              <a:buNone/>
            </a:pPr>
            <a:r>
              <a:rPr lang="en-US" sz="2400" dirty="0"/>
              <a:t>Two weeks before the end of the semester, Charlie is absent from </a:t>
            </a:r>
            <a:r>
              <a:rPr lang="en-US" sz="2400" dirty="0" smtClean="0"/>
              <a:t>your class on both </a:t>
            </a:r>
            <a:r>
              <a:rPr lang="en-US" sz="2400" dirty="0"/>
              <a:t>Monday </a:t>
            </a:r>
            <a:r>
              <a:rPr lang="en-US" sz="2400" dirty="0" smtClean="0"/>
              <a:t>and Wednesday. You haven’t heard from him at all, which is highly unusual. </a:t>
            </a:r>
          </a:p>
          <a:p>
            <a:pPr marL="0" indent="0">
              <a:buNone/>
            </a:pPr>
            <a:r>
              <a:rPr lang="en-US" sz="2400" dirty="0" smtClean="0"/>
              <a:t>There was an </a:t>
            </a:r>
            <a:r>
              <a:rPr lang="en-US" sz="2400" dirty="0"/>
              <a:t>exam scheduled in </a:t>
            </a:r>
            <a:r>
              <a:rPr lang="en-US" sz="2400" dirty="0" smtClean="0"/>
              <a:t>your class on Monday, </a:t>
            </a:r>
            <a:r>
              <a:rPr lang="en-US" sz="2400" dirty="0"/>
              <a:t>and </a:t>
            </a:r>
            <a:r>
              <a:rPr lang="en-US" sz="2400" dirty="0" smtClean="0"/>
              <a:t>you check </a:t>
            </a:r>
            <a:r>
              <a:rPr lang="en-US" sz="2400" dirty="0"/>
              <a:t>with the disability support office to see if he took </a:t>
            </a:r>
            <a:r>
              <a:rPr lang="en-US" sz="2400" dirty="0" smtClean="0"/>
              <a:t>it over there; </a:t>
            </a:r>
            <a:r>
              <a:rPr lang="en-US" sz="2400" dirty="0"/>
              <a:t>the office says that they have not seen him all week either.</a:t>
            </a:r>
          </a:p>
          <a:p>
            <a:pPr marL="0" indent="0">
              <a:buNone/>
            </a:pPr>
            <a:r>
              <a:rPr lang="en-US" sz="2400" dirty="0" smtClean="0"/>
              <a:t>You’re very surprised and starting to get concerned when you receive an email from Charlie late on Thursday evening. It reads: “Dr. Jones, Good evening. I hope you’re doing well. I’m contacting you to request an appointment to discuss my recent absences in your ANTH 1000-002 class. If you are available tomorrow before class, I would very much appreciate the opportunity to speak with you at your office. Thank you very much, and I look forward to hearing from you. Sincerely, Charlie Hunt”</a:t>
            </a:r>
            <a:endParaRPr lang="en-US" sz="2400" dirty="0"/>
          </a:p>
        </p:txBody>
      </p:sp>
    </p:spTree>
    <p:extLst>
      <p:ext uri="{BB962C8B-B14F-4D97-AF65-F5344CB8AC3E}">
        <p14:creationId xmlns:p14="http://schemas.microsoft.com/office/powerpoint/2010/main" val="13831517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Part III</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r>
              <a:rPr lang="en-US" dirty="0" smtClean="0"/>
              <a:t>How would you respond to Charlie’s email?</a:t>
            </a:r>
          </a:p>
          <a:p>
            <a:endParaRPr lang="en-US" dirty="0" smtClean="0"/>
          </a:p>
          <a:p>
            <a:r>
              <a:rPr lang="en-US" dirty="0" smtClean="0"/>
              <a:t>What might you be thinking about the situation at this point?</a:t>
            </a:r>
          </a:p>
          <a:p>
            <a:endParaRPr lang="en-US" dirty="0"/>
          </a:p>
          <a:p>
            <a:r>
              <a:rPr lang="en-US" dirty="0" smtClean="0"/>
              <a:t>What do you expect Charlie might say when you meet?</a:t>
            </a:r>
          </a:p>
          <a:p>
            <a:endParaRPr lang="en-US" dirty="0"/>
          </a:p>
          <a:p>
            <a:r>
              <a:rPr lang="en-US" dirty="0" smtClean="0"/>
              <a:t>How lenient or strict are you likely to be about letting Charlie make up his missed exam? Why? What factors does your decision depend on?</a:t>
            </a:r>
          </a:p>
        </p:txBody>
      </p:sp>
    </p:spTree>
    <p:extLst>
      <p:ext uri="{BB962C8B-B14F-4D97-AF65-F5344CB8AC3E}">
        <p14:creationId xmlns:p14="http://schemas.microsoft.com/office/powerpoint/2010/main" val="25969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651760" y="1676400"/>
            <a:ext cx="3840480" cy="1265613"/>
          </a:xfrm>
          <a:prstGeom prst="rect">
            <a:avLst/>
          </a:prstGeom>
        </p:spPr>
      </p:pic>
      <p:sp>
        <p:nvSpPr>
          <p:cNvPr id="5" name="Rectangle 4"/>
          <p:cNvSpPr/>
          <p:nvPr/>
        </p:nvSpPr>
        <p:spPr>
          <a:xfrm>
            <a:off x="1828800" y="3399534"/>
            <a:ext cx="5486400" cy="646331"/>
          </a:xfrm>
          <a:prstGeom prst="rect">
            <a:avLst/>
          </a:prstGeom>
        </p:spPr>
        <p:txBody>
          <a:bodyPr wrap="square">
            <a:spAutoFit/>
          </a:bodyPr>
          <a:lstStyle/>
          <a:p>
            <a:pPr algn="ctr"/>
            <a:r>
              <a:rPr lang="en-US" dirty="0">
                <a:solidFill>
                  <a:srgbClr val="FFFFFF"/>
                </a:solidFill>
                <a:hlinkClick r:id="rId3"/>
              </a:rPr>
              <a:t>This work is licensed under a Creative Commons Attribution-</a:t>
            </a:r>
            <a:r>
              <a:rPr lang="en-US" dirty="0" err="1">
                <a:solidFill>
                  <a:srgbClr val="FFFFFF"/>
                </a:solidFill>
                <a:hlinkClick r:id="rId3"/>
              </a:rPr>
              <a:t>NonCommercial</a:t>
            </a:r>
            <a:r>
              <a:rPr lang="en-US" dirty="0">
                <a:solidFill>
                  <a:srgbClr val="FFFFFF"/>
                </a:solidFill>
                <a:hlinkClick r:id="rId3"/>
              </a:rPr>
              <a:t> 3.0 </a:t>
            </a:r>
            <a:r>
              <a:rPr lang="en-US" dirty="0" err="1">
                <a:solidFill>
                  <a:srgbClr val="FFFFFF"/>
                </a:solidFill>
                <a:hlinkClick r:id="rId3"/>
              </a:rPr>
              <a:t>Unported</a:t>
            </a:r>
            <a:r>
              <a:rPr lang="en-US" dirty="0">
                <a:solidFill>
                  <a:srgbClr val="FFFFFF"/>
                </a:solidFill>
                <a:hlinkClick r:id="rId3"/>
              </a:rPr>
              <a:t> License.</a:t>
            </a:r>
            <a:endParaRPr lang="en-US" dirty="0">
              <a:solidFill>
                <a:srgbClr val="FFFFFF"/>
              </a:solidFill>
            </a:endParaRPr>
          </a:p>
        </p:txBody>
      </p:sp>
    </p:spTree>
    <p:extLst>
      <p:ext uri="{BB962C8B-B14F-4D97-AF65-F5344CB8AC3E}">
        <p14:creationId xmlns:p14="http://schemas.microsoft.com/office/powerpoint/2010/main" val="4011779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Forms of Communication </a:t>
            </a:r>
            <a:br>
              <a:rPr lang="en-US" dirty="0" smtClean="0">
                <a:solidFill>
                  <a:schemeClr val="bg1"/>
                </a:solidFill>
              </a:rPr>
            </a:br>
            <a:r>
              <a:rPr lang="en-US" dirty="0" smtClean="0">
                <a:solidFill>
                  <a:schemeClr val="bg1"/>
                </a:solidFill>
              </a:rPr>
              <a:t>and their Components</a:t>
            </a:r>
            <a:endParaRPr lang="en-US"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606171705"/>
              </p:ext>
            </p:extLst>
          </p:nvPr>
        </p:nvGraphicFramePr>
        <p:xfrm>
          <a:off x="342900" y="1828799"/>
          <a:ext cx="8458200" cy="4495801"/>
        </p:xfrm>
        <a:graphic>
          <a:graphicData uri="http://schemas.openxmlformats.org/drawingml/2006/table">
            <a:tbl>
              <a:tblPr firstRow="1" bandRow="1">
                <a:tableStyleId>{5C22544A-7EE6-4342-B048-85BDC9FD1C3A}</a:tableStyleId>
              </a:tblPr>
              <a:tblGrid>
                <a:gridCol w="2819400"/>
                <a:gridCol w="2819400"/>
                <a:gridCol w="2819400"/>
              </a:tblGrid>
              <a:tr h="493457">
                <a:tc>
                  <a:txBody>
                    <a:bodyPr/>
                    <a:lstStyle/>
                    <a:p>
                      <a:r>
                        <a:rPr lang="en-US" sz="2800" dirty="0" smtClean="0">
                          <a:solidFill>
                            <a:schemeClr val="tx1"/>
                          </a:solidFill>
                        </a:rPr>
                        <a:t>Verbal – Written </a:t>
                      </a:r>
                      <a:endParaRPr lang="en-US" sz="2800" dirty="0">
                        <a:solidFill>
                          <a:schemeClr val="tx1"/>
                        </a:solidFill>
                      </a:endParaRPr>
                    </a:p>
                  </a:txBody>
                  <a:tcPr>
                    <a:solidFill>
                      <a:schemeClr val="accent4">
                        <a:lumMod val="40000"/>
                        <a:lumOff val="60000"/>
                      </a:schemeClr>
                    </a:solidFill>
                  </a:tcPr>
                </a:tc>
                <a:tc>
                  <a:txBody>
                    <a:bodyPr/>
                    <a:lstStyle/>
                    <a:p>
                      <a:r>
                        <a:rPr lang="en-US" sz="2800" dirty="0" smtClean="0">
                          <a:solidFill>
                            <a:schemeClr val="tx1"/>
                          </a:solidFill>
                        </a:rPr>
                        <a:t>Verbal – Oral</a:t>
                      </a:r>
                      <a:endParaRPr lang="en-US" sz="2800" dirty="0">
                        <a:solidFill>
                          <a:schemeClr val="tx1"/>
                        </a:solidFill>
                      </a:endParaRPr>
                    </a:p>
                  </a:txBody>
                  <a:tcPr>
                    <a:solidFill>
                      <a:schemeClr val="accent6">
                        <a:lumMod val="40000"/>
                        <a:lumOff val="60000"/>
                      </a:schemeClr>
                    </a:solidFill>
                  </a:tcPr>
                </a:tc>
                <a:tc>
                  <a:txBody>
                    <a:bodyPr/>
                    <a:lstStyle/>
                    <a:p>
                      <a:r>
                        <a:rPr lang="en-US" sz="2800" dirty="0" smtClean="0">
                          <a:solidFill>
                            <a:schemeClr val="tx1"/>
                          </a:solidFill>
                        </a:rPr>
                        <a:t>Nonverbal</a:t>
                      </a:r>
                      <a:endParaRPr lang="en-US" sz="2800" dirty="0">
                        <a:solidFill>
                          <a:schemeClr val="tx1"/>
                        </a:solidFill>
                      </a:endParaRPr>
                    </a:p>
                  </a:txBody>
                  <a:tcPr>
                    <a:solidFill>
                      <a:schemeClr val="accent5">
                        <a:lumMod val="40000"/>
                        <a:lumOff val="60000"/>
                      </a:schemeClr>
                    </a:solidFill>
                  </a:tcPr>
                </a:tc>
              </a:tr>
              <a:tr h="3977641">
                <a:tc>
                  <a:txBody>
                    <a:bodyPr/>
                    <a:lstStyle/>
                    <a:p>
                      <a:pPr marL="285750" indent="-285750">
                        <a:spcBef>
                          <a:spcPts val="0"/>
                        </a:spcBef>
                        <a:spcAft>
                          <a:spcPts val="600"/>
                        </a:spcAft>
                        <a:buFont typeface="Arial" pitchFamily="34" charset="0"/>
                        <a:buChar char="•"/>
                      </a:pPr>
                      <a:r>
                        <a:rPr lang="en-US" sz="2400" dirty="0" smtClean="0"/>
                        <a:t>Language</a:t>
                      </a:r>
                      <a:endParaRPr lang="en-US" sz="2400" dirty="0"/>
                    </a:p>
                    <a:p>
                      <a:pPr marL="285750" indent="-285750">
                        <a:spcBef>
                          <a:spcPts val="0"/>
                        </a:spcBef>
                        <a:spcAft>
                          <a:spcPts val="600"/>
                        </a:spcAft>
                        <a:buFont typeface="Arial" pitchFamily="34" charset="0"/>
                        <a:buChar char="•"/>
                      </a:pPr>
                      <a:r>
                        <a:rPr lang="en-US" sz="2400" dirty="0" smtClean="0"/>
                        <a:t>Vocabulary</a:t>
                      </a:r>
                      <a:endParaRPr lang="en-US" sz="2400" dirty="0"/>
                    </a:p>
                    <a:p>
                      <a:pPr marL="285750" indent="-285750">
                        <a:spcBef>
                          <a:spcPts val="0"/>
                        </a:spcBef>
                        <a:spcAft>
                          <a:spcPts val="600"/>
                        </a:spcAft>
                        <a:buFont typeface="Arial" pitchFamily="34" charset="0"/>
                        <a:buChar char="•"/>
                      </a:pPr>
                      <a:r>
                        <a:rPr lang="en-US" sz="2400" dirty="0" smtClean="0"/>
                        <a:t>Content</a:t>
                      </a:r>
                      <a:endParaRPr lang="en-US" sz="2400" dirty="0"/>
                    </a:p>
                    <a:p>
                      <a:pPr marL="285750" indent="-285750">
                        <a:spcBef>
                          <a:spcPts val="0"/>
                        </a:spcBef>
                        <a:spcAft>
                          <a:spcPts val="600"/>
                        </a:spcAft>
                        <a:buFont typeface="Arial" pitchFamily="34" charset="0"/>
                        <a:buChar char="•"/>
                      </a:pPr>
                      <a:r>
                        <a:rPr lang="en-US" sz="2400" dirty="0" smtClean="0"/>
                        <a:t>Structure</a:t>
                      </a:r>
                      <a:endParaRPr lang="en-US" sz="2400" dirty="0"/>
                    </a:p>
                    <a:p>
                      <a:pPr marL="285750" indent="-285750">
                        <a:spcBef>
                          <a:spcPts val="0"/>
                        </a:spcBef>
                        <a:spcAft>
                          <a:spcPts val="600"/>
                        </a:spcAft>
                        <a:buFont typeface="Arial" pitchFamily="34" charset="0"/>
                        <a:buChar char="•"/>
                      </a:pPr>
                      <a:r>
                        <a:rPr lang="en-US" sz="2400" dirty="0" smtClean="0"/>
                        <a:t>Tone</a:t>
                      </a:r>
                      <a:endParaRPr lang="en-US" sz="2400" dirty="0"/>
                    </a:p>
                    <a:p>
                      <a:pPr marL="285750" indent="-285750">
                        <a:spcBef>
                          <a:spcPts val="0"/>
                        </a:spcBef>
                        <a:spcAft>
                          <a:spcPts val="600"/>
                        </a:spcAft>
                        <a:buFont typeface="Arial" pitchFamily="34" charset="0"/>
                        <a:buChar char="•"/>
                      </a:pPr>
                      <a:r>
                        <a:rPr lang="en-US" sz="2400" dirty="0" smtClean="0"/>
                        <a:t>Grammar, spelling, punctuation, capitalization, etc.</a:t>
                      </a:r>
                      <a:endParaRPr lang="en-US" sz="2400" dirty="0"/>
                    </a:p>
                  </a:txBody>
                  <a:tcPr>
                    <a:solidFill>
                      <a:schemeClr val="accent4">
                        <a:lumMod val="40000"/>
                        <a:lumOff val="60000"/>
                      </a:schemeClr>
                    </a:solidFill>
                  </a:tcPr>
                </a:tc>
                <a:tc>
                  <a:txBody>
                    <a:bodyPr/>
                    <a:lstStyle/>
                    <a:p>
                      <a:pPr marL="285750" indent="-285750">
                        <a:spcBef>
                          <a:spcPts val="0"/>
                        </a:spcBef>
                        <a:spcAft>
                          <a:spcPts val="600"/>
                        </a:spcAft>
                        <a:buFont typeface="Arial" pitchFamily="34" charset="0"/>
                        <a:buChar char="•"/>
                      </a:pPr>
                      <a:r>
                        <a:rPr lang="en-US" sz="2400" dirty="0" smtClean="0"/>
                        <a:t>Language</a:t>
                      </a:r>
                      <a:endParaRPr lang="en-US" sz="2400" dirty="0"/>
                    </a:p>
                    <a:p>
                      <a:pPr marL="285750" indent="-285750">
                        <a:spcBef>
                          <a:spcPts val="0"/>
                        </a:spcBef>
                        <a:spcAft>
                          <a:spcPts val="600"/>
                        </a:spcAft>
                        <a:buFont typeface="Arial" pitchFamily="34" charset="0"/>
                        <a:buChar char="•"/>
                      </a:pPr>
                      <a:r>
                        <a:rPr lang="en-US" sz="2400" dirty="0" smtClean="0"/>
                        <a:t>Vocabulary</a:t>
                      </a:r>
                      <a:endParaRPr lang="en-US" sz="2400" dirty="0"/>
                    </a:p>
                    <a:p>
                      <a:pPr marL="285750" indent="-285750">
                        <a:spcBef>
                          <a:spcPts val="0"/>
                        </a:spcBef>
                        <a:spcAft>
                          <a:spcPts val="600"/>
                        </a:spcAft>
                        <a:buFont typeface="Arial" pitchFamily="34" charset="0"/>
                        <a:buChar char="•"/>
                      </a:pPr>
                      <a:r>
                        <a:rPr lang="en-US" sz="2400" dirty="0" smtClean="0"/>
                        <a:t>Content</a:t>
                      </a:r>
                      <a:endParaRPr lang="en-US" sz="2400" dirty="0"/>
                    </a:p>
                    <a:p>
                      <a:pPr marL="285750" indent="-285750">
                        <a:spcBef>
                          <a:spcPts val="0"/>
                        </a:spcBef>
                        <a:spcAft>
                          <a:spcPts val="600"/>
                        </a:spcAft>
                        <a:buFont typeface="Arial" pitchFamily="34" charset="0"/>
                        <a:buChar char="•"/>
                      </a:pPr>
                      <a:r>
                        <a:rPr lang="en-US" sz="2400" dirty="0" smtClean="0"/>
                        <a:t>Structure</a:t>
                      </a:r>
                      <a:endParaRPr lang="en-US" sz="2400" dirty="0"/>
                    </a:p>
                    <a:p>
                      <a:pPr marL="285750" indent="-285750">
                        <a:spcBef>
                          <a:spcPts val="0"/>
                        </a:spcBef>
                        <a:spcAft>
                          <a:spcPts val="600"/>
                        </a:spcAft>
                        <a:buFont typeface="Arial" pitchFamily="34" charset="0"/>
                        <a:buChar char="•"/>
                      </a:pPr>
                      <a:r>
                        <a:rPr lang="en-US" sz="2400" dirty="0" smtClean="0"/>
                        <a:t>Tone</a:t>
                      </a:r>
                      <a:endParaRPr lang="en-US" sz="2400" dirty="0"/>
                    </a:p>
                    <a:p>
                      <a:pPr marL="285750" indent="-285750">
                        <a:spcBef>
                          <a:spcPts val="0"/>
                        </a:spcBef>
                        <a:spcAft>
                          <a:spcPts val="600"/>
                        </a:spcAft>
                        <a:buFont typeface="Arial" pitchFamily="34" charset="0"/>
                        <a:buChar char="•"/>
                      </a:pPr>
                      <a:r>
                        <a:rPr lang="en-US" sz="2400" dirty="0" smtClean="0"/>
                        <a:t>Sentence structure</a:t>
                      </a:r>
                      <a:endParaRPr lang="en-US" sz="2400" dirty="0"/>
                    </a:p>
                    <a:p>
                      <a:pPr marL="285750" indent="-285750">
                        <a:spcBef>
                          <a:spcPts val="0"/>
                        </a:spcBef>
                        <a:spcAft>
                          <a:spcPts val="600"/>
                        </a:spcAft>
                        <a:buFont typeface="Arial" pitchFamily="34" charset="0"/>
                        <a:buChar char="•"/>
                      </a:pPr>
                      <a:r>
                        <a:rPr lang="en-US" sz="2400" dirty="0" smtClean="0"/>
                        <a:t>Fluency</a:t>
                      </a:r>
                      <a:endParaRPr lang="en-US" sz="2400" dirty="0"/>
                    </a:p>
                  </a:txBody>
                  <a:tcPr>
                    <a:solidFill>
                      <a:schemeClr val="accent6">
                        <a:lumMod val="40000"/>
                        <a:lumOff val="60000"/>
                      </a:schemeClr>
                    </a:solidFill>
                  </a:tcPr>
                </a:tc>
                <a:tc>
                  <a:txBody>
                    <a:bodyPr/>
                    <a:lstStyle/>
                    <a:p>
                      <a:pPr marL="285750" indent="-285750">
                        <a:spcBef>
                          <a:spcPts val="0"/>
                        </a:spcBef>
                        <a:spcAft>
                          <a:spcPts val="600"/>
                        </a:spcAft>
                        <a:buFont typeface="Arial" pitchFamily="34" charset="0"/>
                        <a:buChar char="•"/>
                      </a:pPr>
                      <a:r>
                        <a:rPr lang="en-US" sz="2400" dirty="0" smtClean="0"/>
                        <a:t>Body language</a:t>
                      </a:r>
                      <a:endParaRPr lang="en-US" sz="2400" dirty="0"/>
                    </a:p>
                    <a:p>
                      <a:pPr marL="285750" indent="-285750">
                        <a:spcBef>
                          <a:spcPts val="0"/>
                        </a:spcBef>
                        <a:spcAft>
                          <a:spcPts val="600"/>
                        </a:spcAft>
                        <a:buFont typeface="Arial" pitchFamily="34" charset="0"/>
                        <a:buChar char="•"/>
                      </a:pPr>
                      <a:r>
                        <a:rPr lang="en-US" sz="2400" dirty="0" smtClean="0"/>
                        <a:t>Gestures</a:t>
                      </a:r>
                      <a:endParaRPr lang="en-US" sz="2400" dirty="0"/>
                    </a:p>
                    <a:p>
                      <a:pPr marL="285750" indent="-285750">
                        <a:spcBef>
                          <a:spcPts val="0"/>
                        </a:spcBef>
                        <a:spcAft>
                          <a:spcPts val="600"/>
                        </a:spcAft>
                        <a:buFont typeface="Arial" pitchFamily="34" charset="0"/>
                        <a:buChar char="•"/>
                      </a:pPr>
                      <a:r>
                        <a:rPr lang="en-US" sz="2400" dirty="0" smtClean="0"/>
                        <a:t>Eye contact</a:t>
                      </a:r>
                      <a:endParaRPr lang="en-US" sz="2400" dirty="0"/>
                    </a:p>
                    <a:p>
                      <a:pPr marL="285750" indent="-285750">
                        <a:spcBef>
                          <a:spcPts val="0"/>
                        </a:spcBef>
                        <a:spcAft>
                          <a:spcPts val="600"/>
                        </a:spcAft>
                        <a:buFont typeface="Arial" pitchFamily="34" charset="0"/>
                        <a:buChar char="•"/>
                      </a:pPr>
                      <a:r>
                        <a:rPr lang="en-US" sz="2400" dirty="0" smtClean="0"/>
                        <a:t>Facial expression</a:t>
                      </a:r>
                      <a:endParaRPr lang="en-US" sz="2400" dirty="0"/>
                    </a:p>
                    <a:p>
                      <a:pPr marL="285750" indent="-285750">
                        <a:spcBef>
                          <a:spcPts val="0"/>
                        </a:spcBef>
                        <a:spcAft>
                          <a:spcPts val="600"/>
                        </a:spcAft>
                        <a:buFont typeface="Arial" pitchFamily="34" charset="0"/>
                        <a:buChar char="•"/>
                      </a:pPr>
                      <a:r>
                        <a:rPr lang="en-US" sz="2400" dirty="0" smtClean="0"/>
                        <a:t>Voice (tone, volume,</a:t>
                      </a:r>
                      <a:r>
                        <a:rPr lang="en-US" sz="2400" baseline="0" dirty="0" smtClean="0"/>
                        <a:t> pitch, etc.)</a:t>
                      </a:r>
                      <a:endParaRPr lang="en-US" sz="2400" dirty="0"/>
                    </a:p>
                    <a:p>
                      <a:pPr marL="285750" indent="-285750">
                        <a:spcBef>
                          <a:spcPts val="0"/>
                        </a:spcBef>
                        <a:spcAft>
                          <a:spcPts val="600"/>
                        </a:spcAft>
                        <a:buFont typeface="Arial" pitchFamily="34" charset="0"/>
                        <a:buChar char="•"/>
                      </a:pPr>
                      <a:r>
                        <a:rPr lang="en-US" sz="2400" dirty="0" smtClean="0"/>
                        <a:t>Personal</a:t>
                      </a:r>
                      <a:r>
                        <a:rPr lang="en-US" sz="2400" baseline="0" dirty="0" smtClean="0"/>
                        <a:t> space</a:t>
                      </a:r>
                      <a:endParaRPr lang="en-US" sz="2400" dirty="0"/>
                    </a:p>
                    <a:p>
                      <a:pPr marL="285750" indent="-285750">
                        <a:spcBef>
                          <a:spcPts val="0"/>
                        </a:spcBef>
                        <a:spcAft>
                          <a:spcPts val="600"/>
                        </a:spcAft>
                        <a:buFont typeface="Arial" pitchFamily="34" charset="0"/>
                        <a:buChar char="•"/>
                      </a:pPr>
                      <a:r>
                        <a:rPr lang="en-US" sz="2400" dirty="0" smtClean="0"/>
                        <a:t>Appearance</a:t>
                      </a:r>
                      <a:endParaRPr lang="en-US" sz="2400" dirty="0"/>
                    </a:p>
                  </a:txBody>
                  <a:tcPr>
                    <a:solidFill>
                      <a:schemeClr val="accent5">
                        <a:lumMod val="40000"/>
                        <a:lumOff val="60000"/>
                      </a:schemeClr>
                    </a:solidFill>
                  </a:tcPr>
                </a:tc>
              </a:tr>
            </a:tbl>
          </a:graphicData>
        </a:graphic>
      </p:graphicFrame>
    </p:spTree>
    <p:extLst>
      <p:ext uri="{BB962C8B-B14F-4D97-AF65-F5344CB8AC3E}">
        <p14:creationId xmlns:p14="http://schemas.microsoft.com/office/powerpoint/2010/main" val="2184795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Styles</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dirty="0" smtClean="0"/>
              <a:t>Informal and Formal</a:t>
            </a:r>
          </a:p>
          <a:p>
            <a:endParaRPr lang="en-US" dirty="0" smtClean="0"/>
          </a:p>
          <a:p>
            <a:r>
              <a:rPr lang="en-US" dirty="0" smtClean="0"/>
              <a:t>Can apply to any mode of communication – written, oral, nonverbal/body language</a:t>
            </a:r>
          </a:p>
          <a:p>
            <a:endParaRPr lang="en-US" dirty="0" smtClean="0"/>
          </a:p>
          <a:p>
            <a:r>
              <a:rPr lang="en-US" dirty="0" smtClean="0"/>
              <a:t>Both styles are necessary</a:t>
            </a:r>
          </a:p>
          <a:p>
            <a:endParaRPr lang="en-US" dirty="0" smtClean="0"/>
          </a:p>
          <a:p>
            <a:r>
              <a:rPr lang="en-US" dirty="0" smtClean="0"/>
              <a:t>Appropriate style depends on the situation or setting and the people involved</a:t>
            </a:r>
            <a:endParaRPr lang="en-US" dirty="0"/>
          </a:p>
        </p:txBody>
      </p:sp>
    </p:spTree>
    <p:extLst>
      <p:ext uri="{BB962C8B-B14F-4D97-AF65-F5344CB8AC3E}">
        <p14:creationId xmlns:p14="http://schemas.microsoft.com/office/powerpoint/2010/main" val="1155513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solidFill>
                  <a:schemeClr val="bg1"/>
                </a:solidFill>
              </a:rPr>
              <a:t>Communication Styles</a:t>
            </a:r>
            <a:endParaRPr lang="en-US" dirty="0">
              <a:solidFill>
                <a:schemeClr val="bg1"/>
              </a:solidFill>
            </a:endParaRPr>
          </a:p>
        </p:txBody>
      </p:sp>
      <p:sp>
        <p:nvSpPr>
          <p:cNvPr id="3" name="Text Placeholder 2"/>
          <p:cNvSpPr>
            <a:spLocks noGrp="1"/>
          </p:cNvSpPr>
          <p:nvPr>
            <p:ph type="body" idx="1"/>
          </p:nvPr>
        </p:nvSpPr>
        <p:spPr>
          <a:xfrm>
            <a:off x="228600" y="1066800"/>
            <a:ext cx="4191000" cy="639762"/>
          </a:xfrm>
        </p:spPr>
        <p:txBody>
          <a:bodyPr>
            <a:noAutofit/>
          </a:bodyPr>
          <a:lstStyle/>
          <a:p>
            <a:r>
              <a:rPr lang="en-US" sz="2800" u="sng" dirty="0" smtClean="0">
                <a:solidFill>
                  <a:schemeClr val="bg1"/>
                </a:solidFill>
              </a:rPr>
              <a:t>Informal Communication… </a:t>
            </a:r>
            <a:endParaRPr lang="en-US" sz="2800" u="sng" dirty="0">
              <a:solidFill>
                <a:schemeClr val="bg1"/>
              </a:solidFill>
            </a:endParaRPr>
          </a:p>
        </p:txBody>
      </p:sp>
      <p:sp>
        <p:nvSpPr>
          <p:cNvPr id="4" name="Content Placeholder 3"/>
          <p:cNvSpPr>
            <a:spLocks noGrp="1"/>
          </p:cNvSpPr>
          <p:nvPr>
            <p:ph sz="half" idx="2"/>
          </p:nvPr>
        </p:nvSpPr>
        <p:spPr>
          <a:xfrm>
            <a:off x="228600" y="1706561"/>
            <a:ext cx="4268788" cy="5151439"/>
          </a:xfrm>
        </p:spPr>
        <p:txBody>
          <a:bodyPr>
            <a:normAutofit/>
          </a:bodyPr>
          <a:lstStyle/>
          <a:p>
            <a:pPr>
              <a:spcAft>
                <a:spcPts val="1200"/>
              </a:spcAft>
            </a:pPr>
            <a:r>
              <a:rPr lang="en-US" dirty="0" smtClean="0">
                <a:solidFill>
                  <a:schemeClr val="bg1"/>
                </a:solidFill>
              </a:rPr>
              <a:t>Is less rigidly structured</a:t>
            </a:r>
          </a:p>
          <a:p>
            <a:pPr>
              <a:spcAft>
                <a:spcPts val="1200"/>
              </a:spcAft>
            </a:pPr>
            <a:r>
              <a:rPr lang="en-US" dirty="0" smtClean="0">
                <a:solidFill>
                  <a:schemeClr val="bg1"/>
                </a:solidFill>
              </a:rPr>
              <a:t>Has a more relaxed tone</a:t>
            </a:r>
          </a:p>
          <a:p>
            <a:pPr>
              <a:spcAft>
                <a:spcPts val="1200"/>
              </a:spcAft>
            </a:pPr>
            <a:r>
              <a:rPr lang="en-US" dirty="0">
                <a:solidFill>
                  <a:schemeClr val="bg1"/>
                </a:solidFill>
              </a:rPr>
              <a:t>Uses more casual language</a:t>
            </a:r>
          </a:p>
          <a:p>
            <a:pPr>
              <a:spcAft>
                <a:spcPts val="1200"/>
              </a:spcAft>
            </a:pPr>
            <a:r>
              <a:rPr lang="en-US" dirty="0" smtClean="0">
                <a:solidFill>
                  <a:schemeClr val="bg1"/>
                </a:solidFill>
              </a:rPr>
              <a:t>Places less emphasis on correct grammar and spelling</a:t>
            </a:r>
          </a:p>
          <a:p>
            <a:pPr>
              <a:spcAft>
                <a:spcPts val="1200"/>
              </a:spcAft>
            </a:pPr>
            <a:r>
              <a:rPr lang="en-US" dirty="0" smtClean="0">
                <a:solidFill>
                  <a:schemeClr val="bg1"/>
                </a:solidFill>
              </a:rPr>
              <a:t>Is used mainly with peers and other people you know well</a:t>
            </a:r>
          </a:p>
          <a:p>
            <a:pPr>
              <a:spcAft>
                <a:spcPts val="1200"/>
              </a:spcAft>
            </a:pPr>
            <a:r>
              <a:rPr lang="en-US" dirty="0" smtClean="0">
                <a:solidFill>
                  <a:schemeClr val="bg1"/>
                </a:solidFill>
              </a:rPr>
              <a:t>Is more likely to be needed in personal situations</a:t>
            </a:r>
          </a:p>
        </p:txBody>
      </p:sp>
      <p:sp>
        <p:nvSpPr>
          <p:cNvPr id="5" name="Text Placeholder 4"/>
          <p:cNvSpPr>
            <a:spLocks noGrp="1"/>
          </p:cNvSpPr>
          <p:nvPr>
            <p:ph type="body" sz="quarter" idx="3"/>
          </p:nvPr>
        </p:nvSpPr>
        <p:spPr>
          <a:xfrm>
            <a:off x="4645025" y="1066800"/>
            <a:ext cx="4041775" cy="639762"/>
          </a:xfrm>
        </p:spPr>
        <p:txBody>
          <a:bodyPr>
            <a:normAutofit/>
          </a:bodyPr>
          <a:lstStyle/>
          <a:p>
            <a:r>
              <a:rPr lang="en-US" sz="2800" u="sng" dirty="0" smtClean="0">
                <a:solidFill>
                  <a:schemeClr val="bg1"/>
                </a:solidFill>
              </a:rPr>
              <a:t>Formal Communication…</a:t>
            </a:r>
            <a:endParaRPr lang="en-US" sz="2800" u="sng" dirty="0">
              <a:solidFill>
                <a:schemeClr val="bg1"/>
              </a:solidFill>
            </a:endParaRPr>
          </a:p>
        </p:txBody>
      </p:sp>
      <p:sp>
        <p:nvSpPr>
          <p:cNvPr id="6" name="Content Placeholder 5"/>
          <p:cNvSpPr>
            <a:spLocks noGrp="1"/>
          </p:cNvSpPr>
          <p:nvPr>
            <p:ph sz="quarter" idx="4"/>
          </p:nvPr>
        </p:nvSpPr>
        <p:spPr>
          <a:xfrm>
            <a:off x="4645025" y="1706561"/>
            <a:ext cx="4422775" cy="5151439"/>
          </a:xfrm>
        </p:spPr>
        <p:txBody>
          <a:bodyPr>
            <a:normAutofit/>
          </a:bodyPr>
          <a:lstStyle/>
          <a:p>
            <a:pPr>
              <a:spcAft>
                <a:spcPts val="1200"/>
              </a:spcAft>
            </a:pPr>
            <a:r>
              <a:rPr lang="en-US" dirty="0" smtClean="0">
                <a:solidFill>
                  <a:schemeClr val="bg1"/>
                </a:solidFill>
              </a:rPr>
              <a:t>Is more rigidly structured</a:t>
            </a:r>
          </a:p>
          <a:p>
            <a:pPr>
              <a:spcAft>
                <a:spcPts val="1200"/>
              </a:spcAft>
            </a:pPr>
            <a:r>
              <a:rPr lang="en-US" dirty="0" smtClean="0">
                <a:solidFill>
                  <a:schemeClr val="bg1"/>
                </a:solidFill>
              </a:rPr>
              <a:t>Has a more formal tone</a:t>
            </a:r>
          </a:p>
          <a:p>
            <a:pPr>
              <a:spcAft>
                <a:spcPts val="1200"/>
              </a:spcAft>
            </a:pPr>
            <a:r>
              <a:rPr lang="en-US" dirty="0">
                <a:solidFill>
                  <a:schemeClr val="bg1"/>
                </a:solidFill>
              </a:rPr>
              <a:t>Uses more standard language</a:t>
            </a:r>
          </a:p>
          <a:p>
            <a:pPr>
              <a:spcAft>
                <a:spcPts val="1200"/>
              </a:spcAft>
            </a:pPr>
            <a:r>
              <a:rPr lang="en-US" dirty="0" smtClean="0">
                <a:solidFill>
                  <a:schemeClr val="bg1"/>
                </a:solidFill>
              </a:rPr>
              <a:t>Places higher importance on correct grammar and spelling</a:t>
            </a:r>
          </a:p>
          <a:p>
            <a:pPr>
              <a:spcAft>
                <a:spcPts val="1200"/>
              </a:spcAft>
            </a:pPr>
            <a:r>
              <a:rPr lang="en-US" dirty="0" smtClean="0">
                <a:solidFill>
                  <a:schemeClr val="bg1"/>
                </a:solidFill>
              </a:rPr>
              <a:t>Is used mainly with non-peers &amp; people you don’t know well</a:t>
            </a:r>
          </a:p>
          <a:p>
            <a:pPr>
              <a:spcAft>
                <a:spcPts val="1200"/>
              </a:spcAft>
            </a:pPr>
            <a:r>
              <a:rPr lang="en-US" dirty="0" smtClean="0">
                <a:solidFill>
                  <a:schemeClr val="bg1"/>
                </a:solidFill>
              </a:rPr>
              <a:t>Is more likely to be needed in business, career, or educational situations</a:t>
            </a:r>
          </a:p>
        </p:txBody>
      </p:sp>
    </p:spTree>
    <p:extLst>
      <p:ext uri="{BB962C8B-B14F-4D97-AF65-F5344CB8AC3E}">
        <p14:creationId xmlns:p14="http://schemas.microsoft.com/office/powerpoint/2010/main" val="3767800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Examples of Appropriate Situations for Using Each Communication Style</a:t>
            </a:r>
            <a:endParaRPr lang="en-US" dirty="0">
              <a:solidFill>
                <a:schemeClr val="bg1"/>
              </a:solidFill>
            </a:endParaRPr>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73270657"/>
              </p:ext>
            </p:extLst>
          </p:nvPr>
        </p:nvGraphicFramePr>
        <p:xfrm>
          <a:off x="137160" y="1615440"/>
          <a:ext cx="8869680" cy="5029200"/>
        </p:xfrm>
        <a:graphic>
          <a:graphicData uri="http://schemas.openxmlformats.org/drawingml/2006/table">
            <a:tbl>
              <a:tblPr firstRow="1" bandRow="1">
                <a:tableStyleId>{5C22544A-7EE6-4342-B048-85BDC9FD1C3A}</a:tableStyleId>
              </a:tblPr>
              <a:tblGrid>
                <a:gridCol w="3657600"/>
                <a:gridCol w="1554480"/>
                <a:gridCol w="3657600"/>
              </a:tblGrid>
              <a:tr h="370840">
                <a:tc>
                  <a:txBody>
                    <a:bodyPr/>
                    <a:lstStyle/>
                    <a:p>
                      <a:pPr algn="ctr"/>
                      <a:r>
                        <a:rPr lang="en-US" dirty="0" smtClean="0"/>
                        <a:t>Informal</a:t>
                      </a:r>
                      <a:endParaRPr lang="en-US" dirty="0"/>
                    </a:p>
                  </a:txBody>
                  <a:tcPr anchor="ctr"/>
                </a:tc>
                <a:tc>
                  <a:txBody>
                    <a:bodyPr/>
                    <a:lstStyle/>
                    <a:p>
                      <a:pPr algn="ctr"/>
                      <a:r>
                        <a:rPr lang="en-US" sz="1600" dirty="0" smtClean="0"/>
                        <a:t>Mode of </a:t>
                      </a:r>
                      <a:br>
                        <a:rPr lang="en-US" sz="1600" dirty="0" smtClean="0"/>
                      </a:br>
                      <a:r>
                        <a:rPr lang="en-US" sz="1600" dirty="0" smtClean="0"/>
                        <a:t>Communication</a:t>
                      </a:r>
                      <a:endParaRPr lang="en-US" sz="1600" dirty="0"/>
                    </a:p>
                  </a:txBody>
                  <a:tcPr anchor="ctr"/>
                </a:tc>
                <a:tc>
                  <a:txBody>
                    <a:bodyPr/>
                    <a:lstStyle/>
                    <a:p>
                      <a:pPr algn="ctr"/>
                      <a:r>
                        <a:rPr lang="en-US" dirty="0" smtClean="0"/>
                        <a:t>Formal</a:t>
                      </a:r>
                      <a:endParaRPr lang="en-US" dirty="0"/>
                    </a:p>
                  </a:txBody>
                  <a:tcPr anchor="ctr"/>
                </a:tc>
              </a:tr>
              <a:tr h="370840">
                <a:tc>
                  <a:txBody>
                    <a:bodyPr/>
                    <a:lstStyle/>
                    <a:p>
                      <a:pPr algn="ctr"/>
                      <a:r>
                        <a:rPr lang="en-US" dirty="0" smtClean="0"/>
                        <a:t>Text message to a friend</a:t>
                      </a:r>
                      <a:endParaRPr lang="en-US" dirty="0"/>
                    </a:p>
                  </a:txBody>
                  <a:tcPr anchor="ctr">
                    <a:solidFill>
                      <a:schemeClr val="accent4">
                        <a:lumMod val="40000"/>
                        <a:lumOff val="60000"/>
                      </a:schemeClr>
                    </a:solidFill>
                  </a:tcPr>
                </a:tc>
                <a:tc rowSpan="4">
                  <a:txBody>
                    <a:bodyPr/>
                    <a:lstStyle/>
                    <a:p>
                      <a:pPr algn="ctr"/>
                      <a:r>
                        <a:rPr lang="en-US" dirty="0" smtClean="0"/>
                        <a:t>Verbal – </a:t>
                      </a:r>
                      <a:br>
                        <a:rPr lang="en-US" dirty="0" smtClean="0"/>
                      </a:br>
                      <a:r>
                        <a:rPr lang="en-US" dirty="0" smtClean="0"/>
                        <a:t>Written</a:t>
                      </a:r>
                      <a:endParaRPr lang="en-US" dirty="0"/>
                    </a:p>
                  </a:txBody>
                  <a:tcPr anchor="ctr">
                    <a:solidFill>
                      <a:schemeClr val="accent4">
                        <a:lumMod val="40000"/>
                        <a:lumOff val="60000"/>
                      </a:schemeClr>
                    </a:solidFill>
                  </a:tcPr>
                </a:tc>
                <a:tc>
                  <a:txBody>
                    <a:bodyPr/>
                    <a:lstStyle/>
                    <a:p>
                      <a:pPr algn="ctr"/>
                      <a:r>
                        <a:rPr lang="en-US" dirty="0" smtClean="0"/>
                        <a:t>Email to a professor</a:t>
                      </a:r>
                      <a:endParaRPr lang="en-US" dirty="0"/>
                    </a:p>
                  </a:txBody>
                  <a:tcPr anchor="ctr">
                    <a:solidFill>
                      <a:schemeClr val="accent4">
                        <a:lumMod val="40000"/>
                        <a:lumOff val="60000"/>
                      </a:schemeClr>
                    </a:solidFill>
                  </a:tcPr>
                </a:tc>
              </a:tr>
              <a:tr h="370840">
                <a:tc>
                  <a:txBody>
                    <a:bodyPr/>
                    <a:lstStyle/>
                    <a:p>
                      <a:pPr algn="ctr"/>
                      <a:r>
                        <a:rPr lang="en-US" dirty="0" smtClean="0"/>
                        <a:t>Birthday card for a relative</a:t>
                      </a:r>
                      <a:endParaRPr lang="en-US" dirty="0"/>
                    </a:p>
                  </a:txBody>
                  <a:tcPr anchor="ctr">
                    <a:solidFill>
                      <a:schemeClr val="accent4">
                        <a:lumMod val="40000"/>
                        <a:lumOff val="60000"/>
                      </a:schemeClr>
                    </a:solidFill>
                  </a:tcPr>
                </a:tc>
                <a:tc vMerge="1">
                  <a:txBody>
                    <a:bodyPr/>
                    <a:lstStyle/>
                    <a:p>
                      <a:pPr algn="ctr"/>
                      <a:endParaRPr lang="en-US" dirty="0"/>
                    </a:p>
                  </a:txBody>
                  <a:tcPr/>
                </a:tc>
                <a:tc>
                  <a:txBody>
                    <a:bodyPr/>
                    <a:lstStyle/>
                    <a:p>
                      <a:pPr algn="ctr"/>
                      <a:r>
                        <a:rPr lang="en-US" dirty="0" smtClean="0"/>
                        <a:t>Resume &amp; cover letter</a:t>
                      </a:r>
                      <a:endParaRPr lang="en-US" dirty="0"/>
                    </a:p>
                  </a:txBody>
                  <a:tcPr anchor="ctr">
                    <a:solidFill>
                      <a:schemeClr val="accent4">
                        <a:lumMod val="40000"/>
                        <a:lumOff val="60000"/>
                      </a:schemeClr>
                    </a:solidFill>
                  </a:tcPr>
                </a:tc>
              </a:tr>
              <a:tr h="370840">
                <a:tc>
                  <a:txBody>
                    <a:bodyPr/>
                    <a:lstStyle/>
                    <a:p>
                      <a:pPr algn="ctr"/>
                      <a:r>
                        <a:rPr lang="en-US" dirty="0" smtClean="0"/>
                        <a:t>Grocery list</a:t>
                      </a:r>
                      <a:endParaRPr lang="en-US" dirty="0"/>
                    </a:p>
                  </a:txBody>
                  <a:tcPr anchor="ctr">
                    <a:solidFill>
                      <a:schemeClr val="accent4">
                        <a:lumMod val="40000"/>
                        <a:lumOff val="60000"/>
                      </a:schemeClr>
                    </a:solidFill>
                  </a:tcPr>
                </a:tc>
                <a:tc vMerge="1">
                  <a:txBody>
                    <a:bodyPr/>
                    <a:lstStyle/>
                    <a:p>
                      <a:pPr algn="ctr"/>
                      <a:endParaRPr lang="en-US" dirty="0"/>
                    </a:p>
                  </a:txBody>
                  <a:tcPr/>
                </a:tc>
                <a:tc>
                  <a:txBody>
                    <a:bodyPr/>
                    <a:lstStyle/>
                    <a:p>
                      <a:pPr algn="ctr"/>
                      <a:r>
                        <a:rPr lang="en-US" dirty="0" smtClean="0"/>
                        <a:t>English paper</a:t>
                      </a:r>
                      <a:endParaRPr lang="en-US" dirty="0"/>
                    </a:p>
                  </a:txBody>
                  <a:tcPr anchor="ctr">
                    <a:solidFill>
                      <a:schemeClr val="accent4">
                        <a:lumMod val="40000"/>
                        <a:lumOff val="60000"/>
                      </a:schemeClr>
                    </a:solidFill>
                  </a:tcPr>
                </a:tc>
              </a:tr>
              <a:tr h="370840">
                <a:tc>
                  <a:txBody>
                    <a:bodyPr/>
                    <a:lstStyle/>
                    <a:p>
                      <a:pPr algn="ctr"/>
                      <a:r>
                        <a:rPr lang="en-US" dirty="0" smtClean="0"/>
                        <a:t>Tweet or Facebook status</a:t>
                      </a:r>
                      <a:endParaRPr lang="en-US" dirty="0"/>
                    </a:p>
                  </a:txBody>
                  <a:tcPr anchor="ctr">
                    <a:solidFill>
                      <a:schemeClr val="accent4">
                        <a:lumMod val="40000"/>
                        <a:lumOff val="60000"/>
                      </a:schemeClr>
                    </a:solidFill>
                  </a:tcPr>
                </a:tc>
                <a:tc vMerge="1">
                  <a:txBody>
                    <a:bodyPr/>
                    <a:lstStyle/>
                    <a:p>
                      <a:pPr algn="ctr"/>
                      <a:endParaRPr lang="en-US" dirty="0"/>
                    </a:p>
                  </a:txBody>
                  <a:tcPr/>
                </a:tc>
                <a:tc>
                  <a:txBody>
                    <a:bodyPr/>
                    <a:lstStyle/>
                    <a:p>
                      <a:pPr algn="ctr"/>
                      <a:r>
                        <a:rPr lang="en-US" dirty="0" smtClean="0"/>
                        <a:t>Online discussion board post</a:t>
                      </a:r>
                      <a:endParaRPr lang="en-US" dirty="0"/>
                    </a:p>
                  </a:txBody>
                  <a:tcPr anchor="ctr">
                    <a:solidFill>
                      <a:schemeClr val="accent4">
                        <a:lumMod val="40000"/>
                        <a:lumOff val="60000"/>
                      </a:schemeClr>
                    </a:solidFill>
                  </a:tcPr>
                </a:tc>
              </a:tr>
              <a:tr h="370840">
                <a:tc>
                  <a:txBody>
                    <a:bodyPr/>
                    <a:lstStyle/>
                    <a:p>
                      <a:pPr algn="ctr"/>
                      <a:r>
                        <a:rPr lang="en-US" dirty="0" err="1" smtClean="0"/>
                        <a:t>Skyping</a:t>
                      </a:r>
                      <a:r>
                        <a:rPr lang="en-US" baseline="0" dirty="0" smtClean="0"/>
                        <a:t> with a sibling</a:t>
                      </a:r>
                      <a:endParaRPr lang="en-US" dirty="0"/>
                    </a:p>
                  </a:txBody>
                  <a:tcPr anchor="ctr">
                    <a:solidFill>
                      <a:schemeClr val="accent6">
                        <a:lumMod val="40000"/>
                        <a:lumOff val="60000"/>
                      </a:schemeClr>
                    </a:solidFill>
                  </a:tcPr>
                </a:tc>
                <a:tc rowSpan="4">
                  <a:txBody>
                    <a:bodyPr/>
                    <a:lstStyle/>
                    <a:p>
                      <a:pPr algn="ctr"/>
                      <a:r>
                        <a:rPr lang="en-US" dirty="0" smtClean="0"/>
                        <a:t>Verbal – </a:t>
                      </a:r>
                      <a:br>
                        <a:rPr lang="en-US" dirty="0" smtClean="0"/>
                      </a:br>
                      <a:r>
                        <a:rPr lang="en-US" dirty="0" smtClean="0"/>
                        <a:t>Oral/Spoken</a:t>
                      </a:r>
                      <a:endParaRPr lang="en-US" dirty="0"/>
                    </a:p>
                  </a:txBody>
                  <a:tcPr anchor="ctr">
                    <a:solidFill>
                      <a:schemeClr val="accent6">
                        <a:lumMod val="40000"/>
                        <a:lumOff val="60000"/>
                      </a:schemeClr>
                    </a:solidFill>
                  </a:tcPr>
                </a:tc>
                <a:tc>
                  <a:txBody>
                    <a:bodyPr/>
                    <a:lstStyle/>
                    <a:p>
                      <a:pPr algn="ctr"/>
                      <a:r>
                        <a:rPr lang="en-US" dirty="0" smtClean="0"/>
                        <a:t>Tutoring</a:t>
                      </a:r>
                      <a:endParaRPr lang="en-US" dirty="0"/>
                    </a:p>
                  </a:txBody>
                  <a:tcPr anchor="ctr">
                    <a:solidFill>
                      <a:schemeClr val="accent6">
                        <a:lumMod val="40000"/>
                        <a:lumOff val="60000"/>
                      </a:schemeClr>
                    </a:solidFill>
                  </a:tcPr>
                </a:tc>
              </a:tr>
              <a:tr h="370840">
                <a:tc>
                  <a:txBody>
                    <a:bodyPr/>
                    <a:lstStyle/>
                    <a:p>
                      <a:pPr algn="ctr"/>
                      <a:r>
                        <a:rPr lang="en-US" dirty="0" smtClean="0"/>
                        <a:t>Family dinner</a:t>
                      </a:r>
                      <a:endParaRPr lang="en-US" dirty="0"/>
                    </a:p>
                  </a:txBody>
                  <a:tcPr anchor="ctr">
                    <a:solidFill>
                      <a:schemeClr val="accent6">
                        <a:lumMod val="40000"/>
                        <a:lumOff val="60000"/>
                      </a:schemeClr>
                    </a:solidFill>
                  </a:tcPr>
                </a:tc>
                <a:tc vMerge="1">
                  <a:txBody>
                    <a:bodyPr/>
                    <a:lstStyle/>
                    <a:p>
                      <a:pPr algn="ctr"/>
                      <a:endParaRPr lang="en-US" dirty="0"/>
                    </a:p>
                  </a:txBody>
                  <a:tcPr/>
                </a:tc>
                <a:tc>
                  <a:txBody>
                    <a:bodyPr/>
                    <a:lstStyle/>
                    <a:p>
                      <a:pPr algn="ctr"/>
                      <a:r>
                        <a:rPr lang="en-US" dirty="0" smtClean="0"/>
                        <a:t>Job interview</a:t>
                      </a:r>
                      <a:endParaRPr lang="en-US" dirty="0"/>
                    </a:p>
                  </a:txBody>
                  <a:tcPr anchor="ctr">
                    <a:solidFill>
                      <a:schemeClr val="accent6">
                        <a:lumMod val="40000"/>
                        <a:lumOff val="60000"/>
                      </a:schemeClr>
                    </a:solidFill>
                  </a:tcPr>
                </a:tc>
              </a:tr>
              <a:tr h="370840">
                <a:tc>
                  <a:txBody>
                    <a:bodyPr/>
                    <a:lstStyle/>
                    <a:p>
                      <a:pPr algn="ctr"/>
                      <a:r>
                        <a:rPr lang="en-US" dirty="0" smtClean="0"/>
                        <a:t>Socializing</a:t>
                      </a:r>
                      <a:r>
                        <a:rPr lang="en-US" baseline="0" dirty="0" smtClean="0"/>
                        <a:t> at a club meeting</a:t>
                      </a:r>
                      <a:endParaRPr lang="en-US" dirty="0"/>
                    </a:p>
                  </a:txBody>
                  <a:tcPr anchor="ctr">
                    <a:solidFill>
                      <a:schemeClr val="accent6">
                        <a:lumMod val="40000"/>
                        <a:lumOff val="60000"/>
                      </a:schemeClr>
                    </a:solidFill>
                  </a:tcPr>
                </a:tc>
                <a:tc vMerge="1">
                  <a:txBody>
                    <a:bodyPr/>
                    <a:lstStyle/>
                    <a:p>
                      <a:pPr algn="ctr"/>
                      <a:endParaRPr lang="en-US" dirty="0"/>
                    </a:p>
                  </a:txBody>
                  <a:tcPr/>
                </a:tc>
                <a:tc>
                  <a:txBody>
                    <a:bodyPr/>
                    <a:lstStyle/>
                    <a:p>
                      <a:pPr algn="ctr"/>
                      <a:r>
                        <a:rPr lang="en-US" dirty="0" smtClean="0"/>
                        <a:t>In-class presentation</a:t>
                      </a:r>
                      <a:endParaRPr lang="en-US" dirty="0"/>
                    </a:p>
                  </a:txBody>
                  <a:tcPr anchor="ctr">
                    <a:solidFill>
                      <a:schemeClr val="accent6">
                        <a:lumMod val="40000"/>
                        <a:lumOff val="60000"/>
                      </a:schemeClr>
                    </a:solidFill>
                  </a:tcPr>
                </a:tc>
              </a:tr>
              <a:tr h="370840">
                <a:tc>
                  <a:txBody>
                    <a:bodyPr/>
                    <a:lstStyle/>
                    <a:p>
                      <a:pPr algn="ctr"/>
                      <a:r>
                        <a:rPr lang="en-US" sz="1800" baseline="0" dirty="0" smtClean="0"/>
                        <a:t>Getting to know your roommate</a:t>
                      </a:r>
                      <a:endParaRPr lang="en-US" sz="1800" dirty="0"/>
                    </a:p>
                  </a:txBody>
                  <a:tcPr anchor="ctr">
                    <a:solidFill>
                      <a:schemeClr val="accent6">
                        <a:lumMod val="40000"/>
                        <a:lumOff val="60000"/>
                      </a:schemeClr>
                    </a:solidFill>
                  </a:tcPr>
                </a:tc>
                <a:tc vMerge="1">
                  <a:txBody>
                    <a:bodyPr/>
                    <a:lstStyle/>
                    <a:p>
                      <a:pPr algn="ctr"/>
                      <a:endParaRPr lang="en-US" dirty="0"/>
                    </a:p>
                  </a:txBody>
                  <a:tcPr/>
                </a:tc>
                <a:tc>
                  <a:txBody>
                    <a:bodyPr/>
                    <a:lstStyle/>
                    <a:p>
                      <a:pPr algn="ctr"/>
                      <a:r>
                        <a:rPr lang="en-US" dirty="0" smtClean="0"/>
                        <a:t>Scheduling </a:t>
                      </a:r>
                      <a:r>
                        <a:rPr lang="en-US" baseline="0" dirty="0" smtClean="0"/>
                        <a:t>a doctor’s appointment</a:t>
                      </a:r>
                      <a:endParaRPr lang="en-US" dirty="0"/>
                    </a:p>
                  </a:txBody>
                  <a:tcPr anchor="ctr">
                    <a:solidFill>
                      <a:schemeClr val="accent6">
                        <a:lumMod val="40000"/>
                        <a:lumOff val="60000"/>
                      </a:schemeClr>
                    </a:solidFill>
                  </a:tcPr>
                </a:tc>
              </a:tr>
              <a:tr h="370840">
                <a:tc>
                  <a:txBody>
                    <a:bodyPr/>
                    <a:lstStyle/>
                    <a:p>
                      <a:pPr algn="ctr"/>
                      <a:r>
                        <a:rPr lang="en-US" dirty="0" smtClean="0"/>
                        <a:t>Riding the bus</a:t>
                      </a:r>
                      <a:endParaRPr lang="en-US" dirty="0"/>
                    </a:p>
                  </a:txBody>
                  <a:tcPr anchor="ctr">
                    <a:solidFill>
                      <a:schemeClr val="accent5">
                        <a:lumMod val="40000"/>
                        <a:lumOff val="60000"/>
                      </a:schemeClr>
                    </a:solidFill>
                  </a:tcPr>
                </a:tc>
                <a:tc rowSpan="4">
                  <a:txBody>
                    <a:bodyPr/>
                    <a:lstStyle/>
                    <a:p>
                      <a:pPr algn="ctr"/>
                      <a:r>
                        <a:rPr lang="en-US" dirty="0" smtClean="0"/>
                        <a:t>Nonverbal</a:t>
                      </a:r>
                      <a:endParaRPr lang="en-US" dirty="0"/>
                    </a:p>
                  </a:txBody>
                  <a:tcPr anchor="ctr">
                    <a:solidFill>
                      <a:schemeClr val="accent5">
                        <a:lumMod val="40000"/>
                        <a:lumOff val="60000"/>
                      </a:schemeClr>
                    </a:solidFill>
                  </a:tcPr>
                </a:tc>
                <a:tc>
                  <a:txBody>
                    <a:bodyPr/>
                    <a:lstStyle/>
                    <a:p>
                      <a:pPr algn="ctr"/>
                      <a:r>
                        <a:rPr lang="en-US" dirty="0" smtClean="0"/>
                        <a:t>Sitting in class</a:t>
                      </a:r>
                      <a:endParaRPr lang="en-US" dirty="0"/>
                    </a:p>
                  </a:txBody>
                  <a:tcPr anchor="ctr">
                    <a:solidFill>
                      <a:schemeClr val="accent5">
                        <a:lumMod val="40000"/>
                        <a:lumOff val="60000"/>
                      </a:schemeClr>
                    </a:solidFill>
                  </a:tcPr>
                </a:tc>
              </a:tr>
              <a:tr h="370840">
                <a:tc>
                  <a:txBody>
                    <a:bodyPr/>
                    <a:lstStyle/>
                    <a:p>
                      <a:pPr algn="ctr"/>
                      <a:r>
                        <a:rPr lang="en-US" dirty="0" smtClean="0"/>
                        <a:t>Dinner out with a friend</a:t>
                      </a:r>
                      <a:endParaRPr lang="en-US" dirty="0"/>
                    </a:p>
                  </a:txBody>
                  <a:tcPr anchor="ctr">
                    <a:solidFill>
                      <a:schemeClr val="accent5">
                        <a:lumMod val="40000"/>
                        <a:lumOff val="60000"/>
                      </a:schemeClr>
                    </a:solidFill>
                  </a:tcPr>
                </a:tc>
                <a:tc vMerge="1">
                  <a:txBody>
                    <a:bodyPr/>
                    <a:lstStyle/>
                    <a:p>
                      <a:pPr algn="ctr"/>
                      <a:endParaRPr lang="en-US" dirty="0"/>
                    </a:p>
                  </a:txBody>
                  <a:tcPr/>
                </a:tc>
                <a:tc>
                  <a:txBody>
                    <a:bodyPr/>
                    <a:lstStyle/>
                    <a:p>
                      <a:pPr algn="ctr"/>
                      <a:r>
                        <a:rPr lang="en-US" dirty="0" smtClean="0"/>
                        <a:t>Interacting with customers at work</a:t>
                      </a:r>
                      <a:endParaRPr lang="en-US" dirty="0"/>
                    </a:p>
                  </a:txBody>
                  <a:tcPr anchor="ctr">
                    <a:solidFill>
                      <a:schemeClr val="accent5">
                        <a:lumMod val="40000"/>
                        <a:lumOff val="60000"/>
                      </a:schemeClr>
                    </a:solidFill>
                  </a:tcPr>
                </a:tc>
              </a:tr>
              <a:tr h="370840">
                <a:tc>
                  <a:txBody>
                    <a:bodyPr/>
                    <a:lstStyle/>
                    <a:p>
                      <a:pPr algn="ctr"/>
                      <a:r>
                        <a:rPr lang="en-US" dirty="0" smtClean="0"/>
                        <a:t>Watching a movie at home</a:t>
                      </a:r>
                      <a:endParaRPr lang="en-US" dirty="0"/>
                    </a:p>
                  </a:txBody>
                  <a:tcPr anchor="ctr">
                    <a:solidFill>
                      <a:schemeClr val="accent5">
                        <a:lumMod val="40000"/>
                        <a:lumOff val="60000"/>
                      </a:schemeClr>
                    </a:solidFill>
                  </a:tcPr>
                </a:tc>
                <a:tc vMerge="1">
                  <a:txBody>
                    <a:bodyPr/>
                    <a:lstStyle/>
                    <a:p>
                      <a:pPr algn="ctr"/>
                      <a:endParaRPr lang="en-US" dirty="0"/>
                    </a:p>
                  </a:txBody>
                  <a:tcPr/>
                </a:tc>
                <a:tc>
                  <a:txBody>
                    <a:bodyPr/>
                    <a:lstStyle/>
                    <a:p>
                      <a:pPr algn="ctr"/>
                      <a:r>
                        <a:rPr lang="en-US" dirty="0" smtClean="0"/>
                        <a:t>Turning</a:t>
                      </a:r>
                      <a:r>
                        <a:rPr lang="en-US" baseline="0" dirty="0" smtClean="0"/>
                        <a:t> in a job application</a:t>
                      </a:r>
                      <a:endParaRPr lang="en-US" dirty="0"/>
                    </a:p>
                  </a:txBody>
                  <a:tcPr anchor="ctr">
                    <a:solidFill>
                      <a:schemeClr val="accent5">
                        <a:lumMod val="40000"/>
                        <a:lumOff val="60000"/>
                      </a:schemeClr>
                    </a:solidFill>
                  </a:tcPr>
                </a:tc>
              </a:tr>
              <a:tr h="370840">
                <a:tc>
                  <a:txBody>
                    <a:bodyPr/>
                    <a:lstStyle/>
                    <a:p>
                      <a:pPr algn="ctr"/>
                      <a:r>
                        <a:rPr lang="en-US" dirty="0" smtClean="0"/>
                        <a:t>Hugging</a:t>
                      </a:r>
                      <a:r>
                        <a:rPr lang="en-US" baseline="0" dirty="0" smtClean="0"/>
                        <a:t> your mother to say hello</a:t>
                      </a:r>
                      <a:endParaRPr lang="en-US" dirty="0"/>
                    </a:p>
                  </a:txBody>
                  <a:tcPr anchor="ctr">
                    <a:solidFill>
                      <a:schemeClr val="accent5">
                        <a:lumMod val="40000"/>
                        <a:lumOff val="60000"/>
                      </a:schemeClr>
                    </a:solidFill>
                  </a:tcPr>
                </a:tc>
                <a:tc vMerge="1">
                  <a:txBody>
                    <a:bodyPr/>
                    <a:lstStyle/>
                    <a:p>
                      <a:pPr algn="ctr"/>
                      <a:endParaRPr lang="en-US" dirty="0"/>
                    </a:p>
                  </a:txBody>
                  <a:tcPr/>
                </a:tc>
                <a:tc>
                  <a:txBody>
                    <a:bodyPr/>
                    <a:lstStyle/>
                    <a:p>
                      <a:pPr algn="ctr"/>
                      <a:r>
                        <a:rPr lang="en-US" dirty="0" smtClean="0"/>
                        <a:t>Shaking hands to greet</a:t>
                      </a:r>
                      <a:r>
                        <a:rPr lang="en-US" baseline="0" dirty="0" smtClean="0"/>
                        <a:t> </a:t>
                      </a:r>
                      <a:r>
                        <a:rPr lang="en-US" dirty="0" smtClean="0"/>
                        <a:t>your boss</a:t>
                      </a:r>
                      <a:endParaRPr lang="en-US" dirty="0"/>
                    </a:p>
                  </a:txBody>
                  <a:tcPr anchor="ctr">
                    <a:solidFill>
                      <a:schemeClr val="accent5">
                        <a:lumMod val="40000"/>
                        <a:lumOff val="60000"/>
                      </a:schemeClr>
                    </a:solidFill>
                  </a:tcPr>
                </a:tc>
              </a:tr>
            </a:tbl>
          </a:graphicData>
        </a:graphic>
      </p:graphicFrame>
    </p:spTree>
    <p:extLst>
      <p:ext uri="{BB962C8B-B14F-4D97-AF65-F5344CB8AC3E}">
        <p14:creationId xmlns:p14="http://schemas.microsoft.com/office/powerpoint/2010/main" val="844794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8229600" cy="715962"/>
          </a:xfrm>
        </p:spPr>
        <p:txBody>
          <a:bodyPr>
            <a:noAutofit/>
          </a:bodyPr>
          <a:lstStyle/>
          <a:p>
            <a:r>
              <a:rPr lang="en-US" sz="2800" dirty="0" smtClean="0"/>
              <a:t>Samples of Informal and Formal Communication Styles</a:t>
            </a:r>
            <a:endParaRPr lang="en-US" sz="2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73850959"/>
              </p:ext>
            </p:extLst>
          </p:nvPr>
        </p:nvGraphicFramePr>
        <p:xfrm>
          <a:off x="228600" y="939800"/>
          <a:ext cx="8686800" cy="5765800"/>
        </p:xfrm>
        <a:graphic>
          <a:graphicData uri="http://schemas.openxmlformats.org/drawingml/2006/table">
            <a:tbl>
              <a:tblPr firstRow="1" bandRow="1">
                <a:tableStyleId>{5C22544A-7EE6-4342-B048-85BDC9FD1C3A}</a:tableStyleId>
              </a:tblPr>
              <a:tblGrid>
                <a:gridCol w="2667000"/>
                <a:gridCol w="2667000"/>
                <a:gridCol w="3352800"/>
              </a:tblGrid>
              <a:tr h="370840">
                <a:tc>
                  <a:txBody>
                    <a:bodyPr/>
                    <a:lstStyle/>
                    <a:p>
                      <a:r>
                        <a:rPr lang="en-US" sz="1600" dirty="0" smtClean="0"/>
                        <a:t>Scenario</a:t>
                      </a:r>
                      <a:endParaRPr lang="en-US" sz="1600" dirty="0"/>
                    </a:p>
                  </a:txBody>
                  <a:tcPr/>
                </a:tc>
                <a:tc>
                  <a:txBody>
                    <a:bodyPr/>
                    <a:lstStyle/>
                    <a:p>
                      <a:r>
                        <a:rPr lang="en-US" sz="1600" dirty="0" smtClean="0"/>
                        <a:t>Informal Communication</a:t>
                      </a:r>
                      <a:endParaRPr lang="en-US" sz="1600" dirty="0"/>
                    </a:p>
                  </a:txBody>
                  <a:tcPr/>
                </a:tc>
                <a:tc>
                  <a:txBody>
                    <a:bodyPr/>
                    <a:lstStyle/>
                    <a:p>
                      <a:r>
                        <a:rPr lang="en-US" sz="1600" dirty="0" smtClean="0"/>
                        <a:t>Formal Communication</a:t>
                      </a:r>
                      <a:endParaRPr lang="en-US" sz="1600" dirty="0"/>
                    </a:p>
                  </a:txBody>
                  <a:tcPr/>
                </a:tc>
              </a:tr>
              <a:tr h="370840">
                <a:tc>
                  <a:txBody>
                    <a:bodyPr/>
                    <a:lstStyle/>
                    <a:p>
                      <a:r>
                        <a:rPr lang="en-US" sz="1600" dirty="0" smtClean="0"/>
                        <a:t>You want to confirm that you have an appointment with a professor by speaking with him after class. (Verbal-Oral)</a:t>
                      </a:r>
                      <a:endParaRPr lang="en-US" sz="1600" dirty="0"/>
                    </a:p>
                  </a:txBody>
                  <a:tcPr/>
                </a:tc>
                <a:tc>
                  <a:txBody>
                    <a:bodyPr/>
                    <a:lstStyle/>
                    <a:p>
                      <a:r>
                        <a:rPr lang="en-US" sz="1600" dirty="0" smtClean="0"/>
                        <a:t>Hey, we still meeting today, Dr. J?</a:t>
                      </a:r>
                      <a:endParaRPr lang="en-US" sz="1600" dirty="0"/>
                    </a:p>
                  </a:txBody>
                  <a:tcPr>
                    <a:solidFill>
                      <a:schemeClr val="accent2">
                        <a:lumMod val="60000"/>
                        <a:lumOff val="40000"/>
                      </a:schemeClr>
                    </a:solidFill>
                  </a:tcPr>
                </a:tc>
                <a:tc>
                  <a:txBody>
                    <a:bodyPr/>
                    <a:lstStyle/>
                    <a:p>
                      <a:r>
                        <a:rPr lang="en-US" sz="1600" dirty="0" smtClean="0"/>
                        <a:t>Hello Dr. Jones. I just want to confirm that we’re meeting today at 4:00. Does that still work for you?</a:t>
                      </a:r>
                      <a:endParaRPr lang="en-US" sz="1600" dirty="0"/>
                    </a:p>
                  </a:txBody>
                  <a:tcPr>
                    <a:solidFill>
                      <a:schemeClr val="accent3">
                        <a:lumMod val="60000"/>
                        <a:lumOff val="40000"/>
                      </a:schemeClr>
                    </a:solidFill>
                  </a:tcPr>
                </a:tc>
              </a:tr>
              <a:tr h="370840">
                <a:tc>
                  <a:txBody>
                    <a:bodyPr/>
                    <a:lstStyle/>
                    <a:p>
                      <a:r>
                        <a:rPr lang="en-US" sz="1600" dirty="0" smtClean="0"/>
                        <a:t>You</a:t>
                      </a:r>
                      <a:r>
                        <a:rPr lang="en-US" sz="1600" baseline="0" dirty="0" smtClean="0"/>
                        <a:t> were supposed to meet a friend at the gym, but she’s 45 minutes late. You send her a text message. (Verbal-Written)</a:t>
                      </a:r>
                      <a:endParaRPr lang="en-US" sz="1600" dirty="0"/>
                    </a:p>
                  </a:txBody>
                  <a:tcPr/>
                </a:tc>
                <a:tc>
                  <a:txBody>
                    <a:bodyPr/>
                    <a:lstStyle/>
                    <a:p>
                      <a:r>
                        <a:rPr lang="en-US" sz="1600" dirty="0" smtClean="0"/>
                        <a:t>hey, where r u? weren’t we</a:t>
                      </a:r>
                      <a:r>
                        <a:rPr lang="en-US" sz="1600" baseline="0" dirty="0" smtClean="0"/>
                        <a:t> working out at 3? u ok?? </a:t>
                      </a:r>
                      <a:endParaRPr lang="en-US" sz="1600" dirty="0"/>
                    </a:p>
                  </a:txBody>
                  <a:tcPr>
                    <a:solidFill>
                      <a:schemeClr val="accent3">
                        <a:lumMod val="60000"/>
                        <a:lumOff val="40000"/>
                      </a:schemeClr>
                    </a:solidFill>
                  </a:tcPr>
                </a:tc>
                <a:tc>
                  <a:txBody>
                    <a:bodyPr/>
                    <a:lstStyle/>
                    <a:p>
                      <a:r>
                        <a:rPr lang="en-US" sz="1600" dirty="0" smtClean="0"/>
                        <a:t>Jessica, please update me on your whereabouts. I’m concerned that you haven’t arrived for our 3:00 pm workout.</a:t>
                      </a:r>
                      <a:r>
                        <a:rPr lang="en-US" sz="1600" baseline="0" dirty="0" smtClean="0"/>
                        <a:t> Please contact me ASAP. Best wishes, Taylor</a:t>
                      </a:r>
                      <a:endParaRPr lang="en-US" sz="1600" dirty="0"/>
                    </a:p>
                  </a:txBody>
                  <a:tcPr>
                    <a:solidFill>
                      <a:schemeClr val="accent2">
                        <a:lumMod val="60000"/>
                        <a:lumOff val="40000"/>
                      </a:schemeClr>
                    </a:solidFill>
                  </a:tcPr>
                </a:tc>
              </a:tr>
              <a:tr h="370840">
                <a:tc>
                  <a:txBody>
                    <a:bodyPr/>
                    <a:lstStyle/>
                    <a:p>
                      <a:r>
                        <a:rPr lang="en-US" sz="1600" dirty="0" smtClean="0"/>
                        <a:t>Your</a:t>
                      </a:r>
                      <a:r>
                        <a:rPr lang="en-US" sz="1600" baseline="0" dirty="0" smtClean="0"/>
                        <a:t> professor has flagged your paper as potentially being partly plagiarized. (You think it’s most likely an error because you didn’t cheat intentionally.) You are meeting with her to find out why the paper was flagged and hopefully to clear it up. (Nonverbal)</a:t>
                      </a:r>
                      <a:endParaRPr lang="en-US" sz="1600" dirty="0"/>
                    </a:p>
                  </a:txBody>
                  <a:tcPr/>
                </a:tc>
                <a:tc>
                  <a:txBody>
                    <a:bodyPr/>
                    <a:lstStyle/>
                    <a:p>
                      <a:r>
                        <a:rPr lang="en-US" sz="1600" dirty="0" smtClean="0"/>
                        <a:t>You show up for the meeting wearing pajama pants and</a:t>
                      </a:r>
                      <a:r>
                        <a:rPr lang="en-US" sz="1600" baseline="0" dirty="0" smtClean="0"/>
                        <a:t> a dirty sweatshirt. When you enter her office, you throw yourself into a chair and heave a huge sigh. During the conversation, you look at the floor and glare or scowl. When she explains why the paper was flagged, you shout “that’s ridiculous!” and throw your arms in the air.</a:t>
                      </a:r>
                      <a:endParaRPr lang="en-US" sz="1600" dirty="0"/>
                    </a:p>
                  </a:txBody>
                  <a:tcPr>
                    <a:solidFill>
                      <a:schemeClr val="accent2">
                        <a:lumMod val="60000"/>
                        <a:lumOff val="40000"/>
                      </a:schemeClr>
                    </a:solidFill>
                  </a:tcPr>
                </a:tc>
                <a:tc>
                  <a:txBody>
                    <a:bodyPr/>
                    <a:lstStyle/>
                    <a:p>
                      <a:r>
                        <a:rPr lang="en-US" sz="1600" dirty="0" smtClean="0"/>
                        <a:t>You show up dressed in what</a:t>
                      </a:r>
                      <a:r>
                        <a:rPr lang="en-US" sz="1600" baseline="0" dirty="0" smtClean="0"/>
                        <a:t> you would normally wear to class or work. </a:t>
                      </a:r>
                      <a:r>
                        <a:rPr lang="en-US" sz="1600" dirty="0" smtClean="0"/>
                        <a:t>During the conversation, you stand up straight, make</a:t>
                      </a:r>
                      <a:r>
                        <a:rPr lang="en-US" sz="1600" baseline="0" dirty="0" smtClean="0"/>
                        <a:t> eye contact with the professor, and use active listening skills such as nodding when she explains something. You keep an even tone and don’t raise your voice. You stay out of her personal space except to lean in and point at a passage in the paper once.</a:t>
                      </a:r>
                      <a:endParaRPr lang="en-US" sz="1600" dirty="0"/>
                    </a:p>
                  </a:txBody>
                  <a:tcPr>
                    <a:solidFill>
                      <a:schemeClr val="accent3">
                        <a:lumMod val="60000"/>
                        <a:lumOff val="40000"/>
                      </a:schemeClr>
                    </a:solidFill>
                  </a:tcPr>
                </a:tc>
              </a:tr>
            </a:tbl>
          </a:graphicData>
        </a:graphic>
      </p:graphicFrame>
    </p:spTree>
    <p:extLst>
      <p:ext uri="{BB962C8B-B14F-4D97-AF65-F5344CB8AC3E}">
        <p14:creationId xmlns:p14="http://schemas.microsoft.com/office/powerpoint/2010/main" val="321307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does communication matter?</a:t>
            </a:r>
            <a:endParaRPr lang="en-US" dirty="0"/>
          </a:p>
        </p:txBody>
      </p:sp>
      <p:sp>
        <p:nvSpPr>
          <p:cNvPr id="3" name="Content Placeholder 2"/>
          <p:cNvSpPr>
            <a:spLocks noGrp="1"/>
          </p:cNvSpPr>
          <p:nvPr>
            <p:ph idx="1"/>
          </p:nvPr>
        </p:nvSpPr>
        <p:spPr/>
        <p:txBody>
          <a:bodyPr>
            <a:normAutofit fontScale="92500"/>
          </a:bodyPr>
          <a:lstStyle/>
          <a:p>
            <a:r>
              <a:rPr lang="en-US" dirty="0" smtClean="0"/>
              <a:t>Expectations related to communication change as you enter college and become an adult</a:t>
            </a:r>
          </a:p>
          <a:p>
            <a:endParaRPr lang="en-US" dirty="0" smtClean="0"/>
          </a:p>
          <a:p>
            <a:r>
              <a:rPr lang="en-US" dirty="0" smtClean="0"/>
              <a:t>When you use effective and appropriate communication, other people are more likely to…</a:t>
            </a:r>
          </a:p>
          <a:p>
            <a:pPr lvl="1"/>
            <a:r>
              <a:rPr lang="en-US" dirty="0" smtClean="0"/>
              <a:t>Have a positive impression of you</a:t>
            </a:r>
          </a:p>
          <a:p>
            <a:pPr lvl="1"/>
            <a:r>
              <a:rPr lang="en-US" dirty="0" smtClean="0"/>
              <a:t>Take you seriously; relate to you as a peer and adult</a:t>
            </a:r>
          </a:p>
          <a:p>
            <a:pPr lvl="1"/>
            <a:r>
              <a:rPr lang="en-US" dirty="0" smtClean="0"/>
              <a:t>Offer you assistance and give you the benefit of the doubt when needed</a:t>
            </a:r>
          </a:p>
          <a:p>
            <a:endParaRPr lang="en-US" dirty="0" smtClean="0"/>
          </a:p>
          <a:p>
            <a:pPr lvl="1"/>
            <a:endParaRPr lang="en-US" dirty="0"/>
          </a:p>
        </p:txBody>
      </p:sp>
    </p:spTree>
    <p:extLst>
      <p:ext uri="{BB962C8B-B14F-4D97-AF65-F5344CB8AC3E}">
        <p14:creationId xmlns:p14="http://schemas.microsoft.com/office/powerpoint/2010/main" val="281255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the Transition</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dirty="0" smtClean="0"/>
              <a:t>Informal communication is appropriate… </a:t>
            </a:r>
          </a:p>
          <a:p>
            <a:pPr lvl="1"/>
            <a:r>
              <a:rPr lang="en-US" dirty="0" smtClean="0"/>
              <a:t>In most situations high school students encounter</a:t>
            </a:r>
          </a:p>
          <a:p>
            <a:pPr lvl="1"/>
            <a:r>
              <a:rPr lang="en-US" dirty="0" smtClean="0"/>
              <a:t>In many situations college students encounter</a:t>
            </a:r>
          </a:p>
          <a:p>
            <a:pPr lvl="1"/>
            <a:endParaRPr lang="en-US" dirty="0"/>
          </a:p>
          <a:p>
            <a:r>
              <a:rPr lang="en-US" dirty="0" smtClean="0"/>
              <a:t>However, college students encounter more situations where formal communication is necessary and appropriate</a:t>
            </a:r>
          </a:p>
          <a:p>
            <a:endParaRPr lang="en-US" dirty="0"/>
          </a:p>
          <a:p>
            <a:r>
              <a:rPr lang="en-US" dirty="0" smtClean="0"/>
              <a:t>In college, you will need to transition back and forth between formal and informal communication styles much more frequently</a:t>
            </a:r>
          </a:p>
          <a:p>
            <a:endParaRPr lang="en-US" dirty="0"/>
          </a:p>
        </p:txBody>
      </p:sp>
    </p:spTree>
    <p:extLst>
      <p:ext uri="{BB962C8B-B14F-4D97-AF65-F5344CB8AC3E}">
        <p14:creationId xmlns:p14="http://schemas.microsoft.com/office/powerpoint/2010/main" val="2186364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chemeClr val="bg1"/>
                </a:solidFill>
              </a:rPr>
              <a:t>Types of College Communication</a:t>
            </a:r>
            <a:endParaRPr lang="en-US" dirty="0">
              <a:solidFill>
                <a:schemeClr val="bg1"/>
              </a:solidFill>
            </a:endParaRPr>
          </a:p>
        </p:txBody>
      </p:sp>
      <p:sp>
        <p:nvSpPr>
          <p:cNvPr id="3" name="Content Placeholder 2"/>
          <p:cNvSpPr>
            <a:spLocks noGrp="1"/>
          </p:cNvSpPr>
          <p:nvPr>
            <p:ph sz="half" idx="1"/>
          </p:nvPr>
        </p:nvSpPr>
        <p:spPr>
          <a:xfrm>
            <a:off x="304800" y="1828800"/>
            <a:ext cx="4343400" cy="4800600"/>
          </a:xfrm>
        </p:spPr>
        <p:txBody>
          <a:bodyPr>
            <a:noAutofit/>
          </a:bodyPr>
          <a:lstStyle/>
          <a:p>
            <a:pPr marL="182880" indent="-182880">
              <a:spcAft>
                <a:spcPts val="1200"/>
              </a:spcAft>
            </a:pPr>
            <a:r>
              <a:rPr lang="en-US" sz="2400" dirty="0" smtClean="0">
                <a:solidFill>
                  <a:schemeClr val="bg1"/>
                </a:solidFill>
              </a:rPr>
              <a:t>Send emails</a:t>
            </a:r>
          </a:p>
          <a:p>
            <a:pPr marL="182880" indent="-182880">
              <a:spcAft>
                <a:spcPts val="1200"/>
              </a:spcAft>
            </a:pPr>
            <a:r>
              <a:rPr lang="en-US" sz="2400" dirty="0" smtClean="0">
                <a:solidFill>
                  <a:schemeClr val="bg1"/>
                </a:solidFill>
              </a:rPr>
              <a:t>Leave voicemails</a:t>
            </a:r>
          </a:p>
          <a:p>
            <a:pPr marL="182880" indent="-182880">
              <a:spcAft>
                <a:spcPts val="1200"/>
              </a:spcAft>
            </a:pPr>
            <a:r>
              <a:rPr lang="en-US" sz="2400" dirty="0" smtClean="0">
                <a:solidFill>
                  <a:schemeClr val="bg1"/>
                </a:solidFill>
              </a:rPr>
              <a:t>Meet with a variety of educational professionals </a:t>
            </a:r>
            <a:br>
              <a:rPr lang="en-US" sz="2400" dirty="0" smtClean="0">
                <a:solidFill>
                  <a:schemeClr val="bg1"/>
                </a:solidFill>
              </a:rPr>
            </a:br>
            <a:r>
              <a:rPr lang="en-US" sz="1800" dirty="0" smtClean="0">
                <a:solidFill>
                  <a:schemeClr val="bg1"/>
                </a:solidFill>
              </a:rPr>
              <a:t>(e.g., advisor, professor, financial aid counselor, disability support staff, residence hall leader, etc.)</a:t>
            </a:r>
          </a:p>
          <a:p>
            <a:pPr marL="182880" indent="-182880">
              <a:spcAft>
                <a:spcPts val="1200"/>
              </a:spcAft>
            </a:pPr>
            <a:r>
              <a:rPr lang="en-US" sz="2400" dirty="0" smtClean="0">
                <a:solidFill>
                  <a:schemeClr val="bg1"/>
                </a:solidFill>
              </a:rPr>
              <a:t>Ask questions (in &amp; out of class)</a:t>
            </a:r>
          </a:p>
          <a:p>
            <a:pPr marL="182880" indent="-182880">
              <a:spcAft>
                <a:spcPts val="1200"/>
              </a:spcAft>
            </a:pPr>
            <a:r>
              <a:rPr lang="en-US" sz="2400" dirty="0">
                <a:solidFill>
                  <a:schemeClr val="bg1"/>
                </a:solidFill>
              </a:rPr>
              <a:t>Write </a:t>
            </a:r>
            <a:r>
              <a:rPr lang="en-US" sz="2400" dirty="0" smtClean="0">
                <a:solidFill>
                  <a:schemeClr val="bg1"/>
                </a:solidFill>
              </a:rPr>
              <a:t>papers &amp; assignments</a:t>
            </a:r>
          </a:p>
          <a:p>
            <a:pPr marL="182880" indent="-182880">
              <a:spcAft>
                <a:spcPts val="1200"/>
              </a:spcAft>
            </a:pPr>
            <a:r>
              <a:rPr lang="en-US" sz="2400" dirty="0">
                <a:solidFill>
                  <a:schemeClr val="bg1"/>
                </a:solidFill>
              </a:rPr>
              <a:t>Give </a:t>
            </a:r>
            <a:r>
              <a:rPr lang="en-US" sz="2400" dirty="0" smtClean="0">
                <a:solidFill>
                  <a:schemeClr val="bg1"/>
                </a:solidFill>
              </a:rPr>
              <a:t>presentations</a:t>
            </a:r>
            <a:endParaRPr lang="en-US" sz="2400" dirty="0">
              <a:solidFill>
                <a:schemeClr val="bg1"/>
              </a:solidFill>
            </a:endParaRPr>
          </a:p>
          <a:p>
            <a:pPr marL="182880" indent="-182880">
              <a:spcAft>
                <a:spcPts val="1200"/>
              </a:spcAft>
            </a:pPr>
            <a:endParaRPr lang="en-US" dirty="0">
              <a:solidFill>
                <a:schemeClr val="bg1"/>
              </a:solidFill>
            </a:endParaRPr>
          </a:p>
        </p:txBody>
      </p:sp>
      <p:sp>
        <p:nvSpPr>
          <p:cNvPr id="4" name="Content Placeholder 3"/>
          <p:cNvSpPr>
            <a:spLocks noGrp="1"/>
          </p:cNvSpPr>
          <p:nvPr>
            <p:ph sz="half" idx="2"/>
          </p:nvPr>
        </p:nvSpPr>
        <p:spPr>
          <a:xfrm>
            <a:off x="4648200" y="1828800"/>
            <a:ext cx="4343400" cy="4800600"/>
          </a:xfrm>
        </p:spPr>
        <p:txBody>
          <a:bodyPr>
            <a:noAutofit/>
          </a:bodyPr>
          <a:lstStyle/>
          <a:p>
            <a:pPr marL="182880" indent="-182880">
              <a:spcAft>
                <a:spcPts val="1200"/>
              </a:spcAft>
            </a:pPr>
            <a:r>
              <a:rPr lang="en-US" sz="2400" dirty="0" smtClean="0">
                <a:solidFill>
                  <a:schemeClr val="bg1"/>
                </a:solidFill>
              </a:rPr>
              <a:t>Attend tutoring, study groups, or review sessions</a:t>
            </a:r>
          </a:p>
          <a:p>
            <a:pPr marL="182880" indent="-182880">
              <a:spcAft>
                <a:spcPts val="1200"/>
              </a:spcAft>
            </a:pPr>
            <a:r>
              <a:rPr lang="en-US" sz="2400" dirty="0" smtClean="0">
                <a:solidFill>
                  <a:schemeClr val="bg1"/>
                </a:solidFill>
              </a:rPr>
              <a:t>Participate in class discussions</a:t>
            </a:r>
          </a:p>
          <a:p>
            <a:pPr marL="182880" indent="-182880">
              <a:spcAft>
                <a:spcPts val="1200"/>
              </a:spcAft>
            </a:pPr>
            <a:r>
              <a:rPr lang="en-US" sz="2400" dirty="0" smtClean="0">
                <a:solidFill>
                  <a:schemeClr val="bg1"/>
                </a:solidFill>
              </a:rPr>
              <a:t>Work on group projects</a:t>
            </a:r>
          </a:p>
          <a:p>
            <a:pPr marL="182880" indent="-182880">
              <a:spcAft>
                <a:spcPts val="1200"/>
              </a:spcAft>
            </a:pPr>
            <a:r>
              <a:rPr lang="en-US" sz="2400" dirty="0" smtClean="0">
                <a:solidFill>
                  <a:schemeClr val="bg1"/>
                </a:solidFill>
              </a:rPr>
              <a:t>Apply and interview for a job or internship</a:t>
            </a:r>
          </a:p>
          <a:p>
            <a:pPr marL="182880" indent="-182880">
              <a:spcAft>
                <a:spcPts val="1200"/>
              </a:spcAft>
            </a:pPr>
            <a:r>
              <a:rPr lang="en-US" sz="2400" dirty="0" smtClean="0">
                <a:solidFill>
                  <a:schemeClr val="bg1"/>
                </a:solidFill>
              </a:rPr>
              <a:t>Interact with people outside of the university setting for independent living tasks </a:t>
            </a:r>
            <a:br>
              <a:rPr lang="en-US" sz="2400" dirty="0" smtClean="0">
                <a:solidFill>
                  <a:schemeClr val="bg1"/>
                </a:solidFill>
              </a:rPr>
            </a:br>
            <a:r>
              <a:rPr lang="en-US" sz="1800" dirty="0" smtClean="0">
                <a:solidFill>
                  <a:schemeClr val="bg1"/>
                </a:solidFill>
              </a:rPr>
              <a:t>(e.g., schedule doctor’s appointment, get car’s oil changed, etc.) </a:t>
            </a:r>
            <a:endParaRPr lang="en-US" sz="1800" dirty="0">
              <a:solidFill>
                <a:schemeClr val="bg1"/>
              </a:solidFill>
            </a:endParaRPr>
          </a:p>
        </p:txBody>
      </p:sp>
      <p:sp>
        <p:nvSpPr>
          <p:cNvPr id="5" name="Content Placeholder 2"/>
          <p:cNvSpPr txBox="1">
            <a:spLocks/>
          </p:cNvSpPr>
          <p:nvPr/>
        </p:nvSpPr>
        <p:spPr>
          <a:xfrm>
            <a:off x="457200" y="1066800"/>
            <a:ext cx="8229600" cy="609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ctr">
              <a:buFont typeface="Arial" pitchFamily="34" charset="0"/>
              <a:buNone/>
            </a:pPr>
            <a:r>
              <a:rPr lang="en-US" sz="3200" dirty="0" smtClean="0">
                <a:solidFill>
                  <a:schemeClr val="bg1"/>
                </a:solidFill>
              </a:rPr>
              <a:t>In college, you will likely need to…</a:t>
            </a:r>
          </a:p>
        </p:txBody>
      </p:sp>
    </p:spTree>
    <p:extLst>
      <p:ext uri="{BB962C8B-B14F-4D97-AF65-F5344CB8AC3E}">
        <p14:creationId xmlns:p14="http://schemas.microsoft.com/office/powerpoint/2010/main" val="26721695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1701</TotalTime>
  <Words>5546</Words>
  <Application>Microsoft Office PowerPoint</Application>
  <PresentationFormat>On-screen Show (4:3)</PresentationFormat>
  <Paragraphs>302</Paragraphs>
  <Slides>18</Slides>
  <Notes>17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Transitioning Between Informal and Formal Communication Styles</vt:lpstr>
      <vt:lpstr>Forms of Communication  and their Components</vt:lpstr>
      <vt:lpstr>Communication Styles</vt:lpstr>
      <vt:lpstr>Communication Styles</vt:lpstr>
      <vt:lpstr>Examples of Appropriate Situations for Using Each Communication Style</vt:lpstr>
      <vt:lpstr>Samples of Informal and Formal Communication Styles</vt:lpstr>
      <vt:lpstr>Why does communication matter?</vt:lpstr>
      <vt:lpstr>Making the Transition</vt:lpstr>
      <vt:lpstr>Types of College Communication</vt:lpstr>
      <vt:lpstr>Communication Tips for the College Setting</vt:lpstr>
      <vt:lpstr>Scenario: The Impact of Communication</vt:lpstr>
      <vt:lpstr>Scenario: Part I</vt:lpstr>
      <vt:lpstr>Reflection: Part I</vt:lpstr>
      <vt:lpstr>Scenario: Part II</vt:lpstr>
      <vt:lpstr>Reflection: Part II</vt:lpstr>
      <vt:lpstr>Scenario: Part III</vt:lpstr>
      <vt:lpstr>Reflection: Part III</vt:lpstr>
      <vt:lpstr>PowerPoint Presentation</vt:lpstr>
    </vt:vector>
  </TitlesOfParts>
  <Company>East Carolina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Informal to Formal</dc:title>
  <dc:creator>COE</dc:creator>
  <cp:lastModifiedBy>Emily Bennert Johnson</cp:lastModifiedBy>
  <cp:revision>98</cp:revision>
  <dcterms:created xsi:type="dcterms:W3CDTF">2012-05-23T11:10:37Z</dcterms:created>
  <dcterms:modified xsi:type="dcterms:W3CDTF">2013-05-15T06:38:57Z</dcterms:modified>
</cp:coreProperties>
</file>