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8" r:id="rId3"/>
    <p:sldId id="269" r:id="rId4"/>
    <p:sldId id="273" r:id="rId5"/>
    <p:sldId id="270" r:id="rId6"/>
    <p:sldId id="271" r:id="rId7"/>
    <p:sldId id="272" r:id="rId8"/>
    <p:sldId id="274" r:id="rId9"/>
    <p:sldId id="275" r:id="rId10"/>
    <p:sldId id="276" r:id="rId11"/>
    <p:sldId id="278" r:id="rId12"/>
    <p:sldId id="266" r:id="rId13"/>
    <p:sldId id="265"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1096" autoAdjust="0"/>
    <p:restoredTop sz="74508" autoAdjust="0"/>
  </p:normalViewPr>
  <p:slideViewPr>
    <p:cSldViewPr>
      <p:cViewPr>
        <p:scale>
          <a:sx n="50" d="100"/>
          <a:sy n="50" d="100"/>
        </p:scale>
        <p:origin x="-3384" y="-9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4703C3-CD87-46D1-B7CC-2444A4E1057E}" type="datetimeFigureOut">
              <a:rPr lang="en-US" smtClean="0"/>
              <a:pPr/>
              <a:t>5/15/2013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DC6482-8E19-4180-B229-95DD969C8F89}" type="slidenum">
              <a:rPr lang="en-US" smtClean="0"/>
              <a:pPr/>
              <a:t>‹#›</a:t>
            </a:fld>
            <a:endParaRPr lang="en-US"/>
          </a:p>
        </p:txBody>
      </p:sp>
    </p:spTree>
    <p:extLst>
      <p:ext uri="{BB962C8B-B14F-4D97-AF65-F5344CB8AC3E}">
        <p14:creationId xmlns:p14="http://schemas.microsoft.com/office/powerpoint/2010/main" val="3349862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ehow.com/culture-and-society/" TargetMode="External"/><Relationship Id="rId2" Type="http://schemas.openxmlformats.org/officeDocument/2006/relationships/slide" Target="../slides/slide1.xml"/><Relationship Id="rId1" Type="http://schemas.openxmlformats.org/officeDocument/2006/relationships/notesMaster" Target="../notesMasters/notesMaster1.xml"/><Relationship Id="rId5" Type="http://schemas.openxmlformats.org/officeDocument/2006/relationships/hyperlink" Target="http://www.emilypost.com/social-life/gift-giving-and-receiving/880-appropriate-thank-you-notes" TargetMode="External"/><Relationship Id="rId4" Type="http://schemas.openxmlformats.org/officeDocument/2006/relationships/hyperlink" Target="http://www.southernliving.com/home-garden/solutions/thank-you-note-00417000068532/"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Module 7 </a:t>
            </a:r>
            <a:r>
              <a:rPr lang="en-US" smtClean="0">
                <a:solidFill>
                  <a:schemeClr val="tx1"/>
                </a:solidFill>
              </a:rPr>
              <a:t>Activity</a:t>
            </a:r>
            <a:r>
              <a:rPr lang="en-US" baseline="0" smtClean="0">
                <a:solidFill>
                  <a:schemeClr val="tx1"/>
                </a:solidFill>
              </a:rPr>
              <a:t> </a:t>
            </a:r>
            <a:r>
              <a:rPr lang="en-US" baseline="0" smtClean="0">
                <a:solidFill>
                  <a:schemeClr val="tx1"/>
                </a:solidFill>
              </a:rPr>
              <a:t>2</a:t>
            </a:r>
            <a:endParaRPr lang="en-US" baseline="0" dirty="0" smtClean="0">
              <a:solidFill>
                <a:schemeClr val="tx1"/>
              </a:solidFill>
            </a:endParaRPr>
          </a:p>
          <a:p>
            <a:endParaRPr lang="en-US" baseline="0" dirty="0" smtClean="0">
              <a:solidFill>
                <a:schemeClr val="tx1"/>
              </a:solidFill>
            </a:endParaRPr>
          </a:p>
          <a:p>
            <a:r>
              <a:rPr lang="en-US" baseline="0" dirty="0" smtClean="0">
                <a:solidFill>
                  <a:schemeClr val="tx1"/>
                </a:solidFill>
              </a:rPr>
              <a:t>This activity will guide students through the process of writing thank you notes using a template.</a:t>
            </a:r>
          </a:p>
          <a:p>
            <a:endParaRPr lang="en-US" baseline="0" dirty="0" smtClean="0">
              <a:solidFill>
                <a:schemeClr val="tx1"/>
              </a:solidFill>
            </a:endParaRPr>
          </a:p>
          <a:p>
            <a:endParaRPr lang="en-US" baseline="0" dirty="0" smtClean="0">
              <a:solidFill>
                <a:schemeClr val="tx1"/>
              </a:solidFill>
            </a:endParaRPr>
          </a:p>
          <a:p>
            <a:r>
              <a:rPr lang="en-US" baseline="0" dirty="0" smtClean="0">
                <a:solidFill>
                  <a:schemeClr val="tx1"/>
                </a:solidFill>
              </a:rPr>
              <a:t>Citations:</a:t>
            </a:r>
          </a:p>
          <a:p>
            <a:r>
              <a:rPr lang="en-US" baseline="0" dirty="0" smtClean="0">
                <a:solidFill>
                  <a:schemeClr val="tx1"/>
                </a:solidFill>
              </a:rPr>
              <a:t>Dear </a:t>
            </a:r>
            <a:r>
              <a:rPr lang="en-US" baseline="0" dirty="0" err="1" smtClean="0">
                <a:solidFill>
                  <a:schemeClr val="tx1"/>
                </a:solidFill>
              </a:rPr>
              <a:t>eHow.com’s</a:t>
            </a:r>
            <a:r>
              <a:rPr lang="en-US" baseline="0" dirty="0" smtClean="0">
                <a:solidFill>
                  <a:schemeClr val="tx1"/>
                </a:solidFill>
              </a:rPr>
              <a:t> Culture &amp; Society section (</a:t>
            </a:r>
            <a:r>
              <a:rPr lang="en-US" dirty="0" smtClean="0">
                <a:solidFill>
                  <a:schemeClr val="tx1"/>
                </a:solidFill>
                <a:hlinkClick r:id="rId3"/>
              </a:rPr>
              <a:t>http://www.ehow.com/culture-and-society/</a:t>
            </a:r>
            <a:r>
              <a:rPr lang="en-US" dirty="0" smtClean="0">
                <a:solidFill>
                  <a:schemeClr val="tx1"/>
                </a:solidFill>
              </a:rPr>
              <a:t>)</a:t>
            </a:r>
            <a:r>
              <a:rPr lang="en-US" baseline="0" dirty="0" smtClean="0">
                <a:solidFill>
                  <a:schemeClr val="tx1"/>
                </a:solidFill>
              </a:rPr>
              <a:t>,</a:t>
            </a:r>
          </a:p>
          <a:p>
            <a:r>
              <a:rPr lang="en-US" baseline="0" dirty="0" smtClean="0">
                <a:solidFill>
                  <a:schemeClr val="tx1"/>
                </a:solidFill>
              </a:rPr>
              <a:t>Thank you very much for some of the ideas and tips contained in this PowerPoint. I know it will benefit the students who use this curriculum to draw from your expertise reflected in many articles about various aspects of thank you note writing. In addition, please pass along my thanks to all your other friends who helped us create this presentation, including our pals at Southern Living (</a:t>
            </a:r>
            <a:r>
              <a:rPr lang="en-US" dirty="0" smtClean="0">
                <a:solidFill>
                  <a:schemeClr val="tx1"/>
                </a:solidFill>
                <a:hlinkClick r:id="rId4"/>
              </a:rPr>
              <a:t>http://www.southernliving.com/home-garden/solutions/thank-you-note-00417000068532/</a:t>
            </a:r>
            <a:r>
              <a:rPr lang="en-US" dirty="0" smtClean="0">
                <a:solidFill>
                  <a:schemeClr val="tx1"/>
                </a:solidFill>
              </a:rPr>
              <a:t>) and Emily Post (</a:t>
            </a:r>
            <a:r>
              <a:rPr lang="en-US" dirty="0" smtClean="0">
                <a:solidFill>
                  <a:schemeClr val="tx1"/>
                </a:solidFill>
                <a:hlinkClick r:id="rId5"/>
              </a:rPr>
              <a:t>http://www.emilypost.com/social-life/gift-giving-and-receiving/880-appropriate-thank-you-notes</a:t>
            </a:r>
            <a:r>
              <a:rPr lang="en-US" dirty="0" smtClean="0">
                <a:solidFill>
                  <a:schemeClr val="tx1"/>
                </a:solidFill>
              </a:rPr>
              <a:t>). You’re all</a:t>
            </a:r>
            <a:r>
              <a:rPr lang="en-US" baseline="0" dirty="0" smtClean="0">
                <a:solidFill>
                  <a:schemeClr val="tx1"/>
                </a:solidFill>
              </a:rPr>
              <a:t> such wonderful resources, and we appreciate you very much!</a:t>
            </a:r>
          </a:p>
          <a:p>
            <a:r>
              <a:rPr lang="en-US" baseline="0" dirty="0" smtClean="0">
                <a:solidFill>
                  <a:schemeClr val="tx1"/>
                </a:solidFill>
              </a:rPr>
              <a:t>Best Wishes,</a:t>
            </a:r>
          </a:p>
          <a:p>
            <a:r>
              <a:rPr lang="en-US" baseline="0" dirty="0" smtClean="0">
                <a:solidFill>
                  <a:schemeClr val="tx1"/>
                </a:solidFill>
              </a:rPr>
              <a:t>The Project STEPP Transition Curriculum Authors</a:t>
            </a:r>
          </a:p>
          <a:p>
            <a:endParaRPr lang="en-US" baseline="0" dirty="0" smtClean="0">
              <a:solidFill>
                <a:schemeClr val="tx1"/>
              </a:solidFill>
            </a:endParaRPr>
          </a:p>
          <a:p>
            <a:endParaRPr lang="en-US"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solidFill>
                  <a:schemeClr val="tx1"/>
                </a:solidFill>
              </a:rPr>
              <a:t>Unless otherwise specified, all clip art and images in this document are used with permission from Microsoft in accordance with their End User License Agreement.</a:t>
            </a:r>
            <a:endParaRPr lang="en-US" b="0" dirty="0" smtClean="0">
              <a:solidFill>
                <a:schemeClr val="tx1"/>
              </a:solidFill>
            </a:endParaRPr>
          </a:p>
          <a:p>
            <a:endParaRPr lang="en-US" dirty="0">
              <a:solidFill>
                <a:schemeClr val="tx1"/>
              </a:solidFill>
            </a:endParaRPr>
          </a:p>
        </p:txBody>
      </p:sp>
      <p:sp>
        <p:nvSpPr>
          <p:cNvPr id="4" name="Slide Number Placeholder 3"/>
          <p:cNvSpPr>
            <a:spLocks noGrp="1"/>
          </p:cNvSpPr>
          <p:nvPr>
            <p:ph type="sldNum" sz="quarter" idx="10"/>
          </p:nvPr>
        </p:nvSpPr>
        <p:spPr/>
        <p:txBody>
          <a:bodyPr/>
          <a:lstStyle/>
          <a:p>
            <a:fld id="{25DC6482-8E19-4180-B229-95DD969C8F89}" type="slidenum">
              <a:rPr lang="en-US" smtClean="0"/>
              <a:pPr/>
              <a:t>1</a:t>
            </a:fld>
            <a:endParaRPr lang="en-US"/>
          </a:p>
        </p:txBody>
      </p:sp>
    </p:spTree>
    <p:extLst>
      <p:ext uri="{BB962C8B-B14F-4D97-AF65-F5344CB8AC3E}">
        <p14:creationId xmlns:p14="http://schemas.microsoft.com/office/powerpoint/2010/main" val="25506307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Step 6 is to simply directly</a:t>
            </a:r>
            <a:r>
              <a:rPr lang="en-US" baseline="0" dirty="0" smtClean="0">
                <a:solidFill>
                  <a:schemeClr val="tx1"/>
                </a:solidFill>
              </a:rPr>
              <a:t> say “thanks” one more time.</a:t>
            </a:r>
          </a:p>
          <a:p>
            <a:endParaRPr lang="en-US" baseline="0" dirty="0" smtClean="0">
              <a:solidFill>
                <a:schemeClr val="tx1"/>
              </a:solidFill>
            </a:endParaRPr>
          </a:p>
          <a:p>
            <a:r>
              <a:rPr lang="en-US" baseline="0" dirty="0" smtClean="0">
                <a:solidFill>
                  <a:schemeClr val="tx1"/>
                </a:solidFill>
              </a:rPr>
              <a:t>Step 7 is to end with an appropriate sign-off.</a:t>
            </a:r>
          </a:p>
        </p:txBody>
      </p:sp>
      <p:sp>
        <p:nvSpPr>
          <p:cNvPr id="4" name="Slide Number Placeholder 3"/>
          <p:cNvSpPr>
            <a:spLocks noGrp="1"/>
          </p:cNvSpPr>
          <p:nvPr>
            <p:ph type="sldNum" sz="quarter" idx="10"/>
          </p:nvPr>
        </p:nvSpPr>
        <p:spPr/>
        <p:txBody>
          <a:bodyPr/>
          <a:lstStyle/>
          <a:p>
            <a:fld id="{25DC6482-8E19-4180-B229-95DD969C8F89}" type="slidenum">
              <a:rPr lang="en-US" smtClean="0"/>
              <a:pPr/>
              <a:t>10</a:t>
            </a:fld>
            <a:endParaRPr lang="en-US"/>
          </a:p>
        </p:txBody>
      </p:sp>
    </p:spTree>
    <p:extLst>
      <p:ext uri="{BB962C8B-B14F-4D97-AF65-F5344CB8AC3E}">
        <p14:creationId xmlns:p14="http://schemas.microsoft.com/office/powerpoint/2010/main" val="15980524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itchFamily="34" charset="0"/>
              <a:buNone/>
            </a:pPr>
            <a:r>
              <a:rPr lang="en-US" dirty="0" smtClean="0">
                <a:solidFill>
                  <a:schemeClr val="tx1"/>
                </a:solidFill>
              </a:rPr>
              <a:t>This is a sample</a:t>
            </a:r>
            <a:r>
              <a:rPr lang="en-US" baseline="0" dirty="0" smtClean="0">
                <a:solidFill>
                  <a:schemeClr val="tx1"/>
                </a:solidFill>
              </a:rPr>
              <a:t> thank you note written with the aid of the template described previously. This example is from a professional context.</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25DC6482-8E19-4180-B229-95DD969C8F89}" type="slidenum">
              <a:rPr lang="en-US" smtClean="0"/>
              <a:pPr/>
              <a:t>11</a:t>
            </a:fld>
            <a:endParaRPr lang="en-US"/>
          </a:p>
        </p:txBody>
      </p:sp>
    </p:spTree>
    <p:extLst>
      <p:ext uri="{BB962C8B-B14F-4D97-AF65-F5344CB8AC3E}">
        <p14:creationId xmlns:p14="http://schemas.microsoft.com/office/powerpoint/2010/main" val="3858078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itchFamily="34" charset="0"/>
              <a:buNone/>
            </a:pPr>
            <a:r>
              <a:rPr lang="en-US" dirty="0" smtClean="0">
                <a:solidFill>
                  <a:schemeClr val="tx1"/>
                </a:solidFill>
              </a:rPr>
              <a:t>This is a sample</a:t>
            </a:r>
            <a:r>
              <a:rPr lang="en-US" baseline="0" dirty="0" smtClean="0">
                <a:solidFill>
                  <a:schemeClr val="tx1"/>
                </a:solidFill>
              </a:rPr>
              <a:t> thank you note written with the aid of the template described previously. This example is from a personal context.</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25DC6482-8E19-4180-B229-95DD969C8F89}" type="slidenum">
              <a:rPr lang="en-US" smtClean="0"/>
              <a:pPr/>
              <a:t>12</a:t>
            </a:fld>
            <a:endParaRPr lang="en-US"/>
          </a:p>
        </p:txBody>
      </p:sp>
    </p:spTree>
    <p:extLst>
      <p:ext uri="{BB962C8B-B14F-4D97-AF65-F5344CB8AC3E}">
        <p14:creationId xmlns:p14="http://schemas.microsoft.com/office/powerpoint/2010/main" val="3858078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dirty="0" smtClean="0">
                <a:solidFill>
                  <a:schemeClr val="tx1"/>
                </a:solidFill>
              </a:rPr>
              <a:t>Be prompt. Write notes within about</a:t>
            </a:r>
            <a:r>
              <a:rPr lang="en-US" baseline="0" dirty="0" smtClean="0">
                <a:solidFill>
                  <a:schemeClr val="tx1"/>
                </a:solidFill>
              </a:rPr>
              <a:t> a week or so of receiving the gift. In certain situations (like job interviews) you may need to send the note within 24 hours. If you receive a gift card or check and want to wait until you use it to thank the giver so you can include more details about what you did with it, then take into consideration when you’re going to use it. If it’s within a short time period, it’s ok to wait. If it will be awhile, it may be appropriate to send a regular thank you note before using it and then a brief follow-up after you spend it.</a:t>
            </a:r>
          </a:p>
          <a:p>
            <a:pPr marL="0" indent="0">
              <a:buFont typeface="Arial" pitchFamily="34" charset="0"/>
              <a:buNone/>
            </a:pPr>
            <a:endParaRPr lang="en-US" baseline="0" dirty="0" smtClean="0">
              <a:solidFill>
                <a:schemeClr val="tx1"/>
              </a:solidFill>
            </a:endParaRPr>
          </a:p>
          <a:p>
            <a:pPr marL="0" indent="0">
              <a:buFont typeface="Arial" pitchFamily="34" charset="0"/>
              <a:buNone/>
            </a:pPr>
            <a:r>
              <a:rPr lang="en-US" baseline="0" dirty="0" smtClean="0">
                <a:solidFill>
                  <a:schemeClr val="tx1"/>
                </a:solidFill>
              </a:rPr>
              <a:t>If time slips away from you, remember that it’s better to send notes late than not at all. Although you may feel embarrassed that you’ve waited so long, the person who gave you the gift will probably be more likely to think how nice it is that you sent a note at all instead of dwelling on how long it took you to write it.</a:t>
            </a:r>
          </a:p>
          <a:p>
            <a:pPr marL="0" indent="0">
              <a:buFont typeface="Arial" pitchFamily="34" charset="0"/>
              <a:buNone/>
            </a:pPr>
            <a:endParaRPr lang="en-US" baseline="0" dirty="0" smtClean="0">
              <a:solidFill>
                <a:schemeClr val="tx1"/>
              </a:solidFill>
            </a:endParaRPr>
          </a:p>
          <a:p>
            <a:pPr marL="0" indent="0">
              <a:buFont typeface="Arial" pitchFamily="34" charset="0"/>
              <a:buNone/>
            </a:pPr>
            <a:r>
              <a:rPr lang="en-US" baseline="0" dirty="0" smtClean="0">
                <a:solidFill>
                  <a:schemeClr val="tx1"/>
                </a:solidFill>
              </a:rPr>
              <a:t>A handwritten note is always better than a typed or emailed one, even if your handwriting isn’t great. (The exception to this would be if you have any kind of disability that physically makes it difficult or impossible to write legibly.) If you struggle with written expression, try typing out what you want to say first (or dictating it with a speech-to-text software) and then transferring it onto paper in your own handwriting. At the very least, you should sign your name by hand if you’re printing out a typed thank-you note. Remember, the important thing is not how nice your handwriting is or whether you spelled every word right…the important thing is that you took the time to acknowledge and appreciate the kind gesture someone did for you in a personal way.</a:t>
            </a:r>
          </a:p>
          <a:p>
            <a:pPr marL="0" indent="0">
              <a:buFont typeface="Arial" pitchFamily="34" charset="0"/>
              <a:buNone/>
            </a:pPr>
            <a:endParaRPr lang="en-US" baseline="0" dirty="0" smtClean="0">
              <a:solidFill>
                <a:schemeClr val="tx1"/>
              </a:solidFill>
            </a:endParaRPr>
          </a:p>
          <a:p>
            <a:pPr marL="0" indent="0">
              <a:buFont typeface="Arial" pitchFamily="34" charset="0"/>
              <a:buNone/>
            </a:pPr>
            <a:r>
              <a:rPr lang="en-US" baseline="0" dirty="0" smtClean="0">
                <a:solidFill>
                  <a:schemeClr val="tx1"/>
                </a:solidFill>
              </a:rPr>
              <a:t>Speaking of making notes personal, keep in mind that the template is a wonderful tool, but a truly good thank you note comes from the heart. Use the template to get started, but don’t be afraid to personalize and individualize. Although there’s less leeway for this in a professional thank you note, there’s lots of room to be creative in a personal note. Personalization could include anything such as:</a:t>
            </a:r>
          </a:p>
          <a:p>
            <a:pPr marL="171450" indent="-171450">
              <a:buFontTx/>
              <a:buChar char="-"/>
            </a:pPr>
            <a:r>
              <a:rPr lang="en-US" baseline="0" dirty="0" smtClean="0">
                <a:solidFill>
                  <a:schemeClr val="tx1"/>
                </a:solidFill>
              </a:rPr>
              <a:t>The type of paper/notecard/stationery you write your note on </a:t>
            </a:r>
          </a:p>
          <a:p>
            <a:pPr marL="171450" indent="-171450">
              <a:buFontTx/>
              <a:buChar char="-"/>
            </a:pPr>
            <a:r>
              <a:rPr lang="en-US" dirty="0" smtClean="0">
                <a:solidFill>
                  <a:schemeClr val="tx1"/>
                </a:solidFill>
              </a:rPr>
              <a:t>Something you enclose with the note, like a photo of you using</a:t>
            </a:r>
            <a:r>
              <a:rPr lang="en-US" baseline="0" dirty="0" smtClean="0">
                <a:solidFill>
                  <a:schemeClr val="tx1"/>
                </a:solidFill>
              </a:rPr>
              <a:t> or wearing the gift</a:t>
            </a:r>
          </a:p>
          <a:p>
            <a:pPr marL="171450" indent="-171450">
              <a:buFontTx/>
              <a:buChar char="-"/>
            </a:pPr>
            <a:r>
              <a:rPr lang="en-US" dirty="0" smtClean="0">
                <a:solidFill>
                  <a:schemeClr val="tx1"/>
                </a:solidFill>
              </a:rPr>
              <a:t>Embellishments you do to the letter or note (a</a:t>
            </a:r>
            <a:r>
              <a:rPr lang="en-US" baseline="0" dirty="0" smtClean="0">
                <a:solidFill>
                  <a:schemeClr val="tx1"/>
                </a:solidFill>
              </a:rPr>
              <a:t> little drawing or other personal touch)</a:t>
            </a:r>
          </a:p>
          <a:p>
            <a:pPr marL="171450" indent="-171450">
              <a:buFontTx/>
              <a:buChar char="-"/>
            </a:pPr>
            <a:r>
              <a:rPr lang="en-US" baseline="0" dirty="0" smtClean="0">
                <a:solidFill>
                  <a:schemeClr val="tx1"/>
                </a:solidFill>
              </a:rPr>
              <a:t>The type of wording/language you use, information you include, additional comments you make, etc.</a:t>
            </a:r>
            <a:endParaRPr lang="en-US" dirty="0" smtClean="0">
              <a:solidFill>
                <a:schemeClr val="tx1"/>
              </a:solidFill>
            </a:endParaRPr>
          </a:p>
          <a:p>
            <a:pPr marL="0" indent="0">
              <a:buFont typeface="Arial" pitchFamily="34" charset="0"/>
              <a:buNone/>
            </a:pPr>
            <a:endParaRPr lang="en-US" dirty="0">
              <a:solidFill>
                <a:schemeClr val="tx1"/>
              </a:solidFill>
            </a:endParaRPr>
          </a:p>
          <a:p>
            <a:pPr marL="0" indent="0">
              <a:buFont typeface="Arial" pitchFamily="34" charset="0"/>
              <a:buNone/>
            </a:pPr>
            <a:r>
              <a:rPr lang="en-US" dirty="0" smtClean="0">
                <a:solidFill>
                  <a:schemeClr val="tx1"/>
                </a:solidFill>
              </a:rPr>
              <a:t>Keep</a:t>
            </a:r>
            <a:r>
              <a:rPr lang="en-US" baseline="0" dirty="0" smtClean="0">
                <a:solidFill>
                  <a:schemeClr val="tx1"/>
                </a:solidFill>
              </a:rPr>
              <a:t> in mind that the point of a thank you note is to make the giver feel appreciated and special, just like how they made you feel appreciated and special by doing whatever it was that prompted you to write the note. The more personal a note is, the more it will likely meet that purpose.</a:t>
            </a:r>
          </a:p>
          <a:p>
            <a:pPr marL="0" indent="0">
              <a:buFont typeface="Arial" pitchFamily="34" charset="0"/>
              <a:buNone/>
            </a:pPr>
            <a:endParaRPr lang="en-US" baseline="0" dirty="0" smtClean="0">
              <a:solidFill>
                <a:schemeClr val="tx1"/>
              </a:solidFill>
            </a:endParaRPr>
          </a:p>
          <a:p>
            <a:pPr marL="0" indent="0">
              <a:buFont typeface="Arial" pitchFamily="34" charset="0"/>
              <a:buNone/>
            </a:pPr>
            <a:r>
              <a:rPr lang="en-US" baseline="0" dirty="0" smtClean="0">
                <a:solidFill>
                  <a:schemeClr val="tx1"/>
                </a:solidFill>
              </a:rPr>
              <a:t>Finally, one more practical tip: For any occasion where you’re likely to receive more than one or two gifts (e.g., graduation, birthday, etc.), keep a list. Don’t count on your ability to remember who gave you which gift later on, and don’t rely on your parents to remember for you. You might jot down a list on a sheet of paper, or you might just make a note on the back of the card that came with the gift so you can match them back up later. </a:t>
            </a:r>
            <a:endParaRPr lang="en-US" dirty="0" smtClean="0">
              <a:solidFill>
                <a:schemeClr val="tx1"/>
              </a:solidFill>
            </a:endParaRPr>
          </a:p>
        </p:txBody>
      </p:sp>
      <p:sp>
        <p:nvSpPr>
          <p:cNvPr id="4" name="Slide Number Placeholder 3"/>
          <p:cNvSpPr>
            <a:spLocks noGrp="1"/>
          </p:cNvSpPr>
          <p:nvPr>
            <p:ph type="sldNum" sz="quarter" idx="10"/>
          </p:nvPr>
        </p:nvSpPr>
        <p:spPr/>
        <p:txBody>
          <a:bodyPr/>
          <a:lstStyle/>
          <a:p>
            <a:fld id="{25DC6482-8E19-4180-B229-95DD969C8F89}" type="slidenum">
              <a:rPr lang="en-US" smtClean="0"/>
              <a:pPr/>
              <a:t>13</a:t>
            </a:fld>
            <a:endParaRPr lang="en-US"/>
          </a:p>
        </p:txBody>
      </p:sp>
    </p:spTree>
    <p:extLst>
      <p:ext uri="{BB962C8B-B14F-4D97-AF65-F5344CB8AC3E}">
        <p14:creationId xmlns:p14="http://schemas.microsoft.com/office/powerpoint/2010/main" val="3858078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tx1"/>
              </a:solidFill>
            </a:endParaRPr>
          </a:p>
        </p:txBody>
      </p:sp>
      <p:sp>
        <p:nvSpPr>
          <p:cNvPr id="4" name="Slide Number Placeholder 3"/>
          <p:cNvSpPr>
            <a:spLocks noGrp="1"/>
          </p:cNvSpPr>
          <p:nvPr>
            <p:ph type="sldNum" sz="quarter" idx="10"/>
          </p:nvPr>
        </p:nvSpPr>
        <p:spPr/>
        <p:txBody>
          <a:bodyPr/>
          <a:lstStyle/>
          <a:p>
            <a:fld id="{25DC6482-8E19-4180-B229-95DD969C8F89}" type="slidenum">
              <a:rPr lang="en-US" smtClean="0"/>
              <a:pPr/>
              <a:t>14</a:t>
            </a:fld>
            <a:endParaRPr lang="en-US"/>
          </a:p>
        </p:txBody>
      </p:sp>
    </p:spTree>
    <p:extLst>
      <p:ext uri="{BB962C8B-B14F-4D97-AF65-F5344CB8AC3E}">
        <p14:creationId xmlns:p14="http://schemas.microsoft.com/office/powerpoint/2010/main" val="3244846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solidFill>
                  <a:schemeClr val="tx1"/>
                </a:solidFill>
              </a:rPr>
              <a:t>For many students, writing of any kind can be a challenging and daunting task. Writing something that seems “optional,” like a thank-you note, can sometimes seem inconvenient or more difficult than it’s worth. Although handwritten thank-you notes are not as common as they once were, expressing gratitude in writing towards those who have done something for you is still an expected and necessary part of a successful adult’s communication skill set. Thus, w</a:t>
            </a:r>
            <a:r>
              <a:rPr lang="en-US" dirty="0" smtClean="0">
                <a:solidFill>
                  <a:schemeClr val="tx1"/>
                </a:solidFill>
              </a:rPr>
              <a:t>riting</a:t>
            </a:r>
            <a:r>
              <a:rPr lang="en-US" baseline="0" dirty="0" smtClean="0">
                <a:solidFill>
                  <a:schemeClr val="tx1"/>
                </a:solidFill>
              </a:rPr>
              <a:t> thank you notes is an important habit to develop.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solidFill>
                  <a:schemeClr val="tx1"/>
                </a:solidFill>
              </a:rPr>
              <a:t>In terms of practical reasons for why to write thank you notes, consider that taking the time to write your thank-you and send it to someone is a gracious and well-mannered thing to do. Since the person you’re thanking took the time to do something nice for you, sending a note reciprocates that kindness by showing that person that you have taken the time to appreciate their gesture. Receiving a thank-you note generally makes a positive impression on the recipient. Thank-you notes are generally associated with thoughtfulness, politeness, and good character, which are qualities that most people want associated with themselves! Thank-you notes also make the recipient feel good about themselves. Although it’s a much more cynical angle, some people may find it motivating to consider that someone who feels like you appreciated their last kind gesture is more likely to continue doing other kind things for you in the future! Finally, in the case of a job or internship interview, sending a thank-you note to follow up serves as a reminder of your interview and creates an additional opportunity for your name to be in front of the interviewer in a positive way before they make a decision.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solidFill>
                  <a:schemeClr val="tx1"/>
                </a:solidFill>
              </a:rPr>
              <a:t>Situations in which you should write thank-you notes are listed above. Specific examples that often apply to high school students include gifts received for birthdays, holidays, or graduation; time someone spent with you helping you on things like schoolwork, college applications, or mentoring; reference letters written for applications or scholarships; interviewers at a job or school; etc.</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25DC6482-8E19-4180-B229-95DD969C8F89}" type="slidenum">
              <a:rPr lang="en-US" smtClean="0"/>
              <a:pPr/>
              <a:t>2</a:t>
            </a:fld>
            <a:endParaRPr lang="en-US"/>
          </a:p>
        </p:txBody>
      </p:sp>
    </p:spTree>
    <p:extLst>
      <p:ext uri="{BB962C8B-B14F-4D97-AF65-F5344CB8AC3E}">
        <p14:creationId xmlns:p14="http://schemas.microsoft.com/office/powerpoint/2010/main" val="385807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If writing thank-you notes</a:t>
            </a:r>
            <a:r>
              <a:rPr lang="en-US" baseline="0" dirty="0" smtClean="0">
                <a:solidFill>
                  <a:schemeClr val="tx1"/>
                </a:solidFill>
              </a:rPr>
              <a:t> doesn’t come naturally to you, you can use a template that can be filled in with information appropriate to the specific situation. A basic thank-you note can easily be boiled down to a few elements in a specific order. You can then personalize it to suit your own communication style and individualize each note you write so they’re not identical in wording. As you get better at writing thank-you notes, you’ll rely less on the template and more on your instincts about how to express your appreciation.</a:t>
            </a:r>
          </a:p>
          <a:p>
            <a:endParaRPr lang="en-US" baseline="0" dirty="0" smtClean="0">
              <a:solidFill>
                <a:schemeClr val="tx1"/>
              </a:solidFill>
            </a:endParaRPr>
          </a:p>
          <a:p>
            <a:r>
              <a:rPr lang="en-US" baseline="0" dirty="0" smtClean="0">
                <a:solidFill>
                  <a:schemeClr val="tx1"/>
                </a:solidFill>
              </a:rPr>
              <a:t>We will walk through the basic template for a thank-you note together and include some examples. However, be aware that you can personalize and adapt this template for many more scenarios than we will talk about today.</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25DC6482-8E19-4180-B229-95DD969C8F89}" type="slidenum">
              <a:rPr lang="en-US" smtClean="0"/>
              <a:pPr/>
              <a:t>3</a:t>
            </a:fld>
            <a:endParaRPr lang="en-US"/>
          </a:p>
        </p:txBody>
      </p:sp>
    </p:spTree>
    <p:extLst>
      <p:ext uri="{BB962C8B-B14F-4D97-AF65-F5344CB8AC3E}">
        <p14:creationId xmlns:p14="http://schemas.microsoft.com/office/powerpoint/2010/main" val="1427014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All of these</a:t>
            </a:r>
            <a:r>
              <a:rPr lang="en-US" baseline="0" dirty="0" smtClean="0">
                <a:solidFill>
                  <a:schemeClr val="tx1"/>
                </a:solidFill>
              </a:rPr>
              <a:t> steps will be discussed in detail on the following slides. This is just a preview/outline.</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25DC6482-8E19-4180-B229-95DD969C8F89}" type="slidenum">
              <a:rPr lang="en-US" smtClean="0"/>
              <a:pPr/>
              <a:t>4</a:t>
            </a:fld>
            <a:endParaRPr lang="en-US"/>
          </a:p>
        </p:txBody>
      </p:sp>
    </p:spTree>
    <p:extLst>
      <p:ext uri="{BB962C8B-B14F-4D97-AF65-F5344CB8AC3E}">
        <p14:creationId xmlns:p14="http://schemas.microsoft.com/office/powerpoint/2010/main" val="19001897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Step 1 is the salutation. You may also think of this as the part</a:t>
            </a:r>
            <a:r>
              <a:rPr lang="en-US" baseline="0" dirty="0" smtClean="0">
                <a:solidFill>
                  <a:schemeClr val="tx1"/>
                </a:solidFill>
              </a:rPr>
              <a:t> where you greet or address the recipient.</a:t>
            </a:r>
          </a:p>
          <a:p>
            <a:endParaRPr lang="en-US" baseline="0" dirty="0" smtClean="0">
              <a:solidFill>
                <a:schemeClr val="tx1"/>
              </a:solidFill>
            </a:endParaRPr>
          </a:p>
          <a:p>
            <a:r>
              <a:rPr lang="en-US" baseline="0" dirty="0" smtClean="0">
                <a:solidFill>
                  <a:schemeClr val="tx1"/>
                </a:solidFill>
              </a:rPr>
              <a:t>The details of the salutation don’t vary much. You will usually start with “Dear [NAME],”. In very formal situations it may be more appropriate to skip the “dear” part and/or change the comma to a colon. However, even in professional thank-you notes, it is common to see the “Dear [Title &amp; Name],” salutation.</a:t>
            </a:r>
            <a:endParaRPr lang="en-US" dirty="0" smtClean="0">
              <a:solidFill>
                <a:schemeClr val="tx1"/>
              </a:solidFill>
            </a:endParaRPr>
          </a:p>
          <a:p>
            <a:endParaRPr lang="en-US" dirty="0">
              <a:solidFill>
                <a:schemeClr val="tx1"/>
              </a:solidFill>
            </a:endParaRPr>
          </a:p>
        </p:txBody>
      </p:sp>
      <p:sp>
        <p:nvSpPr>
          <p:cNvPr id="4" name="Slide Number Placeholder 3"/>
          <p:cNvSpPr>
            <a:spLocks noGrp="1"/>
          </p:cNvSpPr>
          <p:nvPr>
            <p:ph type="sldNum" sz="quarter" idx="10"/>
          </p:nvPr>
        </p:nvSpPr>
        <p:spPr/>
        <p:txBody>
          <a:bodyPr/>
          <a:lstStyle/>
          <a:p>
            <a:fld id="{25DC6482-8E19-4180-B229-95DD969C8F89}" type="slidenum">
              <a:rPr lang="en-US" smtClean="0"/>
              <a:pPr/>
              <a:t>5</a:t>
            </a:fld>
            <a:endParaRPr lang="en-US"/>
          </a:p>
        </p:txBody>
      </p:sp>
    </p:spTree>
    <p:extLst>
      <p:ext uri="{BB962C8B-B14F-4D97-AF65-F5344CB8AC3E}">
        <p14:creationId xmlns:p14="http://schemas.microsoft.com/office/powerpoint/2010/main" val="9369485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Step 2 is to directly thank the individual.</a:t>
            </a:r>
            <a:r>
              <a:rPr lang="en-US" baseline="0" dirty="0" smtClean="0">
                <a:solidFill>
                  <a:schemeClr val="tx1"/>
                </a:solidFill>
              </a:rPr>
              <a:t> </a:t>
            </a:r>
          </a:p>
          <a:p>
            <a:endParaRPr lang="en-US" baseline="0" dirty="0" smtClean="0">
              <a:solidFill>
                <a:schemeClr val="tx1"/>
              </a:solidFill>
            </a:endParaRPr>
          </a:p>
          <a:p>
            <a:r>
              <a:rPr lang="en-US" baseline="0" dirty="0" smtClean="0">
                <a:solidFill>
                  <a:schemeClr val="tx1"/>
                </a:solidFill>
              </a:rPr>
              <a:t>At this point, the template branches out to include instructions that are slightly different depending on whether you are writing a note about a gift as opposed to an action, event, kindness, or something else non-tangible. </a:t>
            </a:r>
          </a:p>
          <a:p>
            <a:endParaRPr lang="en-US" baseline="0" dirty="0" smtClean="0">
              <a:solidFill>
                <a:schemeClr val="tx1"/>
              </a:solidFill>
            </a:endParaRPr>
          </a:p>
        </p:txBody>
      </p:sp>
      <p:sp>
        <p:nvSpPr>
          <p:cNvPr id="4" name="Slide Number Placeholder 3"/>
          <p:cNvSpPr>
            <a:spLocks noGrp="1"/>
          </p:cNvSpPr>
          <p:nvPr>
            <p:ph type="sldNum" sz="quarter" idx="10"/>
          </p:nvPr>
        </p:nvSpPr>
        <p:spPr/>
        <p:txBody>
          <a:bodyPr/>
          <a:lstStyle/>
          <a:p>
            <a:fld id="{25DC6482-8E19-4180-B229-95DD969C8F89}" type="slidenum">
              <a:rPr lang="en-US" smtClean="0"/>
              <a:pPr/>
              <a:t>6</a:t>
            </a:fld>
            <a:endParaRPr lang="en-US"/>
          </a:p>
        </p:txBody>
      </p:sp>
    </p:spTree>
    <p:extLst>
      <p:ext uri="{BB962C8B-B14F-4D97-AF65-F5344CB8AC3E}">
        <p14:creationId xmlns:p14="http://schemas.microsoft.com/office/powerpoint/2010/main" val="15980524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Step 3 is to express your appreciation in more specific detail.</a:t>
            </a:r>
            <a:r>
              <a:rPr lang="en-US" baseline="0" dirty="0" smtClean="0">
                <a:solidFill>
                  <a:schemeClr val="tx1"/>
                </a:solidFill>
              </a:rPr>
              <a:t> </a:t>
            </a:r>
          </a:p>
          <a:p>
            <a:endParaRPr lang="en-US"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Another example that you might use for an interview thank-you note: “The thing that stands out to me the most about your organization is the value</a:t>
            </a:r>
            <a:r>
              <a:rPr lang="en-US" baseline="0" dirty="0" smtClean="0">
                <a:solidFill>
                  <a:schemeClr val="tx1"/>
                </a:solidFill>
              </a:rPr>
              <a:t> you place on the quality of services you provide for your clients.  I feel that this sets you apart from many companies and creates a positive work atmosphere .”</a:t>
            </a:r>
          </a:p>
        </p:txBody>
      </p:sp>
      <p:sp>
        <p:nvSpPr>
          <p:cNvPr id="4" name="Slide Number Placeholder 3"/>
          <p:cNvSpPr>
            <a:spLocks noGrp="1"/>
          </p:cNvSpPr>
          <p:nvPr>
            <p:ph type="sldNum" sz="quarter" idx="10"/>
          </p:nvPr>
        </p:nvSpPr>
        <p:spPr/>
        <p:txBody>
          <a:bodyPr/>
          <a:lstStyle/>
          <a:p>
            <a:fld id="{25DC6482-8E19-4180-B229-95DD969C8F89}" type="slidenum">
              <a:rPr lang="en-US" smtClean="0"/>
              <a:pPr/>
              <a:t>7</a:t>
            </a:fld>
            <a:endParaRPr lang="en-US"/>
          </a:p>
        </p:txBody>
      </p:sp>
    </p:spTree>
    <p:extLst>
      <p:ext uri="{BB962C8B-B14F-4D97-AF65-F5344CB8AC3E}">
        <p14:creationId xmlns:p14="http://schemas.microsoft.com/office/powerpoint/2010/main" val="1598052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solidFill>
                  <a:schemeClr val="tx1"/>
                </a:solidFill>
              </a:rPr>
              <a:t>Step 4 is to comment about what a nice, kind, or otherwise positive gesture this was. </a:t>
            </a:r>
          </a:p>
          <a:p>
            <a:endParaRPr lang="en-US" baseline="0" dirty="0" smtClean="0">
              <a:solidFill>
                <a:schemeClr val="tx1"/>
              </a:solidFill>
            </a:endParaRPr>
          </a:p>
          <a:p>
            <a:r>
              <a:rPr lang="en-US" baseline="0" dirty="0" smtClean="0">
                <a:solidFill>
                  <a:schemeClr val="tx1"/>
                </a:solidFill>
              </a:rPr>
              <a:t>This can take many different forms depending on the specific gift/event/etc.</a:t>
            </a:r>
          </a:p>
        </p:txBody>
      </p:sp>
      <p:sp>
        <p:nvSpPr>
          <p:cNvPr id="4" name="Slide Number Placeholder 3"/>
          <p:cNvSpPr>
            <a:spLocks noGrp="1"/>
          </p:cNvSpPr>
          <p:nvPr>
            <p:ph type="sldNum" sz="quarter" idx="10"/>
          </p:nvPr>
        </p:nvSpPr>
        <p:spPr/>
        <p:txBody>
          <a:bodyPr/>
          <a:lstStyle/>
          <a:p>
            <a:fld id="{25DC6482-8E19-4180-B229-95DD969C8F89}" type="slidenum">
              <a:rPr lang="en-US" smtClean="0"/>
              <a:pPr/>
              <a:t>8</a:t>
            </a:fld>
            <a:endParaRPr lang="en-US"/>
          </a:p>
        </p:txBody>
      </p:sp>
    </p:spTree>
    <p:extLst>
      <p:ext uri="{BB962C8B-B14F-4D97-AF65-F5344CB8AC3E}">
        <p14:creationId xmlns:p14="http://schemas.microsoft.com/office/powerpoint/2010/main" val="15980524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solidFill>
                  <a:schemeClr val="tx1"/>
                </a:solidFill>
              </a:rPr>
              <a:t>Step 5 is some type of nice closing statement. This might include a greeting to others in the family, a comment about an upcoming event you know they’ll be involved in, or just general well-wishes. This will vary drastically depending mostly on your relationship with the giver and the context of what the thank-you note is for.</a:t>
            </a:r>
          </a:p>
          <a:p>
            <a:endParaRPr lang="en-US" baseline="0" dirty="0" smtClean="0">
              <a:solidFill>
                <a:schemeClr val="tx1"/>
              </a:solidFill>
            </a:endParaRPr>
          </a:p>
          <a:p>
            <a:r>
              <a:rPr lang="en-US" baseline="0" dirty="0" smtClean="0">
                <a:solidFill>
                  <a:schemeClr val="tx1"/>
                </a:solidFill>
              </a:rPr>
              <a:t>Another example that would work in a professional context is: “It was very nice to meet you, and I hope you have a wonderful week!”</a:t>
            </a:r>
          </a:p>
        </p:txBody>
      </p:sp>
      <p:sp>
        <p:nvSpPr>
          <p:cNvPr id="4" name="Slide Number Placeholder 3"/>
          <p:cNvSpPr>
            <a:spLocks noGrp="1"/>
          </p:cNvSpPr>
          <p:nvPr>
            <p:ph type="sldNum" sz="quarter" idx="10"/>
          </p:nvPr>
        </p:nvSpPr>
        <p:spPr/>
        <p:txBody>
          <a:bodyPr/>
          <a:lstStyle/>
          <a:p>
            <a:fld id="{25DC6482-8E19-4180-B229-95DD969C8F89}" type="slidenum">
              <a:rPr lang="en-US" smtClean="0"/>
              <a:pPr/>
              <a:t>9</a:t>
            </a:fld>
            <a:endParaRPr lang="en-US"/>
          </a:p>
        </p:txBody>
      </p:sp>
    </p:spTree>
    <p:extLst>
      <p:ext uri="{BB962C8B-B14F-4D97-AF65-F5344CB8AC3E}">
        <p14:creationId xmlns:p14="http://schemas.microsoft.com/office/powerpoint/2010/main" val="1598052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9506A9FF-C49A-4876-BCE1-9F60A9A1E208}"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C88E7-E723-4795-9FC8-DEF5CF4274A0}" type="slidenum">
              <a:rPr lang="en-US" smtClean="0"/>
              <a:pPr/>
              <a:t>‹#›</a:t>
            </a:fld>
            <a:endParaRPr lang="en-US"/>
          </a:p>
        </p:txBody>
      </p:sp>
    </p:spTree>
    <p:extLst>
      <p:ext uri="{BB962C8B-B14F-4D97-AF65-F5344CB8AC3E}">
        <p14:creationId xmlns:p14="http://schemas.microsoft.com/office/powerpoint/2010/main" val="30788926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06A9FF-C49A-4876-BCE1-9F60A9A1E208}"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C88E7-E723-4795-9FC8-DEF5CF4274A0}" type="slidenum">
              <a:rPr lang="en-US" smtClean="0"/>
              <a:pPr/>
              <a:t>‹#›</a:t>
            </a:fld>
            <a:endParaRPr lang="en-US"/>
          </a:p>
        </p:txBody>
      </p:sp>
    </p:spTree>
    <p:extLst>
      <p:ext uri="{BB962C8B-B14F-4D97-AF65-F5344CB8AC3E}">
        <p14:creationId xmlns:p14="http://schemas.microsoft.com/office/powerpoint/2010/main" val="1301101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06A9FF-C49A-4876-BCE1-9F60A9A1E208}"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C88E7-E723-4795-9FC8-DEF5CF4274A0}" type="slidenum">
              <a:rPr lang="en-US" smtClean="0"/>
              <a:pPr/>
              <a:t>‹#›</a:t>
            </a:fld>
            <a:endParaRPr lang="en-US"/>
          </a:p>
        </p:txBody>
      </p:sp>
    </p:spTree>
    <p:extLst>
      <p:ext uri="{BB962C8B-B14F-4D97-AF65-F5344CB8AC3E}">
        <p14:creationId xmlns:p14="http://schemas.microsoft.com/office/powerpoint/2010/main" val="1358281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506A9FF-C49A-4876-BCE1-9F60A9A1E208}"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C88E7-E723-4795-9FC8-DEF5CF4274A0}" type="slidenum">
              <a:rPr lang="en-US" smtClean="0"/>
              <a:pPr/>
              <a:t>‹#›</a:t>
            </a:fld>
            <a:endParaRPr lang="en-US"/>
          </a:p>
        </p:txBody>
      </p:sp>
    </p:spTree>
    <p:extLst>
      <p:ext uri="{BB962C8B-B14F-4D97-AF65-F5344CB8AC3E}">
        <p14:creationId xmlns:p14="http://schemas.microsoft.com/office/powerpoint/2010/main" val="27666807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06A9FF-C49A-4876-BCE1-9F60A9A1E208}"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C88E7-E723-4795-9FC8-DEF5CF4274A0}" type="slidenum">
              <a:rPr lang="en-US" smtClean="0"/>
              <a:pPr/>
              <a:t>‹#›</a:t>
            </a:fld>
            <a:endParaRPr lang="en-US"/>
          </a:p>
        </p:txBody>
      </p:sp>
    </p:spTree>
    <p:extLst>
      <p:ext uri="{BB962C8B-B14F-4D97-AF65-F5344CB8AC3E}">
        <p14:creationId xmlns:p14="http://schemas.microsoft.com/office/powerpoint/2010/main" val="2067434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06A9FF-C49A-4876-BCE1-9F60A9A1E208}" type="datetimeFigureOut">
              <a:rPr lang="en-US" smtClean="0"/>
              <a:pPr/>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9C88E7-E723-4795-9FC8-DEF5CF4274A0}" type="slidenum">
              <a:rPr lang="en-US" smtClean="0"/>
              <a:pPr/>
              <a:t>‹#›</a:t>
            </a:fld>
            <a:endParaRPr lang="en-US"/>
          </a:p>
        </p:txBody>
      </p:sp>
    </p:spTree>
    <p:extLst>
      <p:ext uri="{BB962C8B-B14F-4D97-AF65-F5344CB8AC3E}">
        <p14:creationId xmlns:p14="http://schemas.microsoft.com/office/powerpoint/2010/main" val="336968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06A9FF-C49A-4876-BCE1-9F60A9A1E208}" type="datetimeFigureOut">
              <a:rPr lang="en-US" smtClean="0"/>
              <a:pPr/>
              <a:t>5/15/2013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9C88E7-E723-4795-9FC8-DEF5CF4274A0}" type="slidenum">
              <a:rPr lang="en-US" smtClean="0"/>
              <a:pPr/>
              <a:t>‹#›</a:t>
            </a:fld>
            <a:endParaRPr lang="en-US"/>
          </a:p>
        </p:txBody>
      </p:sp>
    </p:spTree>
    <p:extLst>
      <p:ext uri="{BB962C8B-B14F-4D97-AF65-F5344CB8AC3E}">
        <p14:creationId xmlns:p14="http://schemas.microsoft.com/office/powerpoint/2010/main" val="4163057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06A9FF-C49A-4876-BCE1-9F60A9A1E208}" type="datetimeFigureOut">
              <a:rPr lang="en-US" smtClean="0"/>
              <a:pPr/>
              <a:t>5/15/2013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9C88E7-E723-4795-9FC8-DEF5CF4274A0}" type="slidenum">
              <a:rPr lang="en-US" smtClean="0"/>
              <a:pPr/>
              <a:t>‹#›</a:t>
            </a:fld>
            <a:endParaRPr lang="en-US"/>
          </a:p>
        </p:txBody>
      </p:sp>
    </p:spTree>
    <p:extLst>
      <p:ext uri="{BB962C8B-B14F-4D97-AF65-F5344CB8AC3E}">
        <p14:creationId xmlns:p14="http://schemas.microsoft.com/office/powerpoint/2010/main" val="1188274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06A9FF-C49A-4876-BCE1-9F60A9A1E208}" type="datetimeFigureOut">
              <a:rPr lang="en-US" smtClean="0"/>
              <a:pPr/>
              <a:t>5/15/2013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9C88E7-E723-4795-9FC8-DEF5CF4274A0}" type="slidenum">
              <a:rPr lang="en-US" smtClean="0"/>
              <a:pPr/>
              <a:t>‹#›</a:t>
            </a:fld>
            <a:endParaRPr lang="en-US"/>
          </a:p>
        </p:txBody>
      </p:sp>
    </p:spTree>
    <p:extLst>
      <p:ext uri="{BB962C8B-B14F-4D97-AF65-F5344CB8AC3E}">
        <p14:creationId xmlns:p14="http://schemas.microsoft.com/office/powerpoint/2010/main" val="3169616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06A9FF-C49A-4876-BCE1-9F60A9A1E208}" type="datetimeFigureOut">
              <a:rPr lang="en-US" smtClean="0"/>
              <a:pPr/>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9C88E7-E723-4795-9FC8-DEF5CF4274A0}" type="slidenum">
              <a:rPr lang="en-US" smtClean="0"/>
              <a:pPr/>
              <a:t>‹#›</a:t>
            </a:fld>
            <a:endParaRPr lang="en-US"/>
          </a:p>
        </p:txBody>
      </p:sp>
    </p:spTree>
    <p:extLst>
      <p:ext uri="{BB962C8B-B14F-4D97-AF65-F5344CB8AC3E}">
        <p14:creationId xmlns:p14="http://schemas.microsoft.com/office/powerpoint/2010/main" val="1400380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06A9FF-C49A-4876-BCE1-9F60A9A1E208}" type="datetimeFigureOut">
              <a:rPr lang="en-US" smtClean="0"/>
              <a:pPr/>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9C88E7-E723-4795-9FC8-DEF5CF4274A0}" type="slidenum">
              <a:rPr lang="en-US" smtClean="0"/>
              <a:pPr/>
              <a:t>‹#›</a:t>
            </a:fld>
            <a:endParaRPr lang="en-US"/>
          </a:p>
        </p:txBody>
      </p:sp>
    </p:spTree>
    <p:extLst>
      <p:ext uri="{BB962C8B-B14F-4D97-AF65-F5344CB8AC3E}">
        <p14:creationId xmlns:p14="http://schemas.microsoft.com/office/powerpoint/2010/main" val="3660621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06A9FF-C49A-4876-BCE1-9F60A9A1E208}" type="datetimeFigureOut">
              <a:rPr lang="en-US" smtClean="0"/>
              <a:pPr/>
              <a:t>5/15/2013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9C88E7-E723-4795-9FC8-DEF5CF4274A0}" type="slidenum">
              <a:rPr lang="en-US" smtClean="0"/>
              <a:pPr/>
              <a:t>‹#›</a:t>
            </a:fld>
            <a:endParaRPr lang="en-US"/>
          </a:p>
        </p:txBody>
      </p:sp>
    </p:spTree>
    <p:extLst>
      <p:ext uri="{BB962C8B-B14F-4D97-AF65-F5344CB8AC3E}">
        <p14:creationId xmlns:p14="http://schemas.microsoft.com/office/powerpoint/2010/main" val="1454748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creativecommons.org/licenses/by-nc/3.0/deed.en_U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09600"/>
            <a:ext cx="9144000" cy="1470025"/>
          </a:xfrm>
        </p:spPr>
        <p:txBody>
          <a:bodyPr>
            <a:noAutofit/>
          </a:bodyPr>
          <a:lstStyle/>
          <a:p>
            <a:r>
              <a:rPr lang="en-US" sz="6000" b="1" dirty="0" smtClean="0"/>
              <a:t>Writing Thank You Notes</a:t>
            </a:r>
            <a:endParaRPr lang="en-US" sz="6000" b="1" dirty="0"/>
          </a:p>
        </p:txBody>
      </p:sp>
      <p:pic>
        <p:nvPicPr>
          <p:cNvPr id="1028" name="Picture 4" descr="C:\Users\johnsonem\AppData\Local\Microsoft\Windows\Temporary Internet Files\Content.IE5\2XVYZJ5S\MC90012388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48803" y="2286000"/>
            <a:ext cx="3446395" cy="42672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rot="20465955">
            <a:off x="3184247" y="2870538"/>
            <a:ext cx="2438400" cy="1446550"/>
          </a:xfrm>
          <a:prstGeom prst="rect">
            <a:avLst/>
          </a:prstGeom>
          <a:noFill/>
        </p:spPr>
        <p:txBody>
          <a:bodyPr wrap="square" rtlCol="0">
            <a:spAutoFit/>
          </a:bodyPr>
          <a:lstStyle/>
          <a:p>
            <a:pPr algn="ctr"/>
            <a:r>
              <a:rPr lang="en-US" sz="4400" b="1" dirty="0" smtClean="0">
                <a:solidFill>
                  <a:schemeClr val="tx2"/>
                </a:solidFill>
                <a:latin typeface="Forte" pitchFamily="66" charset="0"/>
              </a:rPr>
              <a:t>Thank </a:t>
            </a:r>
            <a:br>
              <a:rPr lang="en-US" sz="4400" b="1" dirty="0" smtClean="0">
                <a:solidFill>
                  <a:schemeClr val="tx2"/>
                </a:solidFill>
                <a:latin typeface="Forte" pitchFamily="66" charset="0"/>
              </a:rPr>
            </a:br>
            <a:r>
              <a:rPr lang="en-US" sz="4400" b="1" dirty="0" smtClean="0">
                <a:solidFill>
                  <a:schemeClr val="tx2"/>
                </a:solidFill>
                <a:latin typeface="Forte" pitchFamily="66" charset="0"/>
              </a:rPr>
              <a:t>you!</a:t>
            </a:r>
            <a:endParaRPr lang="en-US" sz="4400" b="1" dirty="0">
              <a:solidFill>
                <a:schemeClr val="tx2"/>
              </a:solidFill>
              <a:latin typeface="Forte" pitchFamily="66" charset="0"/>
            </a:endParaRPr>
          </a:p>
        </p:txBody>
      </p:sp>
    </p:spTree>
    <p:extLst>
      <p:ext uri="{BB962C8B-B14F-4D97-AF65-F5344CB8AC3E}">
        <p14:creationId xmlns:p14="http://schemas.microsoft.com/office/powerpoint/2010/main" val="33730186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9013366"/>
              </p:ext>
            </p:extLst>
          </p:nvPr>
        </p:nvGraphicFramePr>
        <p:xfrm>
          <a:off x="228600" y="312421"/>
          <a:ext cx="8686800" cy="6233158"/>
        </p:xfrm>
        <a:graphic>
          <a:graphicData uri="http://schemas.openxmlformats.org/drawingml/2006/table">
            <a:tbl>
              <a:tblPr firstRow="1" bandRow="1">
                <a:tableStyleId>{5C22544A-7EE6-4342-B048-85BDC9FD1C3A}</a:tableStyleId>
              </a:tblPr>
              <a:tblGrid>
                <a:gridCol w="4648200"/>
                <a:gridCol w="4038600"/>
              </a:tblGrid>
              <a:tr h="440528">
                <a:tc>
                  <a:txBody>
                    <a:bodyPr/>
                    <a:lstStyle/>
                    <a:p>
                      <a:r>
                        <a:rPr lang="en-US" sz="2400" dirty="0" smtClean="0"/>
                        <a:t>Step</a:t>
                      </a:r>
                      <a:endParaRPr lang="en-US" sz="2400" dirty="0"/>
                    </a:p>
                  </a:txBody>
                  <a:tcPr/>
                </a:tc>
                <a:tc>
                  <a:txBody>
                    <a:bodyPr/>
                    <a:lstStyle/>
                    <a:p>
                      <a:r>
                        <a:rPr lang="en-US" sz="2400" dirty="0" smtClean="0"/>
                        <a:t>Examples</a:t>
                      </a:r>
                      <a:endParaRPr lang="en-US" sz="2400" dirty="0"/>
                    </a:p>
                  </a:txBody>
                  <a:tcPr/>
                </a:tc>
              </a:tr>
              <a:tr h="1981199">
                <a:tc>
                  <a:txBody>
                    <a:bodyPr/>
                    <a:lstStyle/>
                    <a:p>
                      <a:pPr marL="0" indent="0">
                        <a:buNone/>
                      </a:pPr>
                      <a:r>
                        <a:rPr lang="en-US" sz="2800" b="1" dirty="0" smtClean="0"/>
                        <a:t>6. Wrap it up by thanking the </a:t>
                      </a:r>
                      <a:br>
                        <a:rPr lang="en-US" sz="2800" b="1" dirty="0" smtClean="0"/>
                      </a:br>
                      <a:r>
                        <a:rPr lang="en-US" sz="2800" b="1" dirty="0" smtClean="0"/>
                        <a:t>     giver one more time.</a:t>
                      </a:r>
                      <a:endParaRPr lang="en-US" sz="2800" b="1" baseline="0" dirty="0" smtClean="0"/>
                    </a:p>
                  </a:txBody>
                  <a:tcPr marL="137160" marR="137160" marT="137160" marB="137160">
                    <a:solidFill>
                      <a:schemeClr val="accent5">
                        <a:lumMod val="20000"/>
                        <a:lumOff val="80000"/>
                      </a:schemeClr>
                    </a:solidFill>
                  </a:tcPr>
                </a:tc>
                <a:tc>
                  <a:txBody>
                    <a:bodyPr/>
                    <a:lstStyle/>
                    <a:p>
                      <a:r>
                        <a:rPr lang="en-US" sz="2400" dirty="0" smtClean="0"/>
                        <a:t>Thanks again!</a:t>
                      </a:r>
                    </a:p>
                    <a:p>
                      <a:endParaRPr lang="en-US" sz="1200" dirty="0" smtClean="0"/>
                    </a:p>
                    <a:p>
                      <a:r>
                        <a:rPr lang="en-US" sz="2400" dirty="0" smtClean="0"/>
                        <a:t>Thank</a:t>
                      </a:r>
                      <a:r>
                        <a:rPr lang="en-US" sz="2400" baseline="0" dirty="0" smtClean="0"/>
                        <a:t> you again for  this opportunity! I look forward to hearing from you.</a:t>
                      </a:r>
                      <a:endParaRPr lang="en-US" sz="2400" dirty="0"/>
                    </a:p>
                  </a:txBody>
                  <a:tcPr marL="137160" marR="137160" marT="137160" marB="137160">
                    <a:solidFill>
                      <a:schemeClr val="accent5">
                        <a:lumMod val="20000"/>
                        <a:lumOff val="80000"/>
                      </a:schemeClr>
                    </a:solidFill>
                  </a:tcPr>
                </a:tc>
              </a:tr>
              <a:tr h="3794759">
                <a:tc>
                  <a:txBody>
                    <a:bodyPr/>
                    <a:lstStyle/>
                    <a:p>
                      <a:pPr marL="0" indent="0">
                        <a:buNone/>
                      </a:pPr>
                      <a:r>
                        <a:rPr lang="en-US" sz="2800" b="1" dirty="0" smtClean="0"/>
                        <a:t>7. Sign off</a:t>
                      </a:r>
                      <a:endParaRPr lang="en-US" sz="2800" b="1" baseline="0" dirty="0" smtClean="0"/>
                    </a:p>
                    <a:p>
                      <a:endParaRPr lang="en-US" sz="2400" i="0" dirty="0" smtClean="0"/>
                    </a:p>
                    <a:p>
                      <a:r>
                        <a:rPr lang="en-US" sz="2400" i="0" dirty="0" smtClean="0"/>
                        <a:t>Select a</a:t>
                      </a:r>
                      <a:r>
                        <a:rPr lang="en-US" sz="2400" i="0" baseline="0" dirty="0" smtClean="0"/>
                        <a:t>n appropriate sign-off </a:t>
                      </a:r>
                      <a:r>
                        <a:rPr lang="en-US" sz="2400" i="0" dirty="0" smtClean="0"/>
                        <a:t>based on your</a:t>
                      </a:r>
                      <a:r>
                        <a:rPr lang="en-US" sz="2400" i="0" baseline="0" dirty="0" smtClean="0"/>
                        <a:t> </a:t>
                      </a:r>
                      <a:r>
                        <a:rPr lang="en-US" sz="2400" i="0" dirty="0" smtClean="0"/>
                        <a:t>relationship with the giver.</a:t>
                      </a:r>
                      <a:endParaRPr lang="en-US" sz="2400" i="0" dirty="0"/>
                    </a:p>
                  </a:txBody>
                  <a:tcPr marL="137160" marR="137160" marT="137160" marB="137160">
                    <a:solidFill>
                      <a:schemeClr val="accent5">
                        <a:lumMod val="20000"/>
                        <a:lumOff val="80000"/>
                      </a:schemeClr>
                    </a:solidFill>
                  </a:tcPr>
                </a:tc>
                <a:tc>
                  <a:txBody>
                    <a:bodyPr/>
                    <a:lstStyle/>
                    <a:p>
                      <a:r>
                        <a:rPr lang="en-US" sz="2400" dirty="0" smtClean="0"/>
                        <a:t>Love,</a:t>
                      </a:r>
                    </a:p>
                    <a:p>
                      <a:r>
                        <a:rPr lang="en-US" sz="2400" dirty="0" smtClean="0"/>
                        <a:t> Wilbur</a:t>
                      </a:r>
                    </a:p>
                    <a:p>
                      <a:endParaRPr lang="en-US" sz="1200" dirty="0" smtClean="0"/>
                    </a:p>
                    <a:p>
                      <a:r>
                        <a:rPr lang="en-US" sz="2400" dirty="0" smtClean="0"/>
                        <a:t>Sincerely,</a:t>
                      </a:r>
                    </a:p>
                    <a:p>
                      <a:r>
                        <a:rPr lang="en-US" sz="2400" dirty="0" smtClean="0"/>
                        <a:t> Morris Winchester</a:t>
                      </a:r>
                    </a:p>
                    <a:p>
                      <a:endParaRPr lang="en-US" sz="1200" dirty="0" smtClean="0"/>
                    </a:p>
                    <a:p>
                      <a:r>
                        <a:rPr lang="en-US" sz="2400" dirty="0" smtClean="0"/>
                        <a:t>Best</a:t>
                      </a:r>
                      <a:r>
                        <a:rPr lang="en-US" sz="2400" baseline="0" dirty="0" smtClean="0"/>
                        <a:t> Wishes,</a:t>
                      </a:r>
                    </a:p>
                    <a:p>
                      <a:r>
                        <a:rPr lang="en-US" sz="2400" baseline="0" dirty="0" smtClean="0"/>
                        <a:t> Kerry</a:t>
                      </a:r>
                    </a:p>
                    <a:p>
                      <a:endParaRPr lang="en-US" sz="1200" baseline="0" dirty="0" smtClean="0"/>
                    </a:p>
                    <a:p>
                      <a:r>
                        <a:rPr lang="en-US" sz="2400" baseline="0" dirty="0" smtClean="0"/>
                        <a:t>Regards,</a:t>
                      </a:r>
                    </a:p>
                    <a:p>
                      <a:r>
                        <a:rPr lang="en-US" sz="2400" baseline="0" dirty="0" smtClean="0"/>
                        <a:t> Melvin Allen</a:t>
                      </a:r>
                      <a:endParaRPr lang="en-US" sz="2400" dirty="0"/>
                    </a:p>
                  </a:txBody>
                  <a:tcPr marL="137160" marR="137160" marT="137160" marB="137160">
                    <a:solidFill>
                      <a:schemeClr val="accent5">
                        <a:lumMod val="20000"/>
                        <a:lumOff val="80000"/>
                      </a:schemeClr>
                    </a:solidFill>
                  </a:tcPr>
                </a:tc>
              </a:tr>
            </a:tbl>
          </a:graphicData>
        </a:graphic>
      </p:graphicFrame>
    </p:spTree>
    <p:extLst>
      <p:ext uri="{BB962C8B-B14F-4D97-AF65-F5344CB8AC3E}">
        <p14:creationId xmlns:p14="http://schemas.microsoft.com/office/powerpoint/2010/main" val="2763400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fontScale="90000"/>
          </a:bodyPr>
          <a:lstStyle/>
          <a:p>
            <a:r>
              <a:rPr lang="en-US" dirty="0" smtClean="0">
                <a:solidFill>
                  <a:schemeClr val="bg1"/>
                </a:solidFill>
              </a:rPr>
              <a:t>Sample Professional Thank You Note</a:t>
            </a:r>
            <a:endParaRPr lang="en-US" dirty="0">
              <a:solidFill>
                <a:schemeClr val="bg1"/>
              </a:solidFill>
            </a:endParaRPr>
          </a:p>
        </p:txBody>
      </p:sp>
      <p:sp>
        <p:nvSpPr>
          <p:cNvPr id="3" name="Content Placeholder 2"/>
          <p:cNvSpPr>
            <a:spLocks noGrp="1"/>
          </p:cNvSpPr>
          <p:nvPr>
            <p:ph idx="1"/>
          </p:nvPr>
        </p:nvSpPr>
        <p:spPr>
          <a:xfrm>
            <a:off x="228600" y="1600200"/>
            <a:ext cx="8686800" cy="5105400"/>
          </a:xfrm>
        </p:spPr>
        <p:txBody>
          <a:bodyPr>
            <a:noAutofit/>
          </a:bodyPr>
          <a:lstStyle/>
          <a:p>
            <a:pPr>
              <a:buNone/>
            </a:pPr>
            <a:r>
              <a:rPr lang="en-US" sz="2400" dirty="0" smtClean="0"/>
              <a:t>	Dear Professor Smith:</a:t>
            </a:r>
          </a:p>
          <a:p>
            <a:pPr>
              <a:buNone/>
            </a:pPr>
            <a:r>
              <a:rPr lang="en-US" sz="2400" dirty="0" smtClean="0"/>
              <a:t> 	Thank you for writing letters of reference to accompany my scholarship applications.  I definitely think it strengthened my application for the committee members to hear from someone who has taught me in a laboratory course.  I really appreciate your taking the time to recommend me, especially at such a busy time of the year.  I hope the rest of your semester goes well, and I’ll keep you posted about whether I receive any of the scholarships.  Thanks again!</a:t>
            </a:r>
          </a:p>
          <a:p>
            <a:pPr>
              <a:buNone/>
            </a:pPr>
            <a:r>
              <a:rPr lang="en-US" sz="2400" dirty="0" smtClean="0"/>
              <a:t>	Sincerely,</a:t>
            </a:r>
          </a:p>
          <a:p>
            <a:pPr>
              <a:buNone/>
            </a:pPr>
            <a:r>
              <a:rPr lang="en-US" sz="2400" dirty="0" smtClean="0">
                <a:latin typeface="Harlow Solid Italic" pitchFamily="82" charset="0"/>
              </a:rPr>
              <a:t>	Jimmy Huffington</a:t>
            </a:r>
            <a:endParaRPr lang="en-US" sz="2400" dirty="0" smtClean="0">
              <a:solidFill>
                <a:schemeClr val="bg1"/>
              </a:solidFill>
              <a:latin typeface="Harlow Solid Italic" pitchFamily="82" charset="0"/>
            </a:endParaRPr>
          </a:p>
        </p:txBody>
      </p:sp>
    </p:spTree>
    <p:extLst>
      <p:ext uri="{BB962C8B-B14F-4D97-AF65-F5344CB8AC3E}">
        <p14:creationId xmlns:p14="http://schemas.microsoft.com/office/powerpoint/2010/main" val="36500492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r>
              <a:rPr lang="en-US" dirty="0" smtClean="0">
                <a:solidFill>
                  <a:schemeClr val="bg1"/>
                </a:solidFill>
              </a:rPr>
              <a:t>Sample Personal Thank You Note</a:t>
            </a:r>
            <a:endParaRPr lang="en-US" dirty="0">
              <a:solidFill>
                <a:schemeClr val="bg1"/>
              </a:solidFill>
            </a:endParaRPr>
          </a:p>
        </p:txBody>
      </p:sp>
      <p:sp>
        <p:nvSpPr>
          <p:cNvPr id="3" name="Content Placeholder 2"/>
          <p:cNvSpPr>
            <a:spLocks noGrp="1"/>
          </p:cNvSpPr>
          <p:nvPr>
            <p:ph idx="1"/>
          </p:nvPr>
        </p:nvSpPr>
        <p:spPr>
          <a:xfrm>
            <a:off x="228600" y="1600200"/>
            <a:ext cx="8686800" cy="5105400"/>
          </a:xfrm>
        </p:spPr>
        <p:txBody>
          <a:bodyPr>
            <a:noAutofit/>
          </a:bodyPr>
          <a:lstStyle/>
          <a:p>
            <a:pPr>
              <a:buNone/>
            </a:pPr>
            <a:r>
              <a:rPr lang="en-US" sz="2400" dirty="0" smtClean="0"/>
              <a:t>	Dear Aunt Bethany,</a:t>
            </a:r>
          </a:p>
          <a:p>
            <a:pPr>
              <a:buNone/>
            </a:pPr>
            <a:r>
              <a:rPr lang="en-US" sz="2400" dirty="0" smtClean="0"/>
              <a:t> 	Thank you so much for the awesome care package you sent to me at school</a:t>
            </a:r>
            <a:r>
              <a:rPr lang="en-US" sz="2400" dirty="0"/>
              <a:t>! My roommate and I are having a great time playing with the stress-ball toys, and I think I made some new friends on my hall by sharing </a:t>
            </a:r>
            <a:r>
              <a:rPr lang="en-US" sz="2400" dirty="0" smtClean="0"/>
              <a:t>a few of </a:t>
            </a:r>
            <a:r>
              <a:rPr lang="en-US" sz="2400" dirty="0"/>
              <a:t>your amazing homemade cookies. </a:t>
            </a:r>
            <a:r>
              <a:rPr lang="en-US" sz="2400" dirty="0" smtClean="0"/>
              <a:t>(The rest are safely stashed under my bed to make sure they last as long as possible!) You must have known that I was having a stressful time, because it was exactly the kind of fun pick-me-up that I needed to turn my whole week around for the better. Thank you so much for both the treats and the sweet note, and I can’t wait to give you a big hug when I see you over winter break!</a:t>
            </a:r>
          </a:p>
          <a:p>
            <a:pPr>
              <a:buNone/>
            </a:pPr>
            <a:r>
              <a:rPr lang="en-US" sz="2400" dirty="0" smtClean="0"/>
              <a:t>	Love,</a:t>
            </a:r>
          </a:p>
          <a:p>
            <a:pPr>
              <a:buNone/>
            </a:pPr>
            <a:r>
              <a:rPr lang="en-US" sz="2400" dirty="0" smtClean="0">
                <a:latin typeface="Harlow Solid Italic" pitchFamily="82" charset="0"/>
              </a:rPr>
              <a:t>	</a:t>
            </a:r>
            <a:r>
              <a:rPr lang="en-US" sz="2800" dirty="0" smtClean="0">
                <a:latin typeface="Gigi" pitchFamily="82" charset="0"/>
              </a:rPr>
              <a:t>Alice</a:t>
            </a:r>
            <a:endParaRPr lang="en-US" sz="2400" dirty="0" smtClean="0">
              <a:solidFill>
                <a:schemeClr val="bg1"/>
              </a:solidFill>
              <a:latin typeface="Gigi" pitchFamily="82" charset="0"/>
            </a:endParaRPr>
          </a:p>
        </p:txBody>
      </p:sp>
    </p:spTree>
    <p:extLst>
      <p:ext uri="{BB962C8B-B14F-4D97-AF65-F5344CB8AC3E}">
        <p14:creationId xmlns:p14="http://schemas.microsoft.com/office/powerpoint/2010/main" val="8973025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1"/>
                </a:solidFill>
              </a:rPr>
              <a:t>Additional Thank You </a:t>
            </a:r>
            <a:r>
              <a:rPr lang="en-US" dirty="0" smtClean="0"/>
              <a:t>Note </a:t>
            </a:r>
            <a:r>
              <a:rPr lang="en-US" dirty="0" smtClean="0">
                <a:solidFill>
                  <a:schemeClr val="bg1"/>
                </a:solidFill>
              </a:rPr>
              <a:t>Tips</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pPr lvl="0">
              <a:spcAft>
                <a:spcPts val="1800"/>
              </a:spcAft>
            </a:pPr>
            <a:r>
              <a:rPr lang="en-US" sz="4000" dirty="0" smtClean="0"/>
              <a:t>Be prompt</a:t>
            </a:r>
          </a:p>
          <a:p>
            <a:pPr lvl="0">
              <a:spcAft>
                <a:spcPts val="1800"/>
              </a:spcAft>
            </a:pPr>
            <a:r>
              <a:rPr lang="en-US" sz="4000" dirty="0" smtClean="0"/>
              <a:t>Better late than never</a:t>
            </a:r>
          </a:p>
          <a:p>
            <a:pPr lvl="0">
              <a:spcAft>
                <a:spcPts val="1800"/>
              </a:spcAft>
            </a:pPr>
            <a:r>
              <a:rPr lang="en-US" sz="4000" dirty="0" smtClean="0"/>
              <a:t>Handwrite your notes</a:t>
            </a:r>
          </a:p>
          <a:p>
            <a:pPr lvl="0">
              <a:spcAft>
                <a:spcPts val="1800"/>
              </a:spcAft>
            </a:pPr>
            <a:r>
              <a:rPr lang="en-US" sz="4000" dirty="0" smtClean="0"/>
              <a:t>Make them personal</a:t>
            </a:r>
          </a:p>
          <a:p>
            <a:pPr lvl="0">
              <a:spcAft>
                <a:spcPts val="1800"/>
              </a:spcAft>
            </a:pPr>
            <a:r>
              <a:rPr lang="en-US" sz="4000" dirty="0" smtClean="0">
                <a:solidFill>
                  <a:schemeClr val="bg1"/>
                </a:solidFill>
              </a:rPr>
              <a:t>Keep a list</a:t>
            </a:r>
            <a:endParaRPr lang="en-US" dirty="0" smtClean="0">
              <a:solidFill>
                <a:schemeClr val="bg1"/>
              </a:solidFill>
            </a:endParaRPr>
          </a:p>
        </p:txBody>
      </p:sp>
      <p:pic>
        <p:nvPicPr>
          <p:cNvPr id="2050" name="Picture 2" descr="C:\Users\johnsonem\AppData\Local\Microsoft\Windows\Temporary Internet Files\Content.IE5\LTYKC9BY\MC90010522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9800" y="2743200"/>
            <a:ext cx="2476500"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73025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651760" y="1676400"/>
            <a:ext cx="3840480" cy="1265613"/>
          </a:xfrm>
          <a:prstGeom prst="rect">
            <a:avLst/>
          </a:prstGeom>
        </p:spPr>
      </p:pic>
      <p:sp>
        <p:nvSpPr>
          <p:cNvPr id="5" name="Rectangle 4"/>
          <p:cNvSpPr/>
          <p:nvPr/>
        </p:nvSpPr>
        <p:spPr>
          <a:xfrm>
            <a:off x="1828800" y="3399534"/>
            <a:ext cx="5486400" cy="646331"/>
          </a:xfrm>
          <a:prstGeom prst="rect">
            <a:avLst/>
          </a:prstGeom>
        </p:spPr>
        <p:txBody>
          <a:bodyPr wrap="square">
            <a:spAutoFit/>
          </a:bodyPr>
          <a:lstStyle/>
          <a:p>
            <a:pPr algn="ctr"/>
            <a:r>
              <a:rPr lang="en-US" dirty="0">
                <a:solidFill>
                  <a:srgbClr val="FFFFFF"/>
                </a:solidFill>
                <a:hlinkClick r:id="rId4"/>
              </a:rPr>
              <a:t>This work is licensed under a Creative Commons Attribution-</a:t>
            </a:r>
            <a:r>
              <a:rPr lang="en-US" dirty="0" err="1">
                <a:solidFill>
                  <a:srgbClr val="FFFFFF"/>
                </a:solidFill>
                <a:hlinkClick r:id="rId4"/>
              </a:rPr>
              <a:t>NonCommercial</a:t>
            </a:r>
            <a:r>
              <a:rPr lang="en-US" dirty="0">
                <a:solidFill>
                  <a:srgbClr val="FFFFFF"/>
                </a:solidFill>
                <a:hlinkClick r:id="rId4"/>
              </a:rPr>
              <a:t> 3.0 </a:t>
            </a:r>
            <a:r>
              <a:rPr lang="en-US" dirty="0" err="1">
                <a:solidFill>
                  <a:srgbClr val="FFFFFF"/>
                </a:solidFill>
                <a:hlinkClick r:id="rId4"/>
              </a:rPr>
              <a:t>Unported</a:t>
            </a:r>
            <a:r>
              <a:rPr lang="en-US" dirty="0">
                <a:solidFill>
                  <a:srgbClr val="FFFFFF"/>
                </a:solidFill>
                <a:hlinkClick r:id="rId4"/>
              </a:rPr>
              <a:t> License.</a:t>
            </a:r>
            <a:endParaRPr lang="en-US" dirty="0">
              <a:solidFill>
                <a:srgbClr val="FFFFFF"/>
              </a:solidFill>
            </a:endParaRPr>
          </a:p>
        </p:txBody>
      </p:sp>
    </p:spTree>
    <p:extLst>
      <p:ext uri="{BB962C8B-B14F-4D97-AF65-F5344CB8AC3E}">
        <p14:creationId xmlns:p14="http://schemas.microsoft.com/office/powerpoint/2010/main" val="1973591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Write Thank You Notes?</a:t>
            </a:r>
            <a:endParaRPr lang="en-US" dirty="0"/>
          </a:p>
        </p:txBody>
      </p:sp>
      <p:sp>
        <p:nvSpPr>
          <p:cNvPr id="3" name="Content Placeholder 2"/>
          <p:cNvSpPr>
            <a:spLocks noGrp="1"/>
          </p:cNvSpPr>
          <p:nvPr>
            <p:ph idx="1"/>
          </p:nvPr>
        </p:nvSpPr>
        <p:spPr>
          <a:xfrm>
            <a:off x="228600" y="1600200"/>
            <a:ext cx="8686800" cy="5257800"/>
          </a:xfrm>
        </p:spPr>
        <p:txBody>
          <a:bodyPr>
            <a:normAutofit lnSpcReduction="10000"/>
          </a:bodyPr>
          <a:lstStyle/>
          <a:p>
            <a:r>
              <a:rPr lang="en-US" dirty="0" smtClean="0"/>
              <a:t>To acknowledge a kind gesture</a:t>
            </a:r>
          </a:p>
          <a:p>
            <a:r>
              <a:rPr lang="en-US" dirty="0" smtClean="0"/>
              <a:t>To express appreciation</a:t>
            </a:r>
          </a:p>
          <a:p>
            <a:r>
              <a:rPr lang="en-US" dirty="0" smtClean="0"/>
              <a:t>To make a positive impression</a:t>
            </a:r>
          </a:p>
          <a:p>
            <a:endParaRPr lang="en-US" dirty="0" smtClean="0"/>
          </a:p>
          <a:p>
            <a:r>
              <a:rPr lang="en-US" dirty="0" smtClean="0"/>
              <a:t>Write thank you notes for:</a:t>
            </a:r>
          </a:p>
          <a:p>
            <a:pPr lvl="1"/>
            <a:r>
              <a:rPr lang="en-US" dirty="0" smtClean="0"/>
              <a:t>Gifts received</a:t>
            </a:r>
          </a:p>
          <a:p>
            <a:pPr lvl="1"/>
            <a:r>
              <a:rPr lang="en-US" dirty="0" smtClean="0"/>
              <a:t>Kindnesses shown</a:t>
            </a:r>
          </a:p>
          <a:p>
            <a:pPr lvl="1"/>
            <a:r>
              <a:rPr lang="en-US" dirty="0" smtClean="0"/>
              <a:t>References </a:t>
            </a:r>
            <a:r>
              <a:rPr lang="en-US" dirty="0"/>
              <a:t>written</a:t>
            </a:r>
          </a:p>
          <a:p>
            <a:pPr lvl="1"/>
            <a:r>
              <a:rPr lang="en-US" dirty="0" smtClean="0"/>
              <a:t>Following up after a job or internship interview</a:t>
            </a:r>
          </a:p>
          <a:p>
            <a:pPr lvl="1"/>
            <a:r>
              <a:rPr lang="en-US" dirty="0" smtClean="0"/>
              <a:t>Other personal reasons</a:t>
            </a:r>
          </a:p>
        </p:txBody>
      </p:sp>
      <p:pic>
        <p:nvPicPr>
          <p:cNvPr id="4" name="Picture 14" descr="C:\Users\johnsonem\AppData\Local\Microsoft\Windows\Temporary Internet Files\Content.IE5\FZ6WXXNQ\MC90028726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2286000"/>
            <a:ext cx="2514600" cy="24996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7302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Note Template</a:t>
            </a:r>
            <a:endParaRPr lang="en-US" dirty="0"/>
          </a:p>
        </p:txBody>
      </p:sp>
      <p:sp>
        <p:nvSpPr>
          <p:cNvPr id="3" name="Content Placeholder 2"/>
          <p:cNvSpPr>
            <a:spLocks noGrp="1"/>
          </p:cNvSpPr>
          <p:nvPr>
            <p:ph idx="1"/>
          </p:nvPr>
        </p:nvSpPr>
        <p:spPr>
          <a:xfrm>
            <a:off x="457200" y="1722437"/>
            <a:ext cx="8229600" cy="4525963"/>
          </a:xfrm>
        </p:spPr>
        <p:txBody>
          <a:bodyPr/>
          <a:lstStyle/>
          <a:p>
            <a:r>
              <a:rPr lang="en-US" dirty="0" smtClean="0"/>
              <a:t>Start with a basic template/outline</a:t>
            </a:r>
          </a:p>
          <a:p>
            <a:endParaRPr lang="en-US" dirty="0" smtClean="0"/>
          </a:p>
          <a:p>
            <a:r>
              <a:rPr lang="en-US" dirty="0" smtClean="0"/>
              <a:t>Fill in the appropriate specific information</a:t>
            </a:r>
          </a:p>
          <a:p>
            <a:endParaRPr lang="en-US" dirty="0" smtClean="0"/>
          </a:p>
          <a:p>
            <a:r>
              <a:rPr lang="en-US" dirty="0" smtClean="0"/>
              <a:t>Personalize and individualize it to suit your own communication style and your relationship with the recipient</a:t>
            </a:r>
          </a:p>
        </p:txBody>
      </p:sp>
    </p:spTree>
    <p:extLst>
      <p:ext uri="{BB962C8B-B14F-4D97-AF65-F5344CB8AC3E}">
        <p14:creationId xmlns:p14="http://schemas.microsoft.com/office/powerpoint/2010/main" val="2374316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a:t>
            </a:r>
            <a:r>
              <a:rPr lang="en-US" dirty="0" smtClean="0"/>
              <a:t>-Step Thank You Note Template</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pPr marL="514350" indent="-514350">
              <a:buFont typeface="+mj-lt"/>
              <a:buAutoNum type="arabicPeriod"/>
            </a:pPr>
            <a:r>
              <a:rPr lang="en-US" dirty="0" smtClean="0"/>
              <a:t>Salutation</a:t>
            </a:r>
          </a:p>
          <a:p>
            <a:pPr marL="514350" indent="-514350">
              <a:buFont typeface="+mj-lt"/>
              <a:buAutoNum type="arabicPeriod"/>
            </a:pPr>
            <a:r>
              <a:rPr lang="en-US" dirty="0" smtClean="0"/>
              <a:t>Directly say “thank you.”</a:t>
            </a:r>
          </a:p>
          <a:p>
            <a:pPr marL="514350" indent="-514350">
              <a:buFont typeface="+mj-lt"/>
              <a:buAutoNum type="arabicPeriod"/>
            </a:pPr>
            <a:r>
              <a:rPr lang="en-US" dirty="0" smtClean="0"/>
              <a:t>Express your appreciation in more detail.</a:t>
            </a:r>
          </a:p>
          <a:p>
            <a:pPr marL="514350" indent="-514350">
              <a:buFont typeface="+mj-lt"/>
              <a:buAutoNum type="arabicPeriod"/>
            </a:pPr>
            <a:r>
              <a:rPr lang="en-US" dirty="0" smtClean="0"/>
              <a:t>Comment about how nice it was for the giver to do this for you.</a:t>
            </a:r>
          </a:p>
          <a:p>
            <a:pPr marL="514350" indent="-514350">
              <a:buFont typeface="+mj-lt"/>
              <a:buAutoNum type="arabicPeriod"/>
            </a:pPr>
            <a:r>
              <a:rPr lang="en-US" dirty="0" smtClean="0"/>
              <a:t>Closing niceties, such as a greeting or well-wishes</a:t>
            </a:r>
          </a:p>
          <a:p>
            <a:pPr marL="514350" indent="-514350">
              <a:buFont typeface="+mj-lt"/>
              <a:buAutoNum type="arabicPeriod"/>
            </a:pPr>
            <a:r>
              <a:rPr lang="en-US" dirty="0" smtClean="0"/>
              <a:t>Wrap up by thanking the giver one more time</a:t>
            </a:r>
          </a:p>
          <a:p>
            <a:pPr marL="514350" indent="-514350">
              <a:buFont typeface="+mj-lt"/>
              <a:buAutoNum type="arabicPeriod"/>
            </a:pPr>
            <a:r>
              <a:rPr lang="en-US" dirty="0" smtClean="0"/>
              <a:t>Sign off</a:t>
            </a:r>
          </a:p>
          <a:p>
            <a:pPr marL="514350" indent="-514350">
              <a:buFont typeface="+mj-lt"/>
              <a:buAutoNum type="arabicPeriod"/>
            </a:pPr>
            <a:endParaRPr lang="en-US" dirty="0" smtClean="0"/>
          </a:p>
        </p:txBody>
      </p:sp>
    </p:spTree>
    <p:extLst>
      <p:ext uri="{BB962C8B-B14F-4D97-AF65-F5344CB8AC3E}">
        <p14:creationId xmlns:p14="http://schemas.microsoft.com/office/powerpoint/2010/main" val="730308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45803568"/>
              </p:ext>
            </p:extLst>
          </p:nvPr>
        </p:nvGraphicFramePr>
        <p:xfrm>
          <a:off x="457200" y="1371600"/>
          <a:ext cx="8229600" cy="4114801"/>
        </p:xfrm>
        <a:graphic>
          <a:graphicData uri="http://schemas.openxmlformats.org/drawingml/2006/table">
            <a:tbl>
              <a:tblPr firstRow="1" bandRow="1">
                <a:tableStyleId>{5C22544A-7EE6-4342-B048-85BDC9FD1C3A}</a:tableStyleId>
              </a:tblPr>
              <a:tblGrid>
                <a:gridCol w="4114800"/>
                <a:gridCol w="4114800"/>
              </a:tblGrid>
              <a:tr h="533401">
                <a:tc>
                  <a:txBody>
                    <a:bodyPr/>
                    <a:lstStyle/>
                    <a:p>
                      <a:r>
                        <a:rPr lang="en-US" sz="2800" dirty="0" smtClean="0"/>
                        <a:t>Step</a:t>
                      </a:r>
                      <a:endParaRPr lang="en-US" sz="2800" dirty="0"/>
                    </a:p>
                  </a:txBody>
                  <a:tcPr/>
                </a:tc>
                <a:tc>
                  <a:txBody>
                    <a:bodyPr/>
                    <a:lstStyle/>
                    <a:p>
                      <a:r>
                        <a:rPr lang="en-US" sz="2800" dirty="0" smtClean="0"/>
                        <a:t>Examples</a:t>
                      </a:r>
                      <a:endParaRPr lang="en-US" sz="2800" dirty="0"/>
                    </a:p>
                  </a:txBody>
                  <a:tcPr/>
                </a:tc>
              </a:tr>
              <a:tr h="3581400">
                <a:tc>
                  <a:txBody>
                    <a:bodyPr/>
                    <a:lstStyle/>
                    <a:p>
                      <a:pPr marL="342900" indent="-342900">
                        <a:buAutoNum type="arabicPeriod"/>
                      </a:pPr>
                      <a:r>
                        <a:rPr lang="en-US" sz="2800" b="1" dirty="0" smtClean="0"/>
                        <a:t>Salutation</a:t>
                      </a:r>
                      <a:endParaRPr lang="en-US" sz="2800" b="1" dirty="0"/>
                    </a:p>
                  </a:txBody>
                  <a:tcPr marL="137160" marR="137160" marT="137160" marB="137160">
                    <a:solidFill>
                      <a:schemeClr val="accent5">
                        <a:lumMod val="20000"/>
                        <a:lumOff val="80000"/>
                      </a:schemeClr>
                    </a:solidFill>
                  </a:tcPr>
                </a:tc>
                <a:tc>
                  <a:txBody>
                    <a:bodyPr/>
                    <a:lstStyle/>
                    <a:p>
                      <a:r>
                        <a:rPr lang="en-US" sz="2800" dirty="0" smtClean="0"/>
                        <a:t>Dear Aunt Beth,</a:t>
                      </a:r>
                    </a:p>
                    <a:p>
                      <a:endParaRPr lang="en-US" sz="2800" dirty="0" smtClean="0"/>
                    </a:p>
                    <a:p>
                      <a:endParaRPr lang="en-US" sz="2800" dirty="0"/>
                    </a:p>
                    <a:p>
                      <a:r>
                        <a:rPr lang="en-US" sz="2800" dirty="0" smtClean="0"/>
                        <a:t>Dear Professor</a:t>
                      </a:r>
                      <a:r>
                        <a:rPr lang="en-US" sz="2800" baseline="0" dirty="0" smtClean="0"/>
                        <a:t> Carver,</a:t>
                      </a:r>
                      <a:endParaRPr lang="en-US" sz="2800" dirty="0"/>
                    </a:p>
                    <a:p>
                      <a:endParaRPr lang="en-US" sz="2800" dirty="0" smtClean="0"/>
                    </a:p>
                    <a:p>
                      <a:endParaRPr lang="en-US" sz="2800" dirty="0" smtClean="0"/>
                    </a:p>
                    <a:p>
                      <a:r>
                        <a:rPr lang="en-US" sz="2800" dirty="0" smtClean="0"/>
                        <a:t>Dr. Smith:</a:t>
                      </a:r>
                      <a:endParaRPr lang="en-US" sz="2800" dirty="0"/>
                    </a:p>
                  </a:txBody>
                  <a:tcPr marL="137160" marR="137160" marT="137160" marB="137160">
                    <a:solidFill>
                      <a:schemeClr val="accent5">
                        <a:lumMod val="20000"/>
                        <a:lumOff val="80000"/>
                      </a:schemeClr>
                    </a:solidFill>
                  </a:tcPr>
                </a:tc>
              </a:tr>
            </a:tbl>
          </a:graphicData>
        </a:graphic>
      </p:graphicFrame>
    </p:spTree>
    <p:extLst>
      <p:ext uri="{BB962C8B-B14F-4D97-AF65-F5344CB8AC3E}">
        <p14:creationId xmlns:p14="http://schemas.microsoft.com/office/powerpoint/2010/main" val="1507165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21304218"/>
              </p:ext>
            </p:extLst>
          </p:nvPr>
        </p:nvGraphicFramePr>
        <p:xfrm>
          <a:off x="114300" y="122278"/>
          <a:ext cx="8915400" cy="6522720"/>
        </p:xfrm>
        <a:graphic>
          <a:graphicData uri="http://schemas.openxmlformats.org/drawingml/2006/table">
            <a:tbl>
              <a:tblPr firstRow="1" bandRow="1">
                <a:tableStyleId>{5C22544A-7EE6-4342-B048-85BDC9FD1C3A}</a:tableStyleId>
              </a:tblPr>
              <a:tblGrid>
                <a:gridCol w="4610100"/>
                <a:gridCol w="4305300"/>
              </a:tblGrid>
              <a:tr h="457200">
                <a:tc>
                  <a:txBody>
                    <a:bodyPr/>
                    <a:lstStyle/>
                    <a:p>
                      <a:r>
                        <a:rPr lang="en-US" sz="2400" dirty="0" smtClean="0"/>
                        <a:t>Step</a:t>
                      </a:r>
                      <a:endParaRPr lang="en-US" sz="2400" dirty="0"/>
                    </a:p>
                  </a:txBody>
                  <a:tcPr/>
                </a:tc>
                <a:tc>
                  <a:txBody>
                    <a:bodyPr/>
                    <a:lstStyle/>
                    <a:p>
                      <a:r>
                        <a:rPr lang="en-US" sz="2400" dirty="0" smtClean="0"/>
                        <a:t>Examples</a:t>
                      </a:r>
                      <a:endParaRPr lang="en-US" sz="2400" dirty="0"/>
                    </a:p>
                  </a:txBody>
                  <a:tcPr/>
                </a:tc>
              </a:tr>
              <a:tr h="536305">
                <a:tc>
                  <a:txBody>
                    <a:bodyPr/>
                    <a:lstStyle/>
                    <a:p>
                      <a:pPr marL="0" indent="0">
                        <a:buNone/>
                      </a:pPr>
                      <a:r>
                        <a:rPr lang="en-US" sz="2800" b="1" dirty="0" smtClean="0"/>
                        <a:t>2. Directly say “thank you.”</a:t>
                      </a:r>
                      <a:endParaRPr lang="en-US" sz="2800" b="1" dirty="0"/>
                    </a:p>
                  </a:txBody>
                  <a:tcPr marL="137160" marR="137160" marT="137160" marB="137160">
                    <a:solidFill>
                      <a:schemeClr val="accent5">
                        <a:lumMod val="20000"/>
                        <a:lumOff val="80000"/>
                      </a:schemeClr>
                    </a:solidFill>
                  </a:tcPr>
                </a:tc>
                <a:tc>
                  <a:txBody>
                    <a:bodyPr/>
                    <a:lstStyle/>
                    <a:p>
                      <a:endParaRPr lang="en-US" sz="2400" dirty="0"/>
                    </a:p>
                  </a:txBody>
                  <a:tcPr marL="137160" marR="137160" marT="137160" marB="137160">
                    <a:solidFill>
                      <a:schemeClr val="accent5">
                        <a:lumMod val="20000"/>
                        <a:lumOff val="80000"/>
                      </a:schemeClr>
                    </a:solidFill>
                  </a:tcPr>
                </a:tc>
              </a:tr>
              <a:tr h="2252481">
                <a:tc>
                  <a:txBody>
                    <a:bodyPr/>
                    <a:lstStyle/>
                    <a:p>
                      <a:r>
                        <a:rPr lang="en-US" sz="2400" i="1" dirty="0" smtClean="0"/>
                        <a:t>For a gift:</a:t>
                      </a:r>
                    </a:p>
                    <a:p>
                      <a:r>
                        <a:rPr lang="en-US" sz="2800" dirty="0" smtClean="0"/>
                        <a:t>Specifically mention the gift and the occasion</a:t>
                      </a:r>
                      <a:r>
                        <a:rPr lang="en-US" sz="2800" baseline="0" dirty="0" smtClean="0"/>
                        <a:t> for which it was received. Use a positive adjective to describe the gift.</a:t>
                      </a:r>
                      <a:endParaRPr lang="en-US" sz="2800" dirty="0"/>
                    </a:p>
                  </a:txBody>
                  <a:tcPr marL="137160" marR="137160" marT="137160" marB="137160">
                    <a:solidFill>
                      <a:schemeClr val="accent5">
                        <a:lumMod val="20000"/>
                        <a:lumOff val="80000"/>
                      </a:schemeClr>
                    </a:solidFill>
                  </a:tcPr>
                </a:tc>
                <a:tc>
                  <a:txBody>
                    <a:bodyPr/>
                    <a:lstStyle/>
                    <a:p>
                      <a:r>
                        <a:rPr lang="en-US" sz="2400" dirty="0" smtClean="0"/>
                        <a:t>Thank you for the lovely watch</a:t>
                      </a:r>
                      <a:r>
                        <a:rPr lang="en-US" sz="2400" baseline="0" dirty="0" smtClean="0"/>
                        <a:t> you gave me for my birthday.</a:t>
                      </a:r>
                    </a:p>
                    <a:p>
                      <a:endParaRPr lang="en-US" sz="1200" baseline="0" dirty="0" smtClean="0"/>
                    </a:p>
                    <a:p>
                      <a:r>
                        <a:rPr lang="en-US" sz="2400" baseline="0" dirty="0" smtClean="0"/>
                        <a:t>Thank you so much for the generous check you sent me for my graduation.</a:t>
                      </a:r>
                      <a:endParaRPr lang="en-US" sz="2400" dirty="0"/>
                    </a:p>
                  </a:txBody>
                  <a:tcPr marL="137160" marR="137160" marT="137160" marB="137160">
                    <a:solidFill>
                      <a:schemeClr val="accent5">
                        <a:lumMod val="20000"/>
                        <a:lumOff val="80000"/>
                      </a:schemeClr>
                    </a:solidFill>
                  </a:tcPr>
                </a:tc>
              </a:tr>
              <a:tr h="2681525">
                <a:tc>
                  <a:txBody>
                    <a:bodyPr/>
                    <a:lstStyle/>
                    <a:p>
                      <a:r>
                        <a:rPr lang="en-US" sz="2400" i="1" dirty="0" smtClean="0"/>
                        <a:t>For an action/event:</a:t>
                      </a:r>
                    </a:p>
                    <a:p>
                      <a:r>
                        <a:rPr lang="en-US" sz="2800" dirty="0" smtClean="0"/>
                        <a:t>Specifically mention the action or event and the occasion it was associated with.</a:t>
                      </a:r>
                      <a:endParaRPr lang="en-US" sz="2800" dirty="0"/>
                    </a:p>
                  </a:txBody>
                  <a:tcPr marL="137160" marR="137160" marT="137160" marB="137160">
                    <a:solidFill>
                      <a:schemeClr val="accent5">
                        <a:lumMod val="20000"/>
                        <a:lumOff val="80000"/>
                      </a:schemeClr>
                    </a:solidFill>
                  </a:tcPr>
                </a:tc>
                <a:tc>
                  <a:txBody>
                    <a:bodyPr/>
                    <a:lstStyle/>
                    <a:p>
                      <a:r>
                        <a:rPr lang="en-US" sz="2400" dirty="0" smtClean="0"/>
                        <a:t>Thank you very much for writing letters of reference to</a:t>
                      </a:r>
                      <a:r>
                        <a:rPr lang="en-US" sz="2400" baseline="0" dirty="0" smtClean="0"/>
                        <a:t> accompany my scholarship applications.</a:t>
                      </a:r>
                    </a:p>
                    <a:p>
                      <a:endParaRPr lang="en-US" sz="1200" baseline="0" dirty="0" smtClean="0"/>
                    </a:p>
                    <a:p>
                      <a:r>
                        <a:rPr lang="en-US" sz="2400" baseline="0" dirty="0" smtClean="0"/>
                        <a:t>Thank you for the opportunity to interview for the summer internship position on Monday.</a:t>
                      </a:r>
                      <a:endParaRPr lang="en-US" sz="2400" dirty="0"/>
                    </a:p>
                  </a:txBody>
                  <a:tcPr marL="137160" marR="137160" marT="137160" marB="137160">
                    <a:solidFill>
                      <a:schemeClr val="accent5">
                        <a:lumMod val="20000"/>
                        <a:lumOff val="80000"/>
                      </a:schemeClr>
                    </a:solidFill>
                  </a:tcPr>
                </a:tc>
              </a:tr>
            </a:tbl>
          </a:graphicData>
        </a:graphic>
      </p:graphicFrame>
    </p:spTree>
    <p:extLst>
      <p:ext uri="{BB962C8B-B14F-4D97-AF65-F5344CB8AC3E}">
        <p14:creationId xmlns:p14="http://schemas.microsoft.com/office/powerpoint/2010/main" val="3234122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99522777"/>
              </p:ext>
            </p:extLst>
          </p:nvPr>
        </p:nvGraphicFramePr>
        <p:xfrm>
          <a:off x="114300" y="63818"/>
          <a:ext cx="8915400" cy="6730365"/>
        </p:xfrm>
        <a:graphic>
          <a:graphicData uri="http://schemas.openxmlformats.org/drawingml/2006/table">
            <a:tbl>
              <a:tblPr firstRow="1" bandRow="1">
                <a:tableStyleId>{5C22544A-7EE6-4342-B048-85BDC9FD1C3A}</a:tableStyleId>
              </a:tblPr>
              <a:tblGrid>
                <a:gridCol w="4692316"/>
                <a:gridCol w="4223084"/>
              </a:tblGrid>
              <a:tr h="485775">
                <a:tc>
                  <a:txBody>
                    <a:bodyPr/>
                    <a:lstStyle/>
                    <a:p>
                      <a:r>
                        <a:rPr lang="en-US" sz="2400" dirty="0" smtClean="0"/>
                        <a:t>Step</a:t>
                      </a:r>
                      <a:endParaRPr lang="en-US" sz="2400" dirty="0"/>
                    </a:p>
                  </a:txBody>
                  <a:tcPr/>
                </a:tc>
                <a:tc>
                  <a:txBody>
                    <a:bodyPr/>
                    <a:lstStyle/>
                    <a:p>
                      <a:r>
                        <a:rPr lang="en-US" sz="2400" dirty="0" smtClean="0"/>
                        <a:t>Examples</a:t>
                      </a:r>
                      <a:endParaRPr lang="en-US" sz="2400" dirty="0"/>
                    </a:p>
                  </a:txBody>
                  <a:tcPr/>
                </a:tc>
              </a:tr>
              <a:tr h="874395">
                <a:tc>
                  <a:txBody>
                    <a:bodyPr/>
                    <a:lstStyle/>
                    <a:p>
                      <a:pPr marL="0" indent="0">
                        <a:buNone/>
                      </a:pPr>
                      <a:r>
                        <a:rPr lang="en-US" sz="2800" b="1" dirty="0" smtClean="0"/>
                        <a:t>3. Express your appreciation </a:t>
                      </a:r>
                      <a:br>
                        <a:rPr lang="en-US" sz="2800" b="1" dirty="0" smtClean="0"/>
                      </a:br>
                      <a:r>
                        <a:rPr lang="en-US" sz="2800" b="1" dirty="0" smtClean="0"/>
                        <a:t>     in more detail</a:t>
                      </a:r>
                      <a:r>
                        <a:rPr lang="en-US" sz="2800" b="1" baseline="0" dirty="0" smtClean="0"/>
                        <a:t>.</a:t>
                      </a:r>
                    </a:p>
                  </a:txBody>
                  <a:tcPr marL="137160" marR="137160" marT="137160" marB="137160">
                    <a:solidFill>
                      <a:schemeClr val="accent5">
                        <a:lumMod val="20000"/>
                        <a:lumOff val="80000"/>
                      </a:schemeClr>
                    </a:solidFill>
                  </a:tcPr>
                </a:tc>
                <a:tc>
                  <a:txBody>
                    <a:bodyPr/>
                    <a:lstStyle/>
                    <a:p>
                      <a:endParaRPr lang="en-US" sz="2400" dirty="0"/>
                    </a:p>
                  </a:txBody>
                  <a:tcPr marL="137160" marR="137160" marT="137160" marB="137160">
                    <a:solidFill>
                      <a:schemeClr val="accent5">
                        <a:lumMod val="20000"/>
                        <a:lumOff val="80000"/>
                      </a:schemeClr>
                    </a:solidFill>
                  </a:tcPr>
                </a:tc>
              </a:tr>
              <a:tr h="2428875">
                <a:tc>
                  <a:txBody>
                    <a:bodyPr/>
                    <a:lstStyle/>
                    <a:p>
                      <a:r>
                        <a:rPr lang="en-US" sz="2000" i="1" dirty="0" smtClean="0"/>
                        <a:t>For a gift:</a:t>
                      </a:r>
                    </a:p>
                    <a:p>
                      <a:r>
                        <a:rPr lang="en-US" sz="2400" dirty="0" smtClean="0"/>
                        <a:t>Tell the giver why you liked the gift</a:t>
                      </a:r>
                      <a:r>
                        <a:rPr lang="en-US" sz="2400" baseline="0" dirty="0" smtClean="0"/>
                        <a:t> in more detail. If you have a hard time thinking of a specific compliment, say something generic, like “I love it!”</a:t>
                      </a:r>
                      <a:endParaRPr lang="en-US" sz="2400" dirty="0"/>
                    </a:p>
                  </a:txBody>
                  <a:tcPr marL="137160" marR="137160" marT="137160" marB="137160">
                    <a:solidFill>
                      <a:schemeClr val="accent5">
                        <a:lumMod val="20000"/>
                        <a:lumOff val="80000"/>
                      </a:schemeClr>
                    </a:solidFill>
                  </a:tcPr>
                </a:tc>
                <a:tc>
                  <a:txBody>
                    <a:bodyPr/>
                    <a:lstStyle/>
                    <a:p>
                      <a:r>
                        <a:rPr lang="en-US" sz="2000" dirty="0" smtClean="0"/>
                        <a:t>The gift card will come in handy for buying coffee on the way to my morning classes.</a:t>
                      </a:r>
                    </a:p>
                    <a:p>
                      <a:endParaRPr lang="en-US" sz="1200" dirty="0" smtClean="0"/>
                    </a:p>
                    <a:p>
                      <a:r>
                        <a:rPr lang="en-US" sz="2000" dirty="0" smtClean="0"/>
                        <a:t>I</a:t>
                      </a:r>
                      <a:r>
                        <a:rPr lang="en-US" sz="2000" baseline="0" dirty="0" smtClean="0"/>
                        <a:t> can’t wait to put the new blanket on the bed in my dorm room.</a:t>
                      </a:r>
                      <a:endParaRPr lang="en-US" sz="2000" dirty="0" smtClean="0"/>
                    </a:p>
                  </a:txBody>
                  <a:tcPr marL="137160" marR="137160" marT="137160" marB="137160">
                    <a:solidFill>
                      <a:schemeClr val="accent5">
                        <a:lumMod val="20000"/>
                        <a:lumOff val="80000"/>
                      </a:schemeClr>
                    </a:solidFill>
                  </a:tcPr>
                </a:tc>
              </a:tr>
              <a:tr h="2687955">
                <a:tc>
                  <a:txBody>
                    <a:bodyPr/>
                    <a:lstStyle/>
                    <a:p>
                      <a:r>
                        <a:rPr lang="en-US" sz="2000" i="1" dirty="0" smtClean="0"/>
                        <a:t>For an action/event:</a:t>
                      </a:r>
                    </a:p>
                    <a:p>
                      <a:r>
                        <a:rPr lang="en-US" sz="2400" dirty="0" smtClean="0"/>
                        <a:t>Mention a specific positive effect of</a:t>
                      </a:r>
                      <a:r>
                        <a:rPr lang="en-US" sz="2400" baseline="0" dirty="0" smtClean="0"/>
                        <a:t> the action or</a:t>
                      </a:r>
                      <a:r>
                        <a:rPr lang="en-US" sz="2400" dirty="0" smtClean="0"/>
                        <a:t> a </a:t>
                      </a:r>
                      <a:r>
                        <a:rPr lang="en-US" sz="2400" baseline="0" dirty="0" smtClean="0"/>
                        <a:t>positive detail associated with the event. </a:t>
                      </a:r>
                      <a:endParaRPr lang="en-US" sz="2400" dirty="0"/>
                    </a:p>
                  </a:txBody>
                  <a:tcPr marL="137160" marR="137160" marT="137160" marB="137160">
                    <a:solidFill>
                      <a:schemeClr val="accent5">
                        <a:lumMod val="20000"/>
                        <a:lumOff val="80000"/>
                      </a:schemeClr>
                    </a:solidFill>
                  </a:tcPr>
                </a:tc>
                <a:tc>
                  <a:txBody>
                    <a:bodyPr/>
                    <a:lstStyle/>
                    <a:p>
                      <a:r>
                        <a:rPr lang="en-US" sz="2000" dirty="0" smtClean="0"/>
                        <a:t>I definitely think it strengthened my application for the committee to hear from someone who has taught me in a laboratory</a:t>
                      </a:r>
                      <a:r>
                        <a:rPr lang="en-US" sz="2000" baseline="0" dirty="0" smtClean="0"/>
                        <a:t> course. </a:t>
                      </a:r>
                    </a:p>
                    <a:p>
                      <a:endParaRPr lang="en-US" sz="1200" baseline="0" dirty="0" smtClean="0"/>
                    </a:p>
                    <a:p>
                      <a:r>
                        <a:rPr lang="en-US" sz="2000" baseline="0" dirty="0" smtClean="0"/>
                        <a:t>I enjoyed learning about the program and the opportunities it would provide.</a:t>
                      </a:r>
                      <a:endParaRPr lang="en-US" sz="2000" dirty="0"/>
                    </a:p>
                  </a:txBody>
                  <a:tcPr marL="137160" marR="137160" marT="137160" marB="137160">
                    <a:solidFill>
                      <a:schemeClr val="accent5">
                        <a:lumMod val="20000"/>
                        <a:lumOff val="80000"/>
                      </a:schemeClr>
                    </a:solidFill>
                  </a:tcPr>
                </a:tc>
              </a:tr>
            </a:tbl>
          </a:graphicData>
        </a:graphic>
      </p:graphicFrame>
    </p:spTree>
    <p:extLst>
      <p:ext uri="{BB962C8B-B14F-4D97-AF65-F5344CB8AC3E}">
        <p14:creationId xmlns:p14="http://schemas.microsoft.com/office/powerpoint/2010/main" val="1603087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88808565"/>
              </p:ext>
            </p:extLst>
          </p:nvPr>
        </p:nvGraphicFramePr>
        <p:xfrm>
          <a:off x="228600" y="868680"/>
          <a:ext cx="8686800" cy="5120640"/>
        </p:xfrm>
        <a:graphic>
          <a:graphicData uri="http://schemas.openxmlformats.org/drawingml/2006/table">
            <a:tbl>
              <a:tblPr firstRow="1" bandRow="1">
                <a:tableStyleId>{5C22544A-7EE6-4342-B048-85BDC9FD1C3A}</a:tableStyleId>
              </a:tblPr>
              <a:tblGrid>
                <a:gridCol w="4343400"/>
                <a:gridCol w="4343400"/>
              </a:tblGrid>
              <a:tr h="457200">
                <a:tc>
                  <a:txBody>
                    <a:bodyPr/>
                    <a:lstStyle/>
                    <a:p>
                      <a:r>
                        <a:rPr lang="en-US" sz="2400" dirty="0" smtClean="0"/>
                        <a:t>Step</a:t>
                      </a:r>
                      <a:endParaRPr lang="en-US" sz="2400" dirty="0"/>
                    </a:p>
                  </a:txBody>
                  <a:tcPr/>
                </a:tc>
                <a:tc>
                  <a:txBody>
                    <a:bodyPr/>
                    <a:lstStyle/>
                    <a:p>
                      <a:r>
                        <a:rPr lang="en-US" sz="2400" dirty="0" smtClean="0"/>
                        <a:t>Examples</a:t>
                      </a:r>
                      <a:endParaRPr lang="en-US" sz="2400" dirty="0"/>
                    </a:p>
                  </a:txBody>
                  <a:tcPr/>
                </a:tc>
              </a:tr>
              <a:tr h="2788786">
                <a:tc>
                  <a:txBody>
                    <a:bodyPr/>
                    <a:lstStyle/>
                    <a:p>
                      <a:pPr marL="0" indent="0">
                        <a:buNone/>
                      </a:pPr>
                      <a:r>
                        <a:rPr lang="en-US" sz="2800" b="1" dirty="0" smtClean="0"/>
                        <a:t>4. Comment on how nice it </a:t>
                      </a:r>
                      <a:br>
                        <a:rPr lang="en-US" sz="2800" b="1" dirty="0" smtClean="0"/>
                      </a:br>
                      <a:r>
                        <a:rPr lang="en-US" sz="2800" b="1" dirty="0" smtClean="0"/>
                        <a:t>     was for the giver to do </a:t>
                      </a:r>
                      <a:br>
                        <a:rPr lang="en-US" sz="2800" b="1" dirty="0" smtClean="0"/>
                      </a:br>
                      <a:r>
                        <a:rPr lang="en-US" sz="2800" b="1" dirty="0" smtClean="0"/>
                        <a:t>     this for you</a:t>
                      </a:r>
                      <a:endParaRPr lang="en-US" sz="2800" b="1" dirty="0"/>
                    </a:p>
                  </a:txBody>
                  <a:tcPr marL="137160" marR="137160" marT="137160" marB="137160">
                    <a:solidFill>
                      <a:schemeClr val="accent5">
                        <a:lumMod val="20000"/>
                        <a:lumOff val="80000"/>
                      </a:schemeClr>
                    </a:solidFill>
                  </a:tcPr>
                </a:tc>
                <a:tc>
                  <a:txBody>
                    <a:bodyPr/>
                    <a:lstStyle/>
                    <a:p>
                      <a:r>
                        <a:rPr lang="en-US" sz="2400" dirty="0" smtClean="0"/>
                        <a:t>It was so thoughtful of you to remember</a:t>
                      </a:r>
                      <a:r>
                        <a:rPr lang="en-US" sz="2400" baseline="0" dirty="0" smtClean="0"/>
                        <a:t> me.</a:t>
                      </a:r>
                    </a:p>
                    <a:p>
                      <a:endParaRPr lang="en-US" sz="16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400" baseline="0" dirty="0" smtClean="0"/>
                        <a:t>What a generous and kind gift!</a:t>
                      </a:r>
                      <a:r>
                        <a:rPr lang="en-US" sz="240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It’s kindnesses like yours</a:t>
                      </a:r>
                      <a:r>
                        <a:rPr lang="en-US" sz="2400" baseline="0" dirty="0" smtClean="0"/>
                        <a:t> that have made getting through this difficult time easier.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400" baseline="0" dirty="0" smtClean="0"/>
                        <a:t>I know you’re extremely busy at this time of year, and it meant so much to me that you took the time to be there.</a:t>
                      </a:r>
                      <a:endParaRPr lang="en-US" sz="2400" dirty="0" smtClean="0"/>
                    </a:p>
                  </a:txBody>
                  <a:tcPr marL="137160" marR="137160" marT="137160" marB="137160">
                    <a:solidFill>
                      <a:schemeClr val="accent5">
                        <a:lumMod val="20000"/>
                        <a:lumOff val="80000"/>
                      </a:schemeClr>
                    </a:solidFill>
                  </a:tcPr>
                </a:tc>
              </a:tr>
            </a:tbl>
          </a:graphicData>
        </a:graphic>
      </p:graphicFrame>
    </p:spTree>
    <p:extLst>
      <p:ext uri="{BB962C8B-B14F-4D97-AF65-F5344CB8AC3E}">
        <p14:creationId xmlns:p14="http://schemas.microsoft.com/office/powerpoint/2010/main" val="2502334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55860175"/>
              </p:ext>
            </p:extLst>
          </p:nvPr>
        </p:nvGraphicFramePr>
        <p:xfrm>
          <a:off x="228600" y="258361"/>
          <a:ext cx="8686800" cy="6341279"/>
        </p:xfrm>
        <a:graphic>
          <a:graphicData uri="http://schemas.openxmlformats.org/drawingml/2006/table">
            <a:tbl>
              <a:tblPr firstRow="1" bandRow="1">
                <a:tableStyleId>{5C22544A-7EE6-4342-B048-85BDC9FD1C3A}</a:tableStyleId>
              </a:tblPr>
              <a:tblGrid>
                <a:gridCol w="2590800"/>
                <a:gridCol w="6096000"/>
              </a:tblGrid>
              <a:tr h="458639">
                <a:tc>
                  <a:txBody>
                    <a:bodyPr/>
                    <a:lstStyle/>
                    <a:p>
                      <a:r>
                        <a:rPr lang="en-US" sz="2400" dirty="0" smtClean="0"/>
                        <a:t>Step</a:t>
                      </a:r>
                      <a:endParaRPr lang="en-US" sz="2400" dirty="0"/>
                    </a:p>
                  </a:txBody>
                  <a:tcPr/>
                </a:tc>
                <a:tc>
                  <a:txBody>
                    <a:bodyPr/>
                    <a:lstStyle/>
                    <a:p>
                      <a:r>
                        <a:rPr lang="en-US" sz="2400" dirty="0" smtClean="0"/>
                        <a:t>Examples</a:t>
                      </a:r>
                      <a:endParaRPr lang="en-US" sz="2400" dirty="0"/>
                    </a:p>
                  </a:txBody>
                  <a:tcPr/>
                </a:tc>
              </a:tr>
              <a:tr h="5813059">
                <a:tc>
                  <a:txBody>
                    <a:bodyPr/>
                    <a:lstStyle/>
                    <a:p>
                      <a:pPr marL="0" indent="0">
                        <a:buNone/>
                      </a:pPr>
                      <a:r>
                        <a:rPr lang="en-US" sz="2800" b="1" dirty="0" smtClean="0"/>
                        <a:t>5. Closing </a:t>
                      </a:r>
                      <a:br>
                        <a:rPr lang="en-US" sz="2800" b="1" dirty="0" smtClean="0"/>
                      </a:br>
                      <a:r>
                        <a:rPr lang="en-US" sz="2800" b="1" dirty="0" smtClean="0"/>
                        <a:t>     niceties, </a:t>
                      </a:r>
                      <a:br>
                        <a:rPr lang="en-US" sz="2800" b="1" dirty="0" smtClean="0"/>
                      </a:br>
                      <a:r>
                        <a:rPr lang="en-US" sz="2800" b="1" dirty="0" smtClean="0"/>
                        <a:t>     such as a </a:t>
                      </a:r>
                      <a:br>
                        <a:rPr lang="en-US" sz="2800" b="1" dirty="0" smtClean="0"/>
                      </a:br>
                      <a:r>
                        <a:rPr lang="en-US" sz="2800" b="1" dirty="0" smtClean="0"/>
                        <a:t>     greeting</a:t>
                      </a:r>
                      <a:r>
                        <a:rPr lang="en-US" sz="2800" b="1" baseline="0" dirty="0" smtClean="0"/>
                        <a:t> or </a:t>
                      </a:r>
                      <a:br>
                        <a:rPr lang="en-US" sz="2800" b="1" baseline="0" dirty="0" smtClean="0"/>
                      </a:br>
                      <a:r>
                        <a:rPr lang="en-US" sz="2800" b="1" baseline="0" dirty="0" smtClean="0"/>
                        <a:t>     well-wishes</a:t>
                      </a:r>
                      <a:endParaRPr lang="en-US" sz="2800" b="1" dirty="0"/>
                    </a:p>
                  </a:txBody>
                  <a:tcPr marL="137160" marR="137160" marT="137160" marB="137160">
                    <a:solidFill>
                      <a:schemeClr val="accent5">
                        <a:lumMod val="20000"/>
                        <a:lumOff val="80000"/>
                      </a:schemeClr>
                    </a:solidFill>
                  </a:tcPr>
                </a:tc>
                <a:tc>
                  <a:txBody>
                    <a:bodyPr/>
                    <a:lstStyle/>
                    <a:p>
                      <a:r>
                        <a:rPr lang="en-US" sz="2400" dirty="0" smtClean="0"/>
                        <a:t>I hope you</a:t>
                      </a:r>
                      <a:r>
                        <a:rPr lang="en-US" sz="2400" baseline="0" dirty="0" smtClean="0"/>
                        <a:t> and</a:t>
                      </a:r>
                      <a:r>
                        <a:rPr lang="en-US" sz="2400" dirty="0" smtClean="0"/>
                        <a:t> Uncle Lloyd</a:t>
                      </a:r>
                      <a:r>
                        <a:rPr lang="en-US" sz="2400" baseline="0" dirty="0" smtClean="0"/>
                        <a:t> are doing well and enjoying your summer.</a:t>
                      </a:r>
                    </a:p>
                    <a:p>
                      <a:r>
                        <a:rPr lang="en-US" sz="1400" baseline="0" dirty="0" smtClean="0"/>
                        <a:t> </a:t>
                      </a:r>
                    </a:p>
                    <a:p>
                      <a:r>
                        <a:rPr lang="en-US" sz="2400" baseline="0" dirty="0" smtClean="0"/>
                        <a:t>Please tell Marcus I send my love, and give Spot a pat on the head from me! Let’s plan to get together the next time I visit Fargo.</a:t>
                      </a:r>
                    </a:p>
                    <a:p>
                      <a:r>
                        <a:rPr lang="en-US" sz="1400" baseline="0" dirty="0" smtClean="0"/>
                        <a:t> </a:t>
                      </a:r>
                    </a:p>
                    <a:p>
                      <a:r>
                        <a:rPr lang="en-US" sz="2400" baseline="0" dirty="0" smtClean="0"/>
                        <a:t>I’ll miss seeing you at Sunday dinners once I leave for ECU, but I know we’ll keep in touch on Facebook.</a:t>
                      </a:r>
                    </a:p>
                    <a:p>
                      <a:r>
                        <a:rPr lang="en-US" sz="1400" baseline="0" dirty="0" smtClean="0"/>
                        <a:t> </a:t>
                      </a:r>
                    </a:p>
                    <a:p>
                      <a:r>
                        <a:rPr lang="en-US" sz="2400" baseline="0" dirty="0" smtClean="0"/>
                        <a:t>I hope the upcoming merger goes smoothly for your department. I look forward to keeping up with it in the company’s newsletter.</a:t>
                      </a:r>
                    </a:p>
                    <a:p>
                      <a:r>
                        <a:rPr lang="en-US" sz="1400" baseline="0" dirty="0" smtClean="0"/>
                        <a:t> </a:t>
                      </a:r>
                    </a:p>
                    <a:p>
                      <a:r>
                        <a:rPr lang="en-US" sz="2400" dirty="0" smtClean="0"/>
                        <a:t>Best</a:t>
                      </a:r>
                      <a:r>
                        <a:rPr lang="en-US" sz="2400" baseline="0" dirty="0" smtClean="0"/>
                        <a:t> of luck with your presentation at the conference next week!</a:t>
                      </a:r>
                      <a:endParaRPr lang="en-US" sz="2400" dirty="0"/>
                    </a:p>
                  </a:txBody>
                  <a:tcPr marL="137160" marR="137160" marT="137160" marB="137160">
                    <a:solidFill>
                      <a:schemeClr val="accent5">
                        <a:lumMod val="20000"/>
                        <a:lumOff val="80000"/>
                      </a:schemeClr>
                    </a:solidFill>
                  </a:tcPr>
                </a:tc>
              </a:tr>
            </a:tbl>
          </a:graphicData>
        </a:graphic>
      </p:graphicFrame>
    </p:spTree>
    <p:extLst>
      <p:ext uri="{BB962C8B-B14F-4D97-AF65-F5344CB8AC3E}">
        <p14:creationId xmlns:p14="http://schemas.microsoft.com/office/powerpoint/2010/main" val="22763377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524</TotalTime>
  <Words>2430</Words>
  <Application>Microsoft Office PowerPoint</Application>
  <PresentationFormat>On-screen Show (4:3)</PresentationFormat>
  <Paragraphs>193</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Writing Thank You Notes</vt:lpstr>
      <vt:lpstr>Why Write Thank You Notes?</vt:lpstr>
      <vt:lpstr>Thank You Note Template</vt:lpstr>
      <vt:lpstr>7-Step Thank You Note Template</vt:lpstr>
      <vt:lpstr>PowerPoint Presentation</vt:lpstr>
      <vt:lpstr>PowerPoint Presentation</vt:lpstr>
      <vt:lpstr>PowerPoint Presentation</vt:lpstr>
      <vt:lpstr>PowerPoint Presentation</vt:lpstr>
      <vt:lpstr>PowerPoint Presentation</vt:lpstr>
      <vt:lpstr>PowerPoint Presentation</vt:lpstr>
      <vt:lpstr>Sample Professional Thank You Note</vt:lpstr>
      <vt:lpstr>Sample Personal Thank You Note</vt:lpstr>
      <vt:lpstr>Additional Thank You Note Tips</vt:lpstr>
      <vt:lpstr>PowerPoint Presentation</vt:lpstr>
    </vt:vector>
  </TitlesOfParts>
  <Company>East Carolina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Informal to Formal</dc:title>
  <dc:creator>COE</dc:creator>
  <cp:lastModifiedBy>Emily Bennert Johnson</cp:lastModifiedBy>
  <cp:revision>86</cp:revision>
  <dcterms:created xsi:type="dcterms:W3CDTF">2012-05-23T11:10:37Z</dcterms:created>
  <dcterms:modified xsi:type="dcterms:W3CDTF">2013-05-15T18:17:49Z</dcterms:modified>
</cp:coreProperties>
</file>