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7" r:id="rId2"/>
    <p:sldId id="268" r:id="rId3"/>
    <p:sldId id="269" r:id="rId4"/>
    <p:sldId id="270" r:id="rId5"/>
    <p:sldId id="280" r:id="rId6"/>
    <p:sldId id="278" r:id="rId7"/>
    <p:sldId id="273" r:id="rId8"/>
    <p:sldId id="281" r:id="rId9"/>
    <p:sldId id="274" r:id="rId10"/>
    <p:sldId id="275" r:id="rId11"/>
    <p:sldId id="282" r:id="rId12"/>
    <p:sldId id="276" r:id="rId13"/>
    <p:sldId id="277" r:id="rId14"/>
    <p:sldId id="284" r:id="rId15"/>
    <p:sldId id="283" r:id="rId16"/>
    <p:sldId id="266" r:id="rId17"/>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7"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974" autoAdjust="0"/>
  </p:normalViewPr>
  <p:slideViewPr>
    <p:cSldViewPr>
      <p:cViewPr varScale="1">
        <p:scale>
          <a:sx n="46" d="100"/>
          <a:sy n="46" d="100"/>
        </p:scale>
        <p:origin x="-30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5A236F3E-992F-40ED-BF16-305F6AEA535D}" type="datetimeFigureOut">
              <a:rPr lang="en-US" smtClean="0"/>
              <a:pPr/>
              <a:t>5/13/2013</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B951B9A2-35FB-47D1-8968-7A5254432692}" type="slidenum">
              <a:rPr lang="en-US" smtClean="0"/>
              <a:pPr/>
              <a:t>‹#›</a:t>
            </a:fld>
            <a:endParaRPr lang="en-US"/>
          </a:p>
        </p:txBody>
      </p:sp>
    </p:spTree>
    <p:extLst>
      <p:ext uri="{BB962C8B-B14F-4D97-AF65-F5344CB8AC3E}">
        <p14:creationId xmlns:p14="http://schemas.microsoft.com/office/powerpoint/2010/main" val="906943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Don't_judge_a_book_by_its_cover"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louisburg.edu/student/dresscode.html"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www.morehouse.edu/campus_life/student_conduct/pdf/Student-Handbook-March2013.pdf"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Module 7 Activity 1</a:t>
            </a:r>
          </a:p>
          <a:p>
            <a:endParaRPr lang="en-US" dirty="0" smtClean="0">
              <a:solidFill>
                <a:schemeClr val="tx1"/>
              </a:solidFill>
            </a:endParaRPr>
          </a:p>
          <a:p>
            <a:r>
              <a:rPr lang="en-US" dirty="0" smtClean="0">
                <a:solidFill>
                  <a:schemeClr val="tx1"/>
                </a:solidFill>
              </a:rPr>
              <a:t>In this activity, we’ll discuss how</a:t>
            </a:r>
            <a:r>
              <a:rPr lang="en-US" baseline="0" dirty="0" smtClean="0">
                <a:solidFill>
                  <a:schemeClr val="tx1"/>
                </a:solidFill>
              </a:rPr>
              <a:t> people communicate through their outward appearance and how you can learn to dress for success in college.</a:t>
            </a:r>
            <a:endParaRPr lang="en-US" dirty="0" smtClean="0">
              <a:solidFill>
                <a:schemeClr val="tx1"/>
              </a:solidFill>
            </a:endParaRPr>
          </a:p>
          <a:p>
            <a:endParaRPr lang="en-US"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solidFill>
                  <a:schemeClr val="tx1"/>
                </a:solidFill>
              </a:rPr>
              <a:t>Unless otherwise specified, all clip art and images in this document are used with permission from Microsoft in accordance with their End User License Agreement.</a:t>
            </a:r>
            <a:endParaRPr lang="en-US" b="0"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B951B9A2-35FB-47D1-8968-7A5254432692}" type="slidenum">
              <a:rPr lang="en-US" smtClean="0"/>
              <a:pPr/>
              <a:t>1</a:t>
            </a:fld>
            <a:endParaRPr lang="en-US"/>
          </a:p>
        </p:txBody>
      </p:sp>
    </p:spTree>
    <p:extLst>
      <p:ext uri="{BB962C8B-B14F-4D97-AF65-F5344CB8AC3E}">
        <p14:creationId xmlns:p14="http://schemas.microsoft.com/office/powerpoint/2010/main" val="21777498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51B9A2-35FB-47D1-8968-7A5254432692}" type="slidenum">
              <a:rPr lang="en-US" smtClean="0"/>
              <a:pPr/>
              <a:t>11</a:t>
            </a:fld>
            <a:endParaRPr lang="en-US"/>
          </a:p>
        </p:txBody>
      </p:sp>
    </p:spTree>
    <p:extLst>
      <p:ext uri="{BB962C8B-B14F-4D97-AF65-F5344CB8AC3E}">
        <p14:creationId xmlns:p14="http://schemas.microsoft.com/office/powerpoint/2010/main" val="3424914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can stay in the</a:t>
            </a:r>
            <a:r>
              <a:rPr lang="en-US" baseline="0" dirty="0" smtClean="0"/>
              <a:t> small groups/pairs from the discussion to complete the following “Dress for Success Collage” Activity.</a:t>
            </a:r>
          </a:p>
          <a:p>
            <a:endParaRPr lang="en-US" baseline="0" dirty="0" smtClean="0"/>
          </a:p>
          <a:p>
            <a:r>
              <a:rPr lang="en-US" baseline="0" dirty="0" smtClean="0"/>
              <a:t>Distribute a copy of the “Dress for Success Collage” Worksheet to each group. Each group should also get a piece of poster board, scissors, glue, and markers. If available, they can use magazines. If not, they will need computer access to print out pictures from clip art or the internet.</a:t>
            </a:r>
          </a:p>
          <a:p>
            <a:endParaRPr lang="en-US" baseline="0" dirty="0" smtClean="0"/>
          </a:p>
          <a:p>
            <a:r>
              <a:rPr lang="en-US" baseline="0" dirty="0" smtClean="0"/>
              <a:t>After the groups have completed their collage, they can share with the class and explain their selections.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951B9A2-35FB-47D1-8968-7A5254432692}" type="slidenum">
              <a:rPr lang="en-US" smtClean="0"/>
              <a:pPr/>
              <a:t>14</a:t>
            </a:fld>
            <a:endParaRPr lang="en-US"/>
          </a:p>
        </p:txBody>
      </p:sp>
    </p:spTree>
    <p:extLst>
      <p:ext uri="{BB962C8B-B14F-4D97-AF65-F5344CB8AC3E}">
        <p14:creationId xmlns:p14="http://schemas.microsoft.com/office/powerpoint/2010/main" val="2781028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(Optional)</a:t>
            </a:r>
            <a:r>
              <a:rPr lang="en-US" baseline="0" dirty="0" smtClean="0"/>
              <a:t> Journal Entry</a:t>
            </a:r>
          </a:p>
          <a:p>
            <a:endParaRPr lang="en-US" baseline="0" dirty="0" smtClean="0"/>
          </a:p>
          <a:p>
            <a:r>
              <a:rPr lang="en-US" baseline="0" dirty="0" smtClean="0"/>
              <a:t>Have students respond to the topic listed on the slide in a journal entry and add it to their transition notebooks.</a:t>
            </a:r>
          </a:p>
          <a:p>
            <a:endParaRPr lang="en-US" dirty="0"/>
          </a:p>
        </p:txBody>
      </p:sp>
      <p:sp>
        <p:nvSpPr>
          <p:cNvPr id="4" name="Slide Number Placeholder 3"/>
          <p:cNvSpPr>
            <a:spLocks noGrp="1"/>
          </p:cNvSpPr>
          <p:nvPr>
            <p:ph type="sldNum" sz="quarter" idx="10"/>
          </p:nvPr>
        </p:nvSpPr>
        <p:spPr/>
        <p:txBody>
          <a:bodyPr/>
          <a:lstStyle/>
          <a:p>
            <a:fld id="{B951B9A2-35FB-47D1-8968-7A5254432692}" type="slidenum">
              <a:rPr lang="en-US" smtClean="0"/>
              <a:pPr/>
              <a:t>15</a:t>
            </a:fld>
            <a:endParaRPr lang="en-US"/>
          </a:p>
        </p:txBody>
      </p:sp>
    </p:spTree>
    <p:extLst>
      <p:ext uri="{BB962C8B-B14F-4D97-AF65-F5344CB8AC3E}">
        <p14:creationId xmlns:p14="http://schemas.microsoft.com/office/powerpoint/2010/main" val="34055788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51B9A2-35FB-47D1-8968-7A5254432692}" type="slidenum">
              <a:rPr lang="en-US" smtClean="0"/>
              <a:pPr/>
              <a:t>16</a:t>
            </a:fld>
            <a:endParaRPr lang="en-US"/>
          </a:p>
        </p:txBody>
      </p:sp>
    </p:spTree>
    <p:extLst>
      <p:ext uri="{BB962C8B-B14F-4D97-AF65-F5344CB8AC3E}">
        <p14:creationId xmlns:p14="http://schemas.microsoft.com/office/powerpoint/2010/main" val="3635955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b="1" dirty="0" smtClean="0"/>
              <a:t>Consider the following</a:t>
            </a:r>
            <a:r>
              <a:rPr lang="en-US" b="1" baseline="0" dirty="0" smtClean="0"/>
              <a:t> quotations for a moment:</a:t>
            </a:r>
            <a:endParaRPr lang="en-US" b="1" dirty="0" smtClean="0"/>
          </a:p>
          <a:p>
            <a:pPr marL="0" indent="0" algn="l">
              <a:buNone/>
            </a:pPr>
            <a:endParaRPr lang="en-US" dirty="0" smtClean="0"/>
          </a:p>
          <a:p>
            <a:pPr marL="0" indent="0" algn="l">
              <a:buNone/>
            </a:pPr>
            <a:r>
              <a:rPr lang="en-US" dirty="0" smtClean="0"/>
              <a:t>“It is impossible to wear clothes without transmitting social signals. Every costume tells a story, often a very subtle one, about its wearer.”</a:t>
            </a:r>
          </a:p>
          <a:p>
            <a:pPr marL="0" indent="0" algn="l">
              <a:buNone/>
            </a:pPr>
            <a:r>
              <a:rPr lang="en-US" dirty="0" smtClean="0"/>
              <a:t>-Desmond Morris (1977), human</a:t>
            </a:r>
            <a:r>
              <a:rPr lang="en-US" baseline="0" dirty="0" smtClean="0"/>
              <a:t> behaviorist</a:t>
            </a:r>
            <a:endParaRPr lang="en-US" dirty="0" smtClean="0"/>
          </a:p>
          <a:p>
            <a:pPr marL="0" indent="0" algn="l">
              <a:buNone/>
            </a:pPr>
            <a:endParaRPr lang="en-US" dirty="0" smtClean="0"/>
          </a:p>
          <a:p>
            <a:pPr marL="0" indent="0" algn="l">
              <a:buNone/>
            </a:pPr>
            <a:r>
              <a:rPr lang="en-US" dirty="0" smtClean="0"/>
              <a:t>“Clothes make the man. Naked people have little or no influence on society.”</a:t>
            </a:r>
          </a:p>
          <a:p>
            <a:pPr marL="0" indent="0" algn="l">
              <a:buNone/>
            </a:pPr>
            <a:r>
              <a:rPr lang="en-US" dirty="0" smtClean="0"/>
              <a:t>-Mark Twain</a:t>
            </a:r>
          </a:p>
          <a:p>
            <a:pPr algn="l"/>
            <a:endParaRPr lang="en-US" dirty="0" smtClean="0"/>
          </a:p>
          <a:p>
            <a:pPr algn="l"/>
            <a:r>
              <a:rPr lang="en-US" b="1" dirty="0" smtClean="0"/>
              <a:t>[Move onto the next slide for 2</a:t>
            </a:r>
            <a:r>
              <a:rPr lang="en-US" b="1" baseline="0" dirty="0" smtClean="0"/>
              <a:t> more quotations before discussing them.]</a:t>
            </a:r>
            <a:endParaRPr lang="en-US" b="1" dirty="0"/>
          </a:p>
        </p:txBody>
      </p:sp>
      <p:sp>
        <p:nvSpPr>
          <p:cNvPr id="4" name="Slide Number Placeholder 3"/>
          <p:cNvSpPr>
            <a:spLocks noGrp="1"/>
          </p:cNvSpPr>
          <p:nvPr>
            <p:ph type="sldNum" sz="quarter" idx="10"/>
          </p:nvPr>
        </p:nvSpPr>
        <p:spPr/>
        <p:txBody>
          <a:bodyPr/>
          <a:lstStyle/>
          <a:p>
            <a:fld id="{B951B9A2-35FB-47D1-8968-7A5254432692}" type="slidenum">
              <a:rPr lang="en-US" smtClean="0"/>
              <a:pPr/>
              <a:t>2</a:t>
            </a:fld>
            <a:endParaRPr lang="en-US"/>
          </a:p>
        </p:txBody>
      </p:sp>
    </p:spTree>
    <p:extLst>
      <p:ext uri="{BB962C8B-B14F-4D97-AF65-F5344CB8AC3E}">
        <p14:creationId xmlns:p14="http://schemas.microsoft.com/office/powerpoint/2010/main" val="1129728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dirty="0" smtClean="0"/>
              <a:t>Consider the following</a:t>
            </a:r>
            <a:r>
              <a:rPr lang="en-US" baseline="0" dirty="0" smtClean="0"/>
              <a:t> quotations for a moment:</a:t>
            </a:r>
            <a:endParaRPr lang="en-US" dirty="0" smtClean="0"/>
          </a:p>
          <a:p>
            <a:pPr marL="0" indent="0" algn="l">
              <a:buNone/>
            </a:pPr>
            <a:endParaRPr lang="en-US" dirty="0" smtClean="0"/>
          </a:p>
          <a:p>
            <a:pPr marL="0" indent="0" algn="l">
              <a:buNone/>
            </a:pPr>
            <a:r>
              <a:rPr lang="en-US" dirty="0" smtClean="0"/>
              <a:t>“Don’t judge a book by its cover.”</a:t>
            </a:r>
          </a:p>
          <a:p>
            <a:pPr marL="0" indent="0" algn="l">
              <a:buNone/>
            </a:pPr>
            <a:r>
              <a:rPr lang="en-US" dirty="0" smtClean="0"/>
              <a:t>-English idiom (Note: The original version of this saying, “you can’t judge</a:t>
            </a:r>
            <a:r>
              <a:rPr lang="en-US" baseline="0" dirty="0" smtClean="0"/>
              <a:t> a book by its binding,” is attributed to the journal </a:t>
            </a:r>
            <a:r>
              <a:rPr lang="en-US" i="1" baseline="0" dirty="0" smtClean="0"/>
              <a:t>American Speech </a:t>
            </a:r>
            <a:r>
              <a:rPr lang="en-US" baseline="0" dirty="0" smtClean="0"/>
              <a:t>(1944). A closer approximation to this phrasing first appeared in the novel </a:t>
            </a:r>
            <a:r>
              <a:rPr lang="en-US" i="1" baseline="0" dirty="0" smtClean="0"/>
              <a:t>Murder in the Glass Room </a:t>
            </a:r>
            <a:r>
              <a:rPr lang="en-US" baseline="0" dirty="0" smtClean="0"/>
              <a:t>(1946, E. Rolfe &amp; L. Fuller) as “you can never tell a book by its cover.”  (</a:t>
            </a:r>
            <a:r>
              <a:rPr lang="en-US" dirty="0" smtClean="0">
                <a:hlinkClick r:id="rId3" action="ppaction://hlinkfile"/>
              </a:rPr>
              <a:t>http://wiki.answers.com/Q/Who_said_'Don't_judge_a_book_by_its_cover'</a:t>
            </a:r>
            <a:r>
              <a:rPr lang="en-US" baseline="0" dirty="0" smtClean="0"/>
              <a:t>)  It has since become a ubiquitous idiom in the English language.</a:t>
            </a:r>
            <a:endParaRPr lang="en-US" dirty="0" smtClean="0"/>
          </a:p>
          <a:p>
            <a:pPr marL="0" indent="0" algn="l">
              <a:buNone/>
            </a:pPr>
            <a:endParaRPr lang="en-US" sz="1050" dirty="0" smtClean="0"/>
          </a:p>
          <a:p>
            <a:pPr marL="0" indent="0" algn="l">
              <a:buNone/>
            </a:pPr>
            <a:r>
              <a:rPr lang="en-US" dirty="0" smtClean="0"/>
              <a:t>“If most of us are ashamed of shabby clothes and shoddy furniture let us be more ashamed of shabby ideas and shoddy philosophies…It would be a sad situation if the wrapper were better than the meat wrapped inside it.”</a:t>
            </a:r>
          </a:p>
          <a:p>
            <a:pPr marL="0" indent="0" algn="l">
              <a:buNone/>
            </a:pPr>
            <a:r>
              <a:rPr lang="en-US" dirty="0" smtClean="0"/>
              <a:t>-Albert Einstein</a:t>
            </a:r>
          </a:p>
          <a:p>
            <a:pPr algn="l"/>
            <a:endParaRPr lang="en-US" dirty="0" smtClean="0"/>
          </a:p>
          <a:p>
            <a:pPr algn="l"/>
            <a:r>
              <a:rPr lang="en-US" b="1" dirty="0" smtClean="0"/>
              <a:t>What do you think of these  4 quotes? [Brief</a:t>
            </a:r>
            <a:r>
              <a:rPr lang="en-US" b="1" baseline="0" dirty="0" smtClean="0"/>
              <a:t> class discussion.]</a:t>
            </a:r>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What do these quotes mean to you? What do you think the people who said/wrote them were trying to convey?</a:t>
            </a:r>
            <a:endParaRPr lang="en-US" b="1" dirty="0" smtClean="0"/>
          </a:p>
          <a:p>
            <a:pPr algn="l"/>
            <a:r>
              <a:rPr lang="en-US" b="1" baseline="0" dirty="0" smtClean="0"/>
              <a:t>Do they contradict each other? Which do you agree with most strongly? </a:t>
            </a:r>
            <a:endParaRPr lang="en-US" b="1" dirty="0"/>
          </a:p>
        </p:txBody>
      </p:sp>
      <p:sp>
        <p:nvSpPr>
          <p:cNvPr id="4" name="Slide Number Placeholder 3"/>
          <p:cNvSpPr>
            <a:spLocks noGrp="1"/>
          </p:cNvSpPr>
          <p:nvPr>
            <p:ph type="sldNum" sz="quarter" idx="10"/>
          </p:nvPr>
        </p:nvSpPr>
        <p:spPr/>
        <p:txBody>
          <a:bodyPr/>
          <a:lstStyle/>
          <a:p>
            <a:fld id="{B951B9A2-35FB-47D1-8968-7A5254432692}" type="slidenum">
              <a:rPr lang="en-US" smtClean="0"/>
              <a:pPr/>
              <a:t>3</a:t>
            </a:fld>
            <a:endParaRPr lang="en-US"/>
          </a:p>
        </p:txBody>
      </p:sp>
    </p:spTree>
    <p:extLst>
      <p:ext uri="{BB962C8B-B14F-4D97-AF65-F5344CB8AC3E}">
        <p14:creationId xmlns:p14="http://schemas.microsoft.com/office/powerpoint/2010/main" val="1129728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[Teachers: </a:t>
            </a:r>
            <a:r>
              <a:rPr lang="en-US" sz="1000" i="1" dirty="0" smtClean="0"/>
              <a:t>If</a:t>
            </a:r>
            <a:r>
              <a:rPr lang="en-US" sz="1000" dirty="0" smtClean="0"/>
              <a:t> it becomes relevant throughout the course of the discussion, you may need</a:t>
            </a:r>
            <a:r>
              <a:rPr lang="en-US" sz="1000" baseline="0" dirty="0" smtClean="0"/>
              <a:t> to note that for the purposes of this activity, we are using the term “physical appearance” to refer to how a person dresses and accessorizes, their hygiene, their grooming, and other aspects of outward appearance that they have control over. We are not using this term to refer to the physical features that a person has which cannot be altered fairly easily. Thus, the emphasis should be on “making the most of what you have in order to send the messages you want to convey” in the discussion, and not on “the more attractive you are, the better.” Because the topic of personal appearance can be a sensitive issue for some students, it may be beneficial to specifically point out this distinction and emphasize that dressing for success is not inherently tied to a person’s facial features, body type, weight, hair type, or other similar physical attributes. The issue of what physical attributes society finds </a:t>
            </a:r>
            <a:r>
              <a:rPr lang="en-US" sz="1000" i="1" baseline="0" dirty="0" smtClean="0"/>
              <a:t>attractive</a:t>
            </a:r>
            <a:r>
              <a:rPr lang="en-US" sz="1000" baseline="0" dirty="0" smtClean="0"/>
              <a:t> and </a:t>
            </a:r>
            <a:r>
              <a:rPr lang="en-US" sz="1000" b="0" i="1" baseline="0" dirty="0" smtClean="0"/>
              <a:t>values</a:t>
            </a:r>
            <a:r>
              <a:rPr lang="en-US" sz="1000" baseline="0" dirty="0" smtClean="0"/>
              <a:t> is a separate one that is beyond the scope of this activity.] </a:t>
            </a:r>
            <a:endParaRPr lang="en-US" sz="1000" dirty="0" smtClean="0"/>
          </a:p>
          <a:p>
            <a:endParaRPr lang="en-US" dirty="0" smtClean="0"/>
          </a:p>
          <a:p>
            <a:endParaRPr lang="en-US" dirty="0" smtClean="0"/>
          </a:p>
          <a:p>
            <a:r>
              <a:rPr lang="en-US" dirty="0" smtClean="0"/>
              <a:t>For better or</a:t>
            </a:r>
            <a:r>
              <a:rPr lang="en-US" baseline="0" dirty="0" smtClean="0"/>
              <a:t> for worse, and whether we like it or not, clothing and outward appearance play an important role in our lives. Even though people are truly defined by what’s on the inside, not what’s on the outside, outward appearances are a critical aspect of how we communicate with others. They are often the first impression that others have of us, and can communicate volumes about a person in an instant. </a:t>
            </a:r>
          </a:p>
          <a:p>
            <a:endParaRPr lang="en-US" baseline="0" dirty="0" smtClean="0"/>
          </a:p>
          <a:p>
            <a:r>
              <a:rPr lang="en-US" baseline="0" dirty="0" smtClean="0"/>
              <a:t>Of course, it’s entirely possible for everything communicated by a person’s outward appearance to be completely out-of-sync with their true nature. For example, we’ve probably all heard stories about very well-dressed, tidy, and professional-looking people - whom you might expect based solely on appearance to behave in a professional and socially appropriate manner – behaving quite unprofessionally and inappropriately by doing things like getting into a fistfight or screaming at a waitress. On the other hand, we’ve all probably heard of times when someone who is filthy dirty and dressed in very shabby clothes – whom you might expect based solely on appearance to be poor or even homeless – walking into a car dealership and paying cash for a brand-new vehicle. </a:t>
            </a:r>
          </a:p>
          <a:p>
            <a:endParaRPr lang="en-US" baseline="0" dirty="0" smtClean="0"/>
          </a:p>
          <a:p>
            <a:r>
              <a:rPr lang="en-US" baseline="0" dirty="0" smtClean="0"/>
              <a:t>Our assumptions about people can easily be wrong when they’re based on appearances alone. But that doesn’t mean that we shouldn’t use appearance as a tool to help communicate the things we want to convey to the world. Since it is a convenient shorthand, we can take advantage of this tendency. However it’s equally important for us to be willing to see past appearances when others don’t effectively use this form of communication. </a:t>
            </a:r>
            <a:endParaRPr lang="en-US" dirty="0" smtClean="0"/>
          </a:p>
        </p:txBody>
      </p:sp>
      <p:sp>
        <p:nvSpPr>
          <p:cNvPr id="4" name="Slide Number Placeholder 3"/>
          <p:cNvSpPr>
            <a:spLocks noGrp="1"/>
          </p:cNvSpPr>
          <p:nvPr>
            <p:ph type="sldNum" sz="quarter" idx="10"/>
          </p:nvPr>
        </p:nvSpPr>
        <p:spPr/>
        <p:txBody>
          <a:bodyPr/>
          <a:lstStyle/>
          <a:p>
            <a:fld id="{B951B9A2-35FB-47D1-8968-7A5254432692}" type="slidenum">
              <a:rPr lang="en-US" smtClean="0"/>
              <a:pPr/>
              <a:t>4</a:t>
            </a:fld>
            <a:endParaRPr lang="en-US"/>
          </a:p>
        </p:txBody>
      </p:sp>
    </p:spTree>
    <p:extLst>
      <p:ext uri="{BB962C8B-B14F-4D97-AF65-F5344CB8AC3E}">
        <p14:creationId xmlns:p14="http://schemas.microsoft.com/office/powerpoint/2010/main" val="3939699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college setting, your appearance will help you communicate with your peers/other students, your professors, employers, other</a:t>
            </a:r>
            <a:r>
              <a:rPr lang="en-US" baseline="0" dirty="0" smtClean="0"/>
              <a:t> faculty and staff, and many other people you’ll encounter on a daily basis, in addition to the people you already know. It’s important to be aware of what you’re communicating with your appearance choices, especially when it comes to the signals you’re giving off around professors and employers. Similarly to what we discussed in the lesson about transitioning between formal and informal communication (Module 7 Lesson 1), you’ll encounter many different situations where it will be appropriate to communicate and present yourself in different ways with varying levels of formality. In each of these situations, you’ll need to tailor your appearance to the specific situation. Although you won’t need to present yourself professionally all the time, being able to do so when it’s called for will be an integral part of your success.</a:t>
            </a:r>
            <a:endParaRPr lang="en-US" dirty="0" smtClean="0"/>
          </a:p>
          <a:p>
            <a:endParaRPr lang="en-US" dirty="0" smtClean="0"/>
          </a:p>
          <a:p>
            <a:r>
              <a:rPr lang="en-US" dirty="0" smtClean="0"/>
              <a:t>Although you’ll need</a:t>
            </a:r>
            <a:r>
              <a:rPr lang="en-US" baseline="0" dirty="0" smtClean="0"/>
              <a:t> to consider the way you dress for other reasons, m</a:t>
            </a:r>
            <a:r>
              <a:rPr lang="en-US" dirty="0" smtClean="0"/>
              <a:t>ost colleges do not have a student dress code. For many freshmen, this is a welcome change from their high schools’ policies. On a daily basis, most college students dress for comfort and their preferred style.</a:t>
            </a:r>
            <a:r>
              <a:rPr lang="en-US" baseline="0" dirty="0" smtClean="0"/>
              <a:t> Although specific types of clothing you see on campus will vary based on the climate where the school is located, the season of year, the trends and fashions most popular in that area at that time, and the university’s campus culture, there are still a lot of similarities from campus to campus. </a:t>
            </a:r>
            <a:r>
              <a:rPr lang="en-US" dirty="0" smtClean="0"/>
              <a:t>Even without any restrictions on clothing, most students have no problems</a:t>
            </a:r>
            <a:r>
              <a:rPr lang="en-US" baseline="0" dirty="0" smtClean="0"/>
              <a:t> dressing appropriately in the college environment.</a:t>
            </a:r>
            <a:endParaRPr lang="en-US" dirty="0"/>
          </a:p>
        </p:txBody>
      </p:sp>
      <p:sp>
        <p:nvSpPr>
          <p:cNvPr id="4" name="Slide Number Placeholder 3"/>
          <p:cNvSpPr>
            <a:spLocks noGrp="1"/>
          </p:cNvSpPr>
          <p:nvPr>
            <p:ph type="sldNum" sz="quarter" idx="10"/>
          </p:nvPr>
        </p:nvSpPr>
        <p:spPr/>
        <p:txBody>
          <a:bodyPr/>
          <a:lstStyle/>
          <a:p>
            <a:fld id="{B951B9A2-35FB-47D1-8968-7A5254432692}" type="slidenum">
              <a:rPr lang="en-US" smtClean="0"/>
              <a:pPr/>
              <a:t>5</a:t>
            </a:fld>
            <a:endParaRPr lang="en-US"/>
          </a:p>
        </p:txBody>
      </p:sp>
    </p:spTree>
    <p:extLst>
      <p:ext uri="{BB962C8B-B14F-4D97-AF65-F5344CB8AC3E}">
        <p14:creationId xmlns:p14="http://schemas.microsoft.com/office/powerpoint/2010/main" val="3939699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of the personal</a:t>
            </a:r>
            <a:r>
              <a:rPr lang="en-US" baseline="0" dirty="0" smtClean="0"/>
              <a:t> appearance descriptions listed here were spotted on undergraduate students on a college campus in NC. (specifically ECU during 2012-2013 academic year)</a:t>
            </a:r>
          </a:p>
          <a:p>
            <a:endParaRPr lang="en-US" baseline="0" dirty="0" smtClean="0"/>
          </a:p>
          <a:p>
            <a:r>
              <a:rPr lang="en-US" b="1" baseline="0" dirty="0" smtClean="0"/>
              <a:t>Every one of these was perfectly fine in the context in which it was observed. </a:t>
            </a:r>
            <a:r>
              <a:rPr lang="en-US" b="0" baseline="0" dirty="0" smtClean="0"/>
              <a:t>(For the record, the body paint was at a football game, not in an academic setting, and the pajama pants were in a dorm lobby.)</a:t>
            </a:r>
            <a:endParaRPr lang="en-US" b="1" baseline="0" dirty="0" smtClean="0"/>
          </a:p>
          <a:p>
            <a:endParaRPr lang="en-US" baseline="0" dirty="0" smtClean="0"/>
          </a:p>
          <a:p>
            <a:r>
              <a:rPr lang="en-US" baseline="0" dirty="0" smtClean="0"/>
              <a:t>The point of this slide is to drive home the idea that there’s no specific right way to dress in college.** You don’t have to lose your individuality or squelch your self-expression in order to fit in on a campus. Even if your personal aesthetic tends to be less mainstream, there’s still plenty of room to dress for success within your own style.</a:t>
            </a:r>
          </a:p>
          <a:p>
            <a:endParaRPr lang="en-US" baseline="0" dirty="0" smtClean="0"/>
          </a:p>
          <a:p>
            <a:r>
              <a:rPr lang="en-US" dirty="0" smtClean="0"/>
              <a:t>**Please</a:t>
            </a:r>
            <a:r>
              <a:rPr lang="en-US" baseline="0" dirty="0" smtClean="0"/>
              <a:t> note that this statement applies to </a:t>
            </a:r>
            <a:r>
              <a:rPr lang="en-US" i="1" baseline="0" dirty="0" smtClean="0"/>
              <a:t>most</a:t>
            </a:r>
            <a:r>
              <a:rPr lang="en-US" baseline="0" dirty="0" smtClean="0"/>
              <a:t> colleges/universities. Students who are considering attending certain types of schools – mainly schools with a religious or military affiliation – should be aware that these institutions are well within their rights to dictate a university dress code and/or a university culture that requires or encourages students to conform to certain norms. For example, certain religiously-affiliated schools may dictate a certain level of modesty, conforming to certain traditions, or wearing of religious garb such as head coverings. Military schools may have restrictions including full uniforms. However these strict guidelines are far less common. What students may also discover is that their campus may have a culture that leans toward a certain level of formality or casualness. Some may have specific guidelines about a few issues (e.g., no hats in classrooms or the dining hall – Louisburg College </a:t>
            </a:r>
            <a:r>
              <a:rPr lang="en-US" dirty="0" smtClean="0">
                <a:hlinkClick r:id="rId3"/>
              </a:rPr>
              <a:t>http://www.louisburg.edu/student/dresscode.html</a:t>
            </a:r>
            <a:r>
              <a:rPr lang="en-US" dirty="0" smtClean="0"/>
              <a:t>)</a:t>
            </a:r>
            <a:r>
              <a:rPr lang="en-US" baseline="0" dirty="0" smtClean="0"/>
              <a:t> and others may emphasize high standards for personal appearance on a daily basis and dictate “business or business casual attire” for any events (e.g. Morehouse College’s Appropriate Attire Policy, Student Handbook p.38-39 </a:t>
            </a:r>
            <a:r>
              <a:rPr lang="en-US" dirty="0" smtClean="0">
                <a:hlinkClick r:id="rId4"/>
              </a:rPr>
              <a:t>http://www.morehouse.edu/campus_life/student_conduct/pdf/Student-Handbook-March2013.pdf</a:t>
            </a:r>
            <a:r>
              <a:rPr lang="en-US" dirty="0" smtClean="0"/>
              <a: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B951B9A2-35FB-47D1-8968-7A5254432692}" type="slidenum">
              <a:rPr lang="en-US" smtClean="0"/>
              <a:pPr/>
              <a:t>6</a:t>
            </a:fld>
            <a:endParaRPr lang="en-US"/>
          </a:p>
        </p:txBody>
      </p:sp>
    </p:spTree>
    <p:extLst>
      <p:ext uri="{BB962C8B-B14F-4D97-AF65-F5344CB8AC3E}">
        <p14:creationId xmlns:p14="http://schemas.microsoft.com/office/powerpoint/2010/main" val="2558120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Given</a:t>
            </a:r>
            <a:r>
              <a:rPr lang="en-US" baseline="0" dirty="0" smtClean="0">
                <a:solidFill>
                  <a:schemeClr val="tx1"/>
                </a:solidFill>
              </a:rPr>
              <a:t> what we’ve just seen about the wide variety of appropriate ways to dress and present yourself on a college campus, let’s consider these points about how to dress for success in college.</a:t>
            </a:r>
          </a:p>
          <a:p>
            <a:endParaRPr lang="en-US" baseline="0" dirty="0" smtClean="0">
              <a:solidFill>
                <a:schemeClr val="tx1"/>
              </a:solidFill>
            </a:endParaRPr>
          </a:p>
          <a:p>
            <a:r>
              <a:rPr lang="en-US" baseline="0" dirty="0" smtClean="0">
                <a:solidFill>
                  <a:schemeClr val="tx1"/>
                </a:solidFill>
              </a:rPr>
              <a:t>It’s important to know that you won’t need to conform to trends, spend lots of money on your appearance, dress up (a.k.a. dress more formally), or avoid expressing yourself through your appearance. You also don’t need to look like you’re ready for a photo shoot or the runway every time you walk out the door.</a:t>
            </a:r>
          </a:p>
          <a:p>
            <a:endParaRPr lang="en-US" baseline="0" dirty="0" smtClean="0">
              <a:solidFill>
                <a:schemeClr val="tx1"/>
              </a:solidFill>
            </a:endParaRPr>
          </a:p>
          <a:p>
            <a:r>
              <a:rPr lang="en-US" baseline="0" dirty="0" smtClean="0">
                <a:solidFill>
                  <a:schemeClr val="tx1"/>
                </a:solidFill>
              </a:rPr>
              <a:t>However, you do need to make sure that you’re clean and appropriately groomed. For some people this may simply mean a quick shower, some deodorant, and running a comb through their hair. Others may choose to spend much more time on their grooming and appearance. </a:t>
            </a:r>
          </a:p>
          <a:p>
            <a:endParaRPr lang="en-US" baseline="0" dirty="0" smtClean="0">
              <a:solidFill>
                <a:schemeClr val="tx1"/>
              </a:solidFill>
            </a:endParaRPr>
          </a:p>
          <a:p>
            <a:r>
              <a:rPr lang="en-US" baseline="0" dirty="0" smtClean="0">
                <a:solidFill>
                  <a:schemeClr val="tx1"/>
                </a:solidFill>
              </a:rPr>
              <a:t>You also need to make sure that you dress modestly enough to stay out of trouble. On most college campuses there’s a huge amount of leeway here, and provided that you don’t show up to class dressed like you’re about to dive into a swimming pool, you’re unlikely to elicit any complaints. Keep in mind, though, that even outfits that won’t get you arrested for indecent exposure can still raise eyebrows, which leads us to the next point…</a:t>
            </a:r>
          </a:p>
          <a:p>
            <a:endParaRPr lang="en-US" baseline="0" dirty="0" smtClean="0">
              <a:solidFill>
                <a:schemeClr val="tx1"/>
              </a:solidFill>
            </a:endParaRPr>
          </a:p>
          <a:p>
            <a:r>
              <a:rPr lang="en-US" baseline="0" dirty="0" smtClean="0">
                <a:solidFill>
                  <a:schemeClr val="tx1"/>
                </a:solidFill>
              </a:rPr>
              <a:t>Know the context of the situation you’re entering and dress appropriately for it. This is something that is more dependent on your college’s campus culture, as well as the guidelines of different groups or events on campus. Remember that what’s perfectly appropriate for going to class might be completely inappropriate for a sorority recruitment event or a meeting with the head of your academic department to discuss a potential internship.</a:t>
            </a:r>
          </a:p>
          <a:p>
            <a:endParaRPr lang="en-US" baseline="0" dirty="0" smtClean="0">
              <a:solidFill>
                <a:schemeClr val="tx1"/>
              </a:solidFill>
            </a:endParaRPr>
          </a:p>
          <a:p>
            <a:r>
              <a:rPr lang="en-US" baseline="0" dirty="0" smtClean="0">
                <a:solidFill>
                  <a:schemeClr val="tx1"/>
                </a:solidFill>
              </a:rPr>
              <a:t>Finally, you’ll need to learn to pay close attention to the messages that your appearance is communicating to the people around you and figure out whether those messages match up with the signals you intended to convey. If they do, that’s great. If not, you may need to go back to the drawing board in planning how to convey those messages and possibly even consult with others to get feedback on where you’re going wrong.</a:t>
            </a:r>
          </a:p>
          <a:p>
            <a:endParaRPr lang="en-US" baseline="0"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B951B9A2-35FB-47D1-8968-7A5254432692}" type="slidenum">
              <a:rPr lang="en-US" smtClean="0"/>
              <a:pPr/>
              <a:t>7</a:t>
            </a:fld>
            <a:endParaRPr lang="en-US"/>
          </a:p>
        </p:txBody>
      </p:sp>
    </p:spTree>
    <p:extLst>
      <p:ext uri="{BB962C8B-B14F-4D97-AF65-F5344CB8AC3E}">
        <p14:creationId xmlns:p14="http://schemas.microsoft.com/office/powerpoint/2010/main" val="364846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t>
            </a:r>
            <a:r>
              <a:rPr lang="en-US" baseline="0" dirty="0" smtClean="0"/>
              <a:t>he following slides contain a variety of discussion topics related to communicating through outward appearance. Have students break into pairs or small groups, depending on the class size. Present one discussion topic at a time and give students 2 minutes to discuss the issue in their pair/group. Then lead a brief full-group discussion about the topic in which each group has the opportunity to share what they discussed.</a:t>
            </a:r>
            <a:endParaRPr lang="en-US" dirty="0"/>
          </a:p>
        </p:txBody>
      </p:sp>
      <p:sp>
        <p:nvSpPr>
          <p:cNvPr id="4" name="Slide Number Placeholder 3"/>
          <p:cNvSpPr>
            <a:spLocks noGrp="1"/>
          </p:cNvSpPr>
          <p:nvPr>
            <p:ph type="sldNum" sz="quarter" idx="10"/>
          </p:nvPr>
        </p:nvSpPr>
        <p:spPr/>
        <p:txBody>
          <a:bodyPr/>
          <a:lstStyle/>
          <a:p>
            <a:fld id="{B951B9A2-35FB-47D1-8968-7A5254432692}" type="slidenum">
              <a:rPr lang="en-US" smtClean="0"/>
              <a:pPr/>
              <a:t>8</a:t>
            </a:fld>
            <a:endParaRPr lang="en-US"/>
          </a:p>
        </p:txBody>
      </p:sp>
    </p:spTree>
    <p:extLst>
      <p:ext uri="{BB962C8B-B14F-4D97-AF65-F5344CB8AC3E}">
        <p14:creationId xmlns:p14="http://schemas.microsoft.com/office/powerpoint/2010/main" val="3857020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51B9A2-35FB-47D1-8968-7A5254432692}" type="slidenum">
              <a:rPr lang="en-US" smtClean="0"/>
              <a:pPr/>
              <a:t>9</a:t>
            </a:fld>
            <a:endParaRPr lang="en-US"/>
          </a:p>
        </p:txBody>
      </p:sp>
    </p:spTree>
    <p:extLst>
      <p:ext uri="{BB962C8B-B14F-4D97-AF65-F5344CB8AC3E}">
        <p14:creationId xmlns:p14="http://schemas.microsoft.com/office/powerpoint/2010/main" val="1765455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C575D67-E9C5-4798-AE9D-5E632E50730A}" type="datetimeFigureOut">
              <a:rPr lang="en-US" smtClean="0"/>
              <a:pPr/>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46C47F-F541-4C61-B3F2-A9D068743510}" type="slidenum">
              <a:rPr lang="en-US" smtClean="0"/>
              <a:pPr/>
              <a:t>‹#›</a:t>
            </a:fld>
            <a:endParaRPr lang="en-US"/>
          </a:p>
        </p:txBody>
      </p:sp>
    </p:spTree>
    <p:extLst>
      <p:ext uri="{BB962C8B-B14F-4D97-AF65-F5344CB8AC3E}">
        <p14:creationId xmlns:p14="http://schemas.microsoft.com/office/powerpoint/2010/main" val="41304115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575D67-E9C5-4798-AE9D-5E632E50730A}" type="datetimeFigureOut">
              <a:rPr lang="en-US" smtClean="0"/>
              <a:pPr/>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46C47F-F541-4C61-B3F2-A9D068743510}" type="slidenum">
              <a:rPr lang="en-US" smtClean="0"/>
              <a:pPr/>
              <a:t>‹#›</a:t>
            </a:fld>
            <a:endParaRPr lang="en-US"/>
          </a:p>
        </p:txBody>
      </p:sp>
    </p:spTree>
    <p:extLst>
      <p:ext uri="{BB962C8B-B14F-4D97-AF65-F5344CB8AC3E}">
        <p14:creationId xmlns:p14="http://schemas.microsoft.com/office/powerpoint/2010/main" val="1378761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575D67-E9C5-4798-AE9D-5E632E50730A}" type="datetimeFigureOut">
              <a:rPr lang="en-US" smtClean="0"/>
              <a:pPr/>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46C47F-F541-4C61-B3F2-A9D068743510}" type="slidenum">
              <a:rPr lang="en-US" smtClean="0"/>
              <a:pPr/>
              <a:t>‹#›</a:t>
            </a:fld>
            <a:endParaRPr lang="en-US"/>
          </a:p>
        </p:txBody>
      </p:sp>
    </p:spTree>
    <p:extLst>
      <p:ext uri="{BB962C8B-B14F-4D97-AF65-F5344CB8AC3E}">
        <p14:creationId xmlns:p14="http://schemas.microsoft.com/office/powerpoint/2010/main" val="345804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C575D67-E9C5-4798-AE9D-5E632E50730A}" type="datetimeFigureOut">
              <a:rPr lang="en-US" smtClean="0"/>
              <a:pPr/>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46C47F-F541-4C61-B3F2-A9D068743510}" type="slidenum">
              <a:rPr lang="en-US" smtClean="0"/>
              <a:pPr/>
              <a:t>‹#›</a:t>
            </a:fld>
            <a:endParaRPr lang="en-US"/>
          </a:p>
        </p:txBody>
      </p:sp>
    </p:spTree>
    <p:extLst>
      <p:ext uri="{BB962C8B-B14F-4D97-AF65-F5344CB8AC3E}">
        <p14:creationId xmlns:p14="http://schemas.microsoft.com/office/powerpoint/2010/main" val="40741580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575D67-E9C5-4798-AE9D-5E632E50730A}" type="datetimeFigureOut">
              <a:rPr lang="en-US" smtClean="0"/>
              <a:pPr/>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46C47F-F541-4C61-B3F2-A9D068743510}" type="slidenum">
              <a:rPr lang="en-US" smtClean="0"/>
              <a:pPr/>
              <a:t>‹#›</a:t>
            </a:fld>
            <a:endParaRPr lang="en-US"/>
          </a:p>
        </p:txBody>
      </p:sp>
    </p:spTree>
    <p:extLst>
      <p:ext uri="{BB962C8B-B14F-4D97-AF65-F5344CB8AC3E}">
        <p14:creationId xmlns:p14="http://schemas.microsoft.com/office/powerpoint/2010/main" val="3780903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575D67-E9C5-4798-AE9D-5E632E50730A}" type="datetimeFigureOut">
              <a:rPr lang="en-US" smtClean="0"/>
              <a:pPr/>
              <a:t>5/13/2013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46C47F-F541-4C61-B3F2-A9D068743510}" type="slidenum">
              <a:rPr lang="en-US" smtClean="0"/>
              <a:pPr/>
              <a:t>‹#›</a:t>
            </a:fld>
            <a:endParaRPr lang="en-US"/>
          </a:p>
        </p:txBody>
      </p:sp>
    </p:spTree>
    <p:extLst>
      <p:ext uri="{BB962C8B-B14F-4D97-AF65-F5344CB8AC3E}">
        <p14:creationId xmlns:p14="http://schemas.microsoft.com/office/powerpoint/2010/main" val="3671234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575D67-E9C5-4798-AE9D-5E632E50730A}" type="datetimeFigureOut">
              <a:rPr lang="en-US" smtClean="0"/>
              <a:pPr/>
              <a:t>5/13/2013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46C47F-F541-4C61-B3F2-A9D068743510}" type="slidenum">
              <a:rPr lang="en-US" smtClean="0"/>
              <a:pPr/>
              <a:t>‹#›</a:t>
            </a:fld>
            <a:endParaRPr lang="en-US"/>
          </a:p>
        </p:txBody>
      </p:sp>
    </p:spTree>
    <p:extLst>
      <p:ext uri="{BB962C8B-B14F-4D97-AF65-F5344CB8AC3E}">
        <p14:creationId xmlns:p14="http://schemas.microsoft.com/office/powerpoint/2010/main" val="685408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575D67-E9C5-4798-AE9D-5E632E50730A}" type="datetimeFigureOut">
              <a:rPr lang="en-US" smtClean="0"/>
              <a:pPr/>
              <a:t>5/13/2013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46C47F-F541-4C61-B3F2-A9D068743510}" type="slidenum">
              <a:rPr lang="en-US" smtClean="0"/>
              <a:pPr/>
              <a:t>‹#›</a:t>
            </a:fld>
            <a:endParaRPr lang="en-US"/>
          </a:p>
        </p:txBody>
      </p:sp>
    </p:spTree>
    <p:extLst>
      <p:ext uri="{BB962C8B-B14F-4D97-AF65-F5344CB8AC3E}">
        <p14:creationId xmlns:p14="http://schemas.microsoft.com/office/powerpoint/2010/main" val="2610844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575D67-E9C5-4798-AE9D-5E632E50730A}" type="datetimeFigureOut">
              <a:rPr lang="en-US" smtClean="0"/>
              <a:pPr/>
              <a:t>5/13/2013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46C47F-F541-4C61-B3F2-A9D068743510}" type="slidenum">
              <a:rPr lang="en-US" smtClean="0"/>
              <a:pPr/>
              <a:t>‹#›</a:t>
            </a:fld>
            <a:endParaRPr lang="en-US"/>
          </a:p>
        </p:txBody>
      </p:sp>
    </p:spTree>
    <p:extLst>
      <p:ext uri="{BB962C8B-B14F-4D97-AF65-F5344CB8AC3E}">
        <p14:creationId xmlns:p14="http://schemas.microsoft.com/office/powerpoint/2010/main" val="358502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575D67-E9C5-4798-AE9D-5E632E50730A}" type="datetimeFigureOut">
              <a:rPr lang="en-US" smtClean="0"/>
              <a:pPr/>
              <a:t>5/13/2013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46C47F-F541-4C61-B3F2-A9D068743510}" type="slidenum">
              <a:rPr lang="en-US" smtClean="0"/>
              <a:pPr/>
              <a:t>‹#›</a:t>
            </a:fld>
            <a:endParaRPr lang="en-US"/>
          </a:p>
        </p:txBody>
      </p:sp>
    </p:spTree>
    <p:extLst>
      <p:ext uri="{BB962C8B-B14F-4D97-AF65-F5344CB8AC3E}">
        <p14:creationId xmlns:p14="http://schemas.microsoft.com/office/powerpoint/2010/main" val="267999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575D67-E9C5-4798-AE9D-5E632E50730A}" type="datetimeFigureOut">
              <a:rPr lang="en-US" smtClean="0"/>
              <a:pPr/>
              <a:t>5/13/2013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46C47F-F541-4C61-B3F2-A9D068743510}" type="slidenum">
              <a:rPr lang="en-US" smtClean="0"/>
              <a:pPr/>
              <a:t>‹#›</a:t>
            </a:fld>
            <a:endParaRPr lang="en-US"/>
          </a:p>
        </p:txBody>
      </p:sp>
    </p:spTree>
    <p:extLst>
      <p:ext uri="{BB962C8B-B14F-4D97-AF65-F5344CB8AC3E}">
        <p14:creationId xmlns:p14="http://schemas.microsoft.com/office/powerpoint/2010/main" val="4008754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575D67-E9C5-4798-AE9D-5E632E50730A}" type="datetimeFigureOut">
              <a:rPr lang="en-US" smtClean="0"/>
              <a:pPr/>
              <a:t>5/13/2013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46C47F-F541-4C61-B3F2-A9D068743510}" type="slidenum">
              <a:rPr lang="en-US" smtClean="0"/>
              <a:pPr/>
              <a:t>‹#›</a:t>
            </a:fld>
            <a:endParaRPr lang="en-US"/>
          </a:p>
        </p:txBody>
      </p:sp>
    </p:spTree>
    <p:extLst>
      <p:ext uri="{BB962C8B-B14F-4D97-AF65-F5344CB8AC3E}">
        <p14:creationId xmlns:p14="http://schemas.microsoft.com/office/powerpoint/2010/main" val="1176417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creativecommons.org/licenses/by-nc/3.0/deed.en_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normAutofit/>
          </a:bodyPr>
          <a:lstStyle/>
          <a:p>
            <a:r>
              <a:rPr lang="en-US" sz="6600" b="1" dirty="0" smtClean="0"/>
              <a:t>Dressing for Success</a:t>
            </a:r>
            <a:endParaRPr lang="en-US" sz="6600" b="1" dirty="0"/>
          </a:p>
        </p:txBody>
      </p:sp>
      <p:sp>
        <p:nvSpPr>
          <p:cNvPr id="3" name="Subtitle 2"/>
          <p:cNvSpPr>
            <a:spLocks noGrp="1"/>
          </p:cNvSpPr>
          <p:nvPr>
            <p:ph type="subTitle" idx="1"/>
          </p:nvPr>
        </p:nvSpPr>
        <p:spPr>
          <a:xfrm>
            <a:off x="647700" y="5486400"/>
            <a:ext cx="7848600" cy="762000"/>
          </a:xfrm>
        </p:spPr>
        <p:txBody>
          <a:bodyPr/>
          <a:lstStyle/>
          <a:p>
            <a:r>
              <a:rPr lang="en-US" dirty="0" smtClean="0"/>
              <a:t>Communicating through </a:t>
            </a:r>
            <a:r>
              <a:rPr lang="en-US" dirty="0" smtClean="0"/>
              <a:t>Outward </a:t>
            </a:r>
            <a:r>
              <a:rPr lang="en-US" dirty="0" smtClean="0"/>
              <a:t>Appearance</a:t>
            </a:r>
            <a:endParaRPr lang="en-US" dirty="0"/>
          </a:p>
        </p:txBody>
      </p:sp>
      <p:pic>
        <p:nvPicPr>
          <p:cNvPr id="3075" name="Picture 3" descr="C:\Users\johnsonem\AppData\Local\Microsoft\Windows\Temporary Internet Files\Content.IE5\2BNQUXTV\MC910217056[1].png"/>
          <p:cNvPicPr>
            <a:picLocks noChangeAspect="1" noChangeArrowheads="1"/>
          </p:cNvPicPr>
          <p:nvPr/>
        </p:nvPicPr>
        <p:blipFill rotWithShape="1">
          <a:blip r:embed="rId3">
            <a:extLst>
              <a:ext uri="{28A0092B-C50C-407E-A947-70E740481C1C}">
                <a14:useLocalDpi xmlns:a14="http://schemas.microsoft.com/office/drawing/2010/main" val="0"/>
              </a:ext>
            </a:extLst>
          </a:blip>
          <a:srcRect t="22237" b="7895"/>
          <a:stretch/>
        </p:blipFill>
        <p:spPr bwMode="auto">
          <a:xfrm>
            <a:off x="2438400" y="2209800"/>
            <a:ext cx="4267200" cy="2981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2051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r>
              <a:rPr lang="en-US" dirty="0" smtClean="0"/>
              <a:t>Topic #2</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marL="0" indent="0" algn="ctr">
              <a:spcAft>
                <a:spcPts val="1800"/>
              </a:spcAft>
              <a:buNone/>
            </a:pPr>
            <a:r>
              <a:rPr lang="en-US" sz="4000" dirty="0" smtClean="0"/>
              <a:t>How </a:t>
            </a:r>
            <a:r>
              <a:rPr lang="en-US" sz="4000" dirty="0" smtClean="0"/>
              <a:t>can your clothes and personal appearance help you to meet your goals or hinder your progress? </a:t>
            </a:r>
            <a:endParaRPr lang="en-US" sz="4000" dirty="0" smtClean="0"/>
          </a:p>
          <a:p>
            <a:pPr marL="0" indent="0" algn="ctr">
              <a:spcAft>
                <a:spcPts val="1800"/>
              </a:spcAft>
              <a:buNone/>
            </a:pPr>
            <a:r>
              <a:rPr lang="en-US" sz="4000" dirty="0" smtClean="0"/>
              <a:t>How </a:t>
            </a:r>
            <a:r>
              <a:rPr lang="en-US" sz="4000" dirty="0" smtClean="0"/>
              <a:t>might setting different goals </a:t>
            </a:r>
            <a:r>
              <a:rPr lang="en-US" sz="4000" dirty="0" smtClean="0"/>
              <a:t/>
            </a:r>
            <a:br>
              <a:rPr lang="en-US" sz="4000" dirty="0" smtClean="0"/>
            </a:br>
            <a:r>
              <a:rPr lang="en-US" sz="4000" dirty="0" smtClean="0"/>
              <a:t>lead </a:t>
            </a:r>
            <a:r>
              <a:rPr lang="en-US" sz="4000" dirty="0" smtClean="0"/>
              <a:t>to selecting different clothes </a:t>
            </a:r>
            <a:r>
              <a:rPr lang="en-US" sz="4000" dirty="0" smtClean="0"/>
              <a:t/>
            </a:r>
            <a:br>
              <a:rPr lang="en-US" sz="4000" dirty="0" smtClean="0"/>
            </a:br>
            <a:r>
              <a:rPr lang="en-US" sz="4000" dirty="0" smtClean="0"/>
              <a:t>or </a:t>
            </a:r>
            <a:r>
              <a:rPr lang="en-US" sz="4000" dirty="0" smtClean="0"/>
              <a:t>altering your appearance </a:t>
            </a:r>
            <a:r>
              <a:rPr lang="en-US" sz="4000" dirty="0" smtClean="0"/>
              <a:t/>
            </a:r>
            <a:br>
              <a:rPr lang="en-US" sz="4000" dirty="0" smtClean="0"/>
            </a:br>
            <a:r>
              <a:rPr lang="en-US" sz="4000" dirty="0" smtClean="0"/>
              <a:t>in </a:t>
            </a:r>
            <a:r>
              <a:rPr lang="en-US" sz="4000" dirty="0" smtClean="0"/>
              <a:t>other ways?</a:t>
            </a:r>
            <a:endParaRPr lang="en-US" sz="4000" dirty="0"/>
          </a:p>
        </p:txBody>
      </p:sp>
    </p:spTree>
    <p:extLst>
      <p:ext uri="{BB962C8B-B14F-4D97-AF65-F5344CB8AC3E}">
        <p14:creationId xmlns:p14="http://schemas.microsoft.com/office/powerpoint/2010/main" val="1748240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r>
              <a:rPr lang="en-US" dirty="0" smtClean="0"/>
              <a:t>Topic #3</a:t>
            </a:r>
            <a:endParaRPr lang="en-US" dirty="0"/>
          </a:p>
        </p:txBody>
      </p:sp>
      <p:sp>
        <p:nvSpPr>
          <p:cNvPr id="3" name="Content Placeholder 2"/>
          <p:cNvSpPr>
            <a:spLocks noGrp="1"/>
          </p:cNvSpPr>
          <p:nvPr>
            <p:ph idx="1"/>
          </p:nvPr>
        </p:nvSpPr>
        <p:spPr/>
        <p:txBody>
          <a:bodyPr>
            <a:noAutofit/>
          </a:bodyPr>
          <a:lstStyle/>
          <a:p>
            <a:pPr marL="0" indent="0" algn="ctr">
              <a:spcAft>
                <a:spcPts val="1800"/>
              </a:spcAft>
              <a:buNone/>
            </a:pPr>
            <a:r>
              <a:rPr lang="en-US" sz="4000" dirty="0" smtClean="0"/>
              <a:t>How </a:t>
            </a:r>
            <a:r>
              <a:rPr lang="en-US" sz="4000" dirty="0" smtClean="0"/>
              <a:t>do clothes and appearance </a:t>
            </a:r>
            <a:r>
              <a:rPr lang="en-US" sz="4000" dirty="0" smtClean="0"/>
              <a:t/>
            </a:r>
            <a:br>
              <a:rPr lang="en-US" sz="4000" dirty="0" smtClean="0"/>
            </a:br>
            <a:r>
              <a:rPr lang="en-US" sz="4000" dirty="0" smtClean="0"/>
              <a:t>affect </a:t>
            </a:r>
            <a:r>
              <a:rPr lang="en-US" sz="4000" dirty="0" smtClean="0"/>
              <a:t>your self-confidence, </a:t>
            </a:r>
            <a:r>
              <a:rPr lang="en-US" sz="4000" dirty="0" smtClean="0"/>
              <a:t/>
            </a:r>
            <a:br>
              <a:rPr lang="en-US" sz="4000" dirty="0" smtClean="0"/>
            </a:br>
            <a:r>
              <a:rPr lang="en-US" sz="4000" dirty="0" smtClean="0"/>
              <a:t>attitude</a:t>
            </a:r>
            <a:r>
              <a:rPr lang="en-US" sz="4000" dirty="0" smtClean="0"/>
              <a:t>, and productivity? </a:t>
            </a:r>
            <a:endParaRPr lang="en-US" sz="4000" dirty="0" smtClean="0"/>
          </a:p>
          <a:p>
            <a:pPr marL="0" indent="0" algn="ctr">
              <a:spcAft>
                <a:spcPts val="1800"/>
              </a:spcAft>
              <a:buNone/>
            </a:pPr>
            <a:r>
              <a:rPr lang="en-US" sz="4000" dirty="0" smtClean="0"/>
              <a:t>What </a:t>
            </a:r>
            <a:r>
              <a:rPr lang="en-US" sz="4000" dirty="0" smtClean="0"/>
              <a:t>effects do you notice when </a:t>
            </a:r>
            <a:r>
              <a:rPr lang="en-US" sz="4000" dirty="0" smtClean="0"/>
              <a:t/>
            </a:r>
            <a:br>
              <a:rPr lang="en-US" sz="4000" dirty="0" smtClean="0"/>
            </a:br>
            <a:r>
              <a:rPr lang="en-US" sz="4000" dirty="0" smtClean="0"/>
              <a:t>you </a:t>
            </a:r>
            <a:r>
              <a:rPr lang="en-US" sz="4000" dirty="0" smtClean="0"/>
              <a:t>feel “put together”? </a:t>
            </a:r>
            <a:endParaRPr lang="en-US" sz="4000" dirty="0"/>
          </a:p>
          <a:p>
            <a:pPr marL="0" indent="0" algn="ctr">
              <a:spcAft>
                <a:spcPts val="1800"/>
              </a:spcAft>
              <a:buNone/>
            </a:pPr>
            <a:r>
              <a:rPr lang="en-US" sz="4000" dirty="0" smtClean="0"/>
              <a:t>What </a:t>
            </a:r>
            <a:r>
              <a:rPr lang="en-US" sz="4000" dirty="0" smtClean="0"/>
              <a:t>effects do you </a:t>
            </a:r>
            <a:r>
              <a:rPr lang="en-US" sz="4000" dirty="0" smtClean="0"/>
              <a:t>notice</a:t>
            </a:r>
            <a:br>
              <a:rPr lang="en-US" sz="4000" dirty="0" smtClean="0"/>
            </a:br>
            <a:r>
              <a:rPr lang="en-US" sz="4000" dirty="0" smtClean="0"/>
              <a:t> </a:t>
            </a:r>
            <a:r>
              <a:rPr lang="en-US" sz="4000" dirty="0" smtClean="0"/>
              <a:t>when you feel </a:t>
            </a:r>
            <a:r>
              <a:rPr lang="en-US" sz="4000" dirty="0" smtClean="0"/>
              <a:t>unkempt?</a:t>
            </a:r>
            <a:endParaRPr lang="en-US" sz="4000" dirty="0"/>
          </a:p>
        </p:txBody>
      </p:sp>
    </p:spTree>
    <p:extLst>
      <p:ext uri="{BB962C8B-B14F-4D97-AF65-F5344CB8AC3E}">
        <p14:creationId xmlns:p14="http://schemas.microsoft.com/office/powerpoint/2010/main" val="1857559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Discussion </a:t>
            </a:r>
            <a:r>
              <a:rPr lang="en-US" dirty="0" smtClean="0"/>
              <a:t>Topic #4</a:t>
            </a:r>
            <a:endParaRPr lang="en-US" dirty="0"/>
          </a:p>
        </p:txBody>
      </p:sp>
      <p:sp>
        <p:nvSpPr>
          <p:cNvPr id="3" name="Content Placeholder 2"/>
          <p:cNvSpPr>
            <a:spLocks noGrp="1"/>
          </p:cNvSpPr>
          <p:nvPr>
            <p:ph idx="1"/>
          </p:nvPr>
        </p:nvSpPr>
        <p:spPr>
          <a:xfrm>
            <a:off x="0" y="1295400"/>
            <a:ext cx="9144000" cy="5562600"/>
          </a:xfrm>
        </p:spPr>
        <p:txBody>
          <a:bodyPr>
            <a:noAutofit/>
          </a:bodyPr>
          <a:lstStyle/>
          <a:p>
            <a:pPr marL="0" indent="0" algn="ctr">
              <a:spcAft>
                <a:spcPts val="1800"/>
              </a:spcAft>
              <a:buNone/>
            </a:pPr>
            <a:r>
              <a:rPr lang="en-US" sz="3600" dirty="0" smtClean="0"/>
              <a:t>How might the </a:t>
            </a:r>
            <a:r>
              <a:rPr lang="en-US" sz="3600" dirty="0" smtClean="0"/>
              <a:t>way you dress and present yourself indicate that your primary reason for being on campus is to attend school? </a:t>
            </a:r>
            <a:endParaRPr lang="en-US" sz="3600" dirty="0" smtClean="0"/>
          </a:p>
          <a:p>
            <a:pPr marL="0" indent="0" algn="ctr">
              <a:spcAft>
                <a:spcPts val="1800"/>
              </a:spcAft>
              <a:buNone/>
            </a:pPr>
            <a:r>
              <a:rPr lang="en-US" sz="3600" dirty="0" smtClean="0"/>
              <a:t>How might </a:t>
            </a:r>
            <a:r>
              <a:rPr lang="en-US" sz="3600" dirty="0" smtClean="0"/>
              <a:t>it </a:t>
            </a:r>
            <a:r>
              <a:rPr lang="en-US" sz="3600" dirty="0" smtClean="0"/>
              <a:t>communicate that you </a:t>
            </a:r>
            <a:r>
              <a:rPr lang="en-US" sz="3600" dirty="0" smtClean="0"/>
              <a:t/>
            </a:r>
            <a:br>
              <a:rPr lang="en-US" sz="3600" dirty="0" smtClean="0"/>
            </a:br>
            <a:r>
              <a:rPr lang="en-US" sz="3600" dirty="0" smtClean="0"/>
              <a:t>take </a:t>
            </a:r>
            <a:r>
              <a:rPr lang="en-US" sz="3600" dirty="0" smtClean="0"/>
              <a:t>your classes seriously? </a:t>
            </a:r>
            <a:endParaRPr lang="en-US" sz="3600" dirty="0" smtClean="0"/>
          </a:p>
          <a:p>
            <a:pPr marL="0" indent="0" algn="ctr">
              <a:spcAft>
                <a:spcPts val="1800"/>
              </a:spcAft>
              <a:buNone/>
            </a:pPr>
            <a:r>
              <a:rPr lang="en-US" sz="3600" dirty="0" smtClean="0"/>
              <a:t>How </a:t>
            </a:r>
            <a:r>
              <a:rPr lang="en-US" sz="3600" dirty="0" smtClean="0"/>
              <a:t>might you inadvertently send the message that you just happened to drop in for class in between other, more important activities?</a:t>
            </a:r>
            <a:endParaRPr lang="en-US" sz="3600" dirty="0"/>
          </a:p>
        </p:txBody>
      </p:sp>
    </p:spTree>
    <p:extLst>
      <p:ext uri="{BB962C8B-B14F-4D97-AF65-F5344CB8AC3E}">
        <p14:creationId xmlns:p14="http://schemas.microsoft.com/office/powerpoint/2010/main" val="3042010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r>
              <a:rPr lang="en-US" dirty="0" smtClean="0"/>
              <a:t>Topic #5</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pPr marL="0" indent="0" algn="ctr">
              <a:spcAft>
                <a:spcPts val="1800"/>
              </a:spcAft>
              <a:buNone/>
            </a:pPr>
            <a:r>
              <a:rPr lang="en-US" sz="4000" dirty="0" smtClean="0"/>
              <a:t>What messages </a:t>
            </a:r>
            <a:r>
              <a:rPr lang="en-US" sz="4000" dirty="0" smtClean="0"/>
              <a:t>might it </a:t>
            </a:r>
            <a:r>
              <a:rPr lang="en-US" sz="4000" dirty="0" smtClean="0"/>
              <a:t>communicate to others if you go to class in the same clothes you wear to sleep? </a:t>
            </a:r>
            <a:endParaRPr lang="en-US" sz="4000" dirty="0" smtClean="0"/>
          </a:p>
          <a:p>
            <a:pPr marL="0" indent="0" algn="ctr">
              <a:spcAft>
                <a:spcPts val="1800"/>
              </a:spcAft>
              <a:buNone/>
            </a:pPr>
            <a:r>
              <a:rPr lang="en-US" sz="4000" dirty="0" smtClean="0"/>
              <a:t>Do you think being </a:t>
            </a:r>
            <a:r>
              <a:rPr lang="en-US" sz="4000" dirty="0" smtClean="0"/>
              <a:t>dressed for bed </a:t>
            </a:r>
            <a:r>
              <a:rPr lang="en-US" sz="4000" dirty="0" smtClean="0"/>
              <a:t/>
            </a:r>
            <a:br>
              <a:rPr lang="en-US" sz="4000" dirty="0" smtClean="0"/>
            </a:br>
            <a:r>
              <a:rPr lang="en-US" sz="4000" dirty="0" smtClean="0"/>
              <a:t>would affect your </a:t>
            </a:r>
            <a:r>
              <a:rPr lang="en-US" sz="4000" dirty="0" smtClean="0"/>
              <a:t>attitude </a:t>
            </a:r>
            <a:r>
              <a:rPr lang="en-US" sz="4000" dirty="0" smtClean="0"/>
              <a:t/>
            </a:r>
            <a:br>
              <a:rPr lang="en-US" sz="4000" dirty="0" smtClean="0"/>
            </a:br>
            <a:r>
              <a:rPr lang="en-US" sz="4000" dirty="0" smtClean="0"/>
              <a:t>or </a:t>
            </a:r>
            <a:r>
              <a:rPr lang="en-US" sz="4000" dirty="0" smtClean="0"/>
              <a:t>actions? How so? </a:t>
            </a:r>
            <a:endParaRPr lang="en-US" sz="4000" dirty="0" smtClean="0"/>
          </a:p>
          <a:p>
            <a:pPr marL="0" indent="0" algn="ctr">
              <a:spcAft>
                <a:spcPts val="1800"/>
              </a:spcAft>
              <a:buNone/>
            </a:pPr>
            <a:r>
              <a:rPr lang="en-US" sz="4000" dirty="0" smtClean="0"/>
              <a:t>Would it </a:t>
            </a:r>
            <a:r>
              <a:rPr lang="en-US" sz="4000" dirty="0" smtClean="0"/>
              <a:t>make it more tempting </a:t>
            </a:r>
            <a:r>
              <a:rPr lang="en-US" sz="4000" dirty="0" smtClean="0"/>
              <a:t/>
            </a:r>
            <a:br>
              <a:rPr lang="en-US" sz="4000" dirty="0" smtClean="0"/>
            </a:br>
            <a:r>
              <a:rPr lang="en-US" sz="4000" dirty="0" smtClean="0"/>
              <a:t>to </a:t>
            </a:r>
            <a:r>
              <a:rPr lang="en-US" sz="4000" dirty="0" smtClean="0"/>
              <a:t>nap during the day?</a:t>
            </a:r>
            <a:endParaRPr lang="en-US" sz="4000" dirty="0"/>
          </a:p>
        </p:txBody>
      </p:sp>
    </p:spTree>
    <p:extLst>
      <p:ext uri="{BB962C8B-B14F-4D97-AF65-F5344CB8AC3E}">
        <p14:creationId xmlns:p14="http://schemas.microsoft.com/office/powerpoint/2010/main" val="3521642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Dress for Success Collage</a:t>
            </a:r>
            <a:endParaRPr lang="en-US" dirty="0"/>
          </a:p>
        </p:txBody>
      </p:sp>
      <p:sp>
        <p:nvSpPr>
          <p:cNvPr id="3" name="Content Placeholder 2"/>
          <p:cNvSpPr>
            <a:spLocks noGrp="1"/>
          </p:cNvSpPr>
          <p:nvPr>
            <p:ph idx="1"/>
          </p:nvPr>
        </p:nvSpPr>
        <p:spPr>
          <a:xfrm>
            <a:off x="228600" y="1524000"/>
            <a:ext cx="8686800" cy="5334000"/>
          </a:xfrm>
        </p:spPr>
        <p:txBody>
          <a:bodyPr>
            <a:normAutofit fontScale="92500"/>
          </a:bodyPr>
          <a:lstStyle/>
          <a:p>
            <a:r>
              <a:rPr lang="en-US" dirty="0" smtClean="0"/>
              <a:t>Work with your small group to complete this activity</a:t>
            </a:r>
          </a:p>
          <a:p>
            <a:r>
              <a:rPr lang="en-US" dirty="0" smtClean="0"/>
              <a:t>Choose 3 scenarios from the list given</a:t>
            </a:r>
          </a:p>
          <a:p>
            <a:r>
              <a:rPr lang="en-US" dirty="0" smtClean="0"/>
              <a:t>Using </a:t>
            </a:r>
            <a:r>
              <a:rPr lang="en-US" dirty="0"/>
              <a:t>the supplies </a:t>
            </a:r>
            <a:r>
              <a:rPr lang="en-US" dirty="0" smtClean="0"/>
              <a:t>provided, create a collage for </a:t>
            </a:r>
            <a:r>
              <a:rPr lang="en-US" dirty="0"/>
              <a:t>each </a:t>
            </a:r>
            <a:r>
              <a:rPr lang="en-US" dirty="0" smtClean="0"/>
              <a:t>scenario that reflects an outward appearance matching the description</a:t>
            </a:r>
          </a:p>
          <a:p>
            <a:r>
              <a:rPr lang="en-US" dirty="0" smtClean="0"/>
              <a:t>You may write, draw, and use pictures from magazines or the computer to depict the clothing, hygiene, and other aspects of appearance</a:t>
            </a:r>
          </a:p>
          <a:p>
            <a:r>
              <a:rPr lang="en-US" dirty="0" smtClean="0"/>
              <a:t>Be prepared to share your collage with the class and explain how the images you chose fit the scenario</a:t>
            </a:r>
          </a:p>
          <a:p>
            <a:endParaRPr lang="en-US" dirty="0"/>
          </a:p>
        </p:txBody>
      </p:sp>
    </p:spTree>
    <p:extLst>
      <p:ext uri="{BB962C8B-B14F-4D97-AF65-F5344CB8AC3E}">
        <p14:creationId xmlns:p14="http://schemas.microsoft.com/office/powerpoint/2010/main" val="1455119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Entry</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marL="0" indent="0" algn="ctr">
              <a:spcAft>
                <a:spcPts val="1800"/>
              </a:spcAft>
              <a:buNone/>
            </a:pPr>
            <a:r>
              <a:rPr lang="en-US" sz="4000" dirty="0" smtClean="0"/>
              <a:t>Does the way you </a:t>
            </a:r>
            <a:r>
              <a:rPr lang="en-US" sz="4000" dirty="0" smtClean="0"/>
              <a:t>currently dress </a:t>
            </a:r>
            <a:r>
              <a:rPr lang="en-US" sz="4000" dirty="0" smtClean="0"/>
              <a:t>and present yourself elicit </a:t>
            </a:r>
            <a:r>
              <a:rPr lang="en-US" sz="4000" smtClean="0"/>
              <a:t>the </a:t>
            </a:r>
            <a:r>
              <a:rPr lang="en-US" sz="4000" smtClean="0"/>
              <a:t>types </a:t>
            </a:r>
            <a:r>
              <a:rPr lang="en-US" sz="4000" dirty="0" smtClean="0"/>
              <a:t>of </a:t>
            </a:r>
            <a:r>
              <a:rPr lang="en-US" sz="4000" dirty="0" smtClean="0"/>
              <a:t>reactions </a:t>
            </a:r>
            <a:r>
              <a:rPr lang="en-US" sz="4000" dirty="0" smtClean="0"/>
              <a:t>that you want? </a:t>
            </a:r>
            <a:endParaRPr lang="en-US" sz="4000" dirty="0" smtClean="0"/>
          </a:p>
          <a:p>
            <a:pPr marL="0" indent="0" algn="ctr">
              <a:spcAft>
                <a:spcPts val="1800"/>
              </a:spcAft>
              <a:buNone/>
            </a:pPr>
            <a:r>
              <a:rPr lang="en-US" sz="4000" dirty="0" smtClean="0"/>
              <a:t>If </a:t>
            </a:r>
            <a:r>
              <a:rPr lang="en-US" sz="4000" dirty="0" smtClean="0"/>
              <a:t>the reactions you experience </a:t>
            </a:r>
            <a:r>
              <a:rPr lang="en-US" sz="4000" dirty="0" smtClean="0"/>
              <a:t/>
            </a:r>
            <a:br>
              <a:rPr lang="en-US" sz="4000" dirty="0" smtClean="0"/>
            </a:br>
            <a:r>
              <a:rPr lang="en-US" sz="4000" dirty="0" smtClean="0"/>
              <a:t>don’t </a:t>
            </a:r>
            <a:r>
              <a:rPr lang="en-US" sz="4000" dirty="0" smtClean="0"/>
              <a:t>meet your expectations, how can you get them back in sync</a:t>
            </a:r>
            <a:r>
              <a:rPr lang="en-US" sz="4000" dirty="0" smtClean="0"/>
              <a:t>?</a:t>
            </a:r>
            <a:endParaRPr lang="en-US" sz="4000" dirty="0" smtClean="0"/>
          </a:p>
        </p:txBody>
      </p:sp>
    </p:spTree>
    <p:extLst>
      <p:ext uri="{BB962C8B-B14F-4D97-AF65-F5344CB8AC3E}">
        <p14:creationId xmlns:p14="http://schemas.microsoft.com/office/powerpoint/2010/main" val="1426124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4"/>
              </a:rPr>
              <a:t>This work is licensed under a Creative Commons Attribution-</a:t>
            </a:r>
            <a:r>
              <a:rPr lang="en-US" dirty="0" err="1">
                <a:solidFill>
                  <a:srgbClr val="FFFFFF"/>
                </a:solidFill>
                <a:hlinkClick r:id="rId4"/>
              </a:rPr>
              <a:t>NonCommercial</a:t>
            </a:r>
            <a:r>
              <a:rPr lang="en-US" dirty="0">
                <a:solidFill>
                  <a:srgbClr val="FFFFFF"/>
                </a:solidFill>
                <a:hlinkClick r:id="rId4"/>
              </a:rPr>
              <a:t> 3.0 </a:t>
            </a:r>
            <a:r>
              <a:rPr lang="en-US" dirty="0" err="1">
                <a:solidFill>
                  <a:srgbClr val="FFFFFF"/>
                </a:solidFill>
                <a:hlinkClick r:id="rId4"/>
              </a:rPr>
              <a:t>Unported</a:t>
            </a:r>
            <a:r>
              <a:rPr lang="en-US" dirty="0">
                <a:solidFill>
                  <a:srgbClr val="FFFFFF"/>
                </a:solidFill>
                <a:hlinkClick r:id="rId4"/>
              </a:rPr>
              <a:t> License.</a:t>
            </a:r>
            <a:endParaRPr lang="en-US" dirty="0">
              <a:solidFill>
                <a:srgbClr val="FFFFFF"/>
              </a:solidFill>
            </a:endParaRPr>
          </a:p>
        </p:txBody>
      </p:sp>
    </p:spTree>
    <p:extLst>
      <p:ext uri="{BB962C8B-B14F-4D97-AF65-F5344CB8AC3E}">
        <p14:creationId xmlns:p14="http://schemas.microsoft.com/office/powerpoint/2010/main" val="1388669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38225"/>
            <a:ext cx="8229600" cy="4781550"/>
          </a:xfrm>
        </p:spPr>
        <p:txBody>
          <a:bodyPr>
            <a:noAutofit/>
          </a:bodyPr>
          <a:lstStyle/>
          <a:p>
            <a:pPr marL="0" indent="0" algn="ctr">
              <a:buNone/>
            </a:pPr>
            <a:r>
              <a:rPr lang="en-US" dirty="0" smtClean="0"/>
              <a:t>“It is impossible to wear clothes without transmitting social signals. Every costume tells a story, often a very subtle one, about its wearer.”</a:t>
            </a:r>
          </a:p>
          <a:p>
            <a:pPr marL="0" indent="0" algn="ctr">
              <a:buNone/>
            </a:pPr>
            <a:r>
              <a:rPr lang="en-US" dirty="0" smtClean="0"/>
              <a:t>-Desmond Morris</a:t>
            </a:r>
          </a:p>
          <a:p>
            <a:pPr marL="0" indent="0" algn="ctr">
              <a:buNone/>
            </a:pPr>
            <a:endParaRPr lang="en-US" sz="2400" dirty="0" smtClean="0"/>
          </a:p>
          <a:p>
            <a:pPr marL="0" indent="0" algn="ctr">
              <a:buNone/>
            </a:pPr>
            <a:endParaRPr lang="en-US" sz="2400" dirty="0"/>
          </a:p>
          <a:p>
            <a:pPr marL="0" indent="0" algn="ctr">
              <a:buNone/>
            </a:pPr>
            <a:r>
              <a:rPr lang="en-US" dirty="0" smtClean="0"/>
              <a:t>“Clothes make the man. Naked people have little or no influence on society.”</a:t>
            </a:r>
          </a:p>
          <a:p>
            <a:pPr marL="0" indent="0" algn="ctr">
              <a:buNone/>
            </a:pPr>
            <a:r>
              <a:rPr lang="en-US" dirty="0" smtClean="0"/>
              <a:t>-Mark Twain</a:t>
            </a:r>
            <a:endParaRPr lang="en-US" dirty="0"/>
          </a:p>
        </p:txBody>
      </p:sp>
    </p:spTree>
    <p:extLst>
      <p:ext uri="{BB962C8B-B14F-4D97-AF65-F5344CB8AC3E}">
        <p14:creationId xmlns:p14="http://schemas.microsoft.com/office/powerpoint/2010/main" val="3363072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38225"/>
            <a:ext cx="8229600" cy="4781550"/>
          </a:xfrm>
        </p:spPr>
        <p:txBody>
          <a:bodyPr>
            <a:noAutofit/>
          </a:bodyPr>
          <a:lstStyle/>
          <a:p>
            <a:pPr marL="0" indent="0" algn="ctr">
              <a:buNone/>
            </a:pPr>
            <a:r>
              <a:rPr lang="en-US" dirty="0" smtClean="0"/>
              <a:t>“Don’t judge a book by its cover.”</a:t>
            </a:r>
          </a:p>
          <a:p>
            <a:pPr marL="0" indent="0" algn="ctr">
              <a:buNone/>
            </a:pPr>
            <a:r>
              <a:rPr lang="en-US" dirty="0" smtClean="0"/>
              <a:t>-English idiom</a:t>
            </a:r>
          </a:p>
          <a:p>
            <a:pPr marL="0" indent="0" algn="ctr">
              <a:buNone/>
            </a:pPr>
            <a:endParaRPr lang="en-US" sz="2400" dirty="0" smtClean="0"/>
          </a:p>
          <a:p>
            <a:pPr marL="0" indent="0" algn="ctr">
              <a:buNone/>
            </a:pPr>
            <a:endParaRPr lang="en-US" sz="2400" dirty="0"/>
          </a:p>
          <a:p>
            <a:pPr marL="0" indent="0" algn="ctr">
              <a:buNone/>
            </a:pPr>
            <a:r>
              <a:rPr lang="en-US" dirty="0" smtClean="0"/>
              <a:t>“If most of us are ashamed of shabby clothes and shoddy furniture let us be more ashamed of shabby ideas and shoddy philosophies…It would be a sad situation if the wrapper were better than the meat wrapped inside it.”</a:t>
            </a:r>
          </a:p>
          <a:p>
            <a:pPr marL="0" indent="0" algn="ctr">
              <a:buNone/>
            </a:pPr>
            <a:r>
              <a:rPr lang="en-US" dirty="0" smtClean="0"/>
              <a:t>-Albert Einstein</a:t>
            </a:r>
            <a:endParaRPr lang="en-US" dirty="0"/>
          </a:p>
        </p:txBody>
      </p:sp>
    </p:spTree>
    <p:extLst>
      <p:ext uri="{BB962C8B-B14F-4D97-AF65-F5344CB8AC3E}">
        <p14:creationId xmlns:p14="http://schemas.microsoft.com/office/powerpoint/2010/main" val="403571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Appearances as Signals</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pPr>
              <a:spcAft>
                <a:spcPts val="1800"/>
              </a:spcAft>
            </a:pPr>
            <a:r>
              <a:rPr lang="en-US" dirty="0" smtClean="0"/>
              <a:t>People are defined by what’s inside, not by their outward appearances</a:t>
            </a:r>
          </a:p>
          <a:p>
            <a:r>
              <a:rPr lang="en-US" dirty="0" smtClean="0"/>
              <a:t>However, outward appearances play an important role in communicating with others</a:t>
            </a:r>
          </a:p>
          <a:p>
            <a:pPr lvl="1"/>
            <a:r>
              <a:rPr lang="en-US" dirty="0" smtClean="0"/>
              <a:t>Create first impressions</a:t>
            </a:r>
          </a:p>
          <a:p>
            <a:pPr lvl="1">
              <a:spcAft>
                <a:spcPts val="1800"/>
              </a:spcAft>
            </a:pPr>
            <a:r>
              <a:rPr lang="en-US" dirty="0" smtClean="0"/>
              <a:t>Quickly send specific signals to many people at once</a:t>
            </a:r>
          </a:p>
          <a:p>
            <a:r>
              <a:rPr lang="en-US" dirty="0" smtClean="0"/>
              <a:t>Appearances can be deceiving</a:t>
            </a:r>
          </a:p>
          <a:p>
            <a:pPr lvl="1"/>
            <a:r>
              <a:rPr lang="en-US" dirty="0" smtClean="0"/>
              <a:t>Strive to communicate clearly with your appearance</a:t>
            </a:r>
          </a:p>
          <a:p>
            <a:pPr lvl="1"/>
            <a:r>
              <a:rPr lang="en-US" dirty="0" smtClean="0"/>
              <a:t>Be willing to see past others’ appearances when they don’t effectively use this form of communication</a:t>
            </a:r>
          </a:p>
        </p:txBody>
      </p:sp>
    </p:spTree>
    <p:extLst>
      <p:ext uri="{BB962C8B-B14F-4D97-AF65-F5344CB8AC3E}">
        <p14:creationId xmlns:p14="http://schemas.microsoft.com/office/powerpoint/2010/main" val="91677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smtClean="0"/>
              <a:t>Communicating through Outward Appearance in College</a:t>
            </a:r>
            <a:endParaRPr lang="en-US" dirty="0"/>
          </a:p>
        </p:txBody>
      </p:sp>
      <p:sp>
        <p:nvSpPr>
          <p:cNvPr id="3" name="Content Placeholder 2"/>
          <p:cNvSpPr>
            <a:spLocks noGrp="1"/>
          </p:cNvSpPr>
          <p:nvPr>
            <p:ph idx="1"/>
          </p:nvPr>
        </p:nvSpPr>
        <p:spPr>
          <a:xfrm>
            <a:off x="457200" y="1981200"/>
            <a:ext cx="8229600" cy="4419600"/>
          </a:xfrm>
        </p:spPr>
        <p:txBody>
          <a:bodyPr>
            <a:normAutofit/>
          </a:bodyPr>
          <a:lstStyle/>
          <a:p>
            <a:pPr>
              <a:spcAft>
                <a:spcPts val="1800"/>
              </a:spcAft>
            </a:pPr>
            <a:r>
              <a:rPr lang="en-US" sz="2400" dirty="0" smtClean="0"/>
              <a:t>College students use their outward appearances to communicate with peers, professors, employers, and many other people</a:t>
            </a:r>
          </a:p>
          <a:p>
            <a:pPr>
              <a:spcAft>
                <a:spcPts val="1800"/>
              </a:spcAft>
            </a:pPr>
            <a:r>
              <a:rPr lang="en-US" sz="2400" dirty="0" smtClean="0"/>
              <a:t>Just like in other forms of communication, college students need to be able to present themselves in different ways appropriate for a variety of situations</a:t>
            </a:r>
          </a:p>
          <a:p>
            <a:pPr>
              <a:spcAft>
                <a:spcPts val="1800"/>
              </a:spcAft>
            </a:pPr>
            <a:r>
              <a:rPr lang="en-US" sz="2400" dirty="0" smtClean="0"/>
              <a:t>Most colleges have no student dress code</a:t>
            </a:r>
          </a:p>
          <a:p>
            <a:pPr>
              <a:spcAft>
                <a:spcPts val="1800"/>
              </a:spcAft>
            </a:pPr>
            <a:r>
              <a:rPr lang="en-US" sz="2400" dirty="0" smtClean="0"/>
              <a:t>Most college students dress primarily for comfort and personal style preferences</a:t>
            </a:r>
            <a:endParaRPr lang="en-US" sz="2400" dirty="0"/>
          </a:p>
        </p:txBody>
      </p:sp>
    </p:spTree>
    <p:extLst>
      <p:ext uri="{BB962C8B-B14F-4D97-AF65-F5344CB8AC3E}">
        <p14:creationId xmlns:p14="http://schemas.microsoft.com/office/powerpoint/2010/main" val="286361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Recently seen on college students</a:t>
            </a:r>
            <a:endParaRPr lang="en-US" dirty="0"/>
          </a:p>
        </p:txBody>
      </p:sp>
      <p:sp>
        <p:nvSpPr>
          <p:cNvPr id="3" name="Content Placeholder 2"/>
          <p:cNvSpPr>
            <a:spLocks noGrp="1"/>
          </p:cNvSpPr>
          <p:nvPr>
            <p:ph idx="1"/>
          </p:nvPr>
        </p:nvSpPr>
        <p:spPr>
          <a:xfrm>
            <a:off x="457200" y="1143000"/>
            <a:ext cx="2667000" cy="5562600"/>
          </a:xfrm>
        </p:spPr>
        <p:txBody>
          <a:bodyPr>
            <a:noAutofit/>
          </a:bodyPr>
          <a:lstStyle/>
          <a:p>
            <a:pPr>
              <a:spcBef>
                <a:spcPts val="300"/>
              </a:spcBef>
            </a:pPr>
            <a:r>
              <a:rPr lang="en-US" sz="2000" dirty="0" smtClean="0"/>
              <a:t>Jeans</a:t>
            </a:r>
          </a:p>
          <a:p>
            <a:pPr>
              <a:spcBef>
                <a:spcPts val="300"/>
              </a:spcBef>
            </a:pPr>
            <a:r>
              <a:rPr lang="en-US" sz="2000" dirty="0" smtClean="0"/>
              <a:t>Flip-flops</a:t>
            </a:r>
          </a:p>
          <a:p>
            <a:pPr>
              <a:spcBef>
                <a:spcPts val="300"/>
              </a:spcBef>
            </a:pPr>
            <a:r>
              <a:rPr lang="en-US" sz="2000" dirty="0" smtClean="0"/>
              <a:t>Khaki shorts</a:t>
            </a:r>
          </a:p>
          <a:p>
            <a:pPr>
              <a:spcBef>
                <a:spcPts val="300"/>
              </a:spcBef>
            </a:pPr>
            <a:r>
              <a:rPr lang="en-US" sz="2000" dirty="0" smtClean="0"/>
              <a:t>T-shirt</a:t>
            </a:r>
          </a:p>
          <a:p>
            <a:pPr>
              <a:spcBef>
                <a:spcPts val="300"/>
              </a:spcBef>
            </a:pPr>
            <a:r>
              <a:rPr lang="en-US" sz="2000" dirty="0" smtClean="0"/>
              <a:t>Collared shirt</a:t>
            </a:r>
          </a:p>
          <a:p>
            <a:pPr>
              <a:spcBef>
                <a:spcPts val="300"/>
              </a:spcBef>
            </a:pPr>
            <a:r>
              <a:rPr lang="en-US" sz="2000" dirty="0" smtClean="0"/>
              <a:t>Blazer &amp; tie</a:t>
            </a:r>
          </a:p>
          <a:p>
            <a:pPr>
              <a:spcBef>
                <a:spcPts val="300"/>
              </a:spcBef>
            </a:pPr>
            <a:r>
              <a:rPr lang="en-US" sz="2000" dirty="0" smtClean="0"/>
              <a:t>Button-down shirt</a:t>
            </a:r>
          </a:p>
          <a:p>
            <a:pPr>
              <a:spcBef>
                <a:spcPts val="300"/>
              </a:spcBef>
            </a:pPr>
            <a:r>
              <a:rPr lang="en-US" sz="2000" dirty="0" smtClean="0"/>
              <a:t>Yoga pants</a:t>
            </a:r>
          </a:p>
          <a:p>
            <a:pPr>
              <a:spcBef>
                <a:spcPts val="300"/>
              </a:spcBef>
            </a:pPr>
            <a:r>
              <a:rPr lang="en-US" sz="2000" dirty="0" smtClean="0"/>
              <a:t>Dressy boots</a:t>
            </a:r>
          </a:p>
          <a:p>
            <a:pPr>
              <a:spcBef>
                <a:spcPts val="300"/>
              </a:spcBef>
            </a:pPr>
            <a:r>
              <a:rPr lang="en-US" sz="2000" dirty="0" smtClean="0"/>
              <a:t>Construction boots</a:t>
            </a:r>
          </a:p>
          <a:p>
            <a:pPr>
              <a:spcBef>
                <a:spcPts val="300"/>
              </a:spcBef>
            </a:pPr>
            <a:r>
              <a:rPr lang="en-US" sz="2000" dirty="0" smtClean="0"/>
              <a:t>Cowboy boots</a:t>
            </a:r>
          </a:p>
          <a:p>
            <a:pPr>
              <a:spcBef>
                <a:spcPts val="300"/>
              </a:spcBef>
            </a:pPr>
            <a:r>
              <a:rPr lang="en-US" sz="2000" dirty="0" smtClean="0"/>
              <a:t>Headscarf</a:t>
            </a:r>
          </a:p>
          <a:p>
            <a:pPr>
              <a:spcBef>
                <a:spcPts val="300"/>
              </a:spcBef>
            </a:pPr>
            <a:r>
              <a:rPr lang="en-US" sz="2000" dirty="0" smtClean="0"/>
              <a:t>Glasses</a:t>
            </a:r>
          </a:p>
          <a:p>
            <a:pPr>
              <a:spcBef>
                <a:spcPts val="300"/>
              </a:spcBef>
            </a:pPr>
            <a:r>
              <a:rPr lang="en-US" sz="2000" dirty="0" smtClean="0"/>
              <a:t>Facial piercings</a:t>
            </a:r>
          </a:p>
          <a:p>
            <a:pPr>
              <a:spcBef>
                <a:spcPts val="300"/>
              </a:spcBef>
            </a:pPr>
            <a:r>
              <a:rPr lang="en-US" sz="2000" dirty="0" smtClean="0"/>
              <a:t>Full-sleeve tattoo</a:t>
            </a:r>
          </a:p>
          <a:p>
            <a:pPr>
              <a:spcBef>
                <a:spcPts val="300"/>
              </a:spcBef>
            </a:pPr>
            <a:r>
              <a:rPr lang="en-US" sz="2000" dirty="0"/>
              <a:t>Athletic </a:t>
            </a:r>
            <a:r>
              <a:rPr lang="en-US" sz="2000" dirty="0" smtClean="0"/>
              <a:t>shorts</a:t>
            </a:r>
            <a:endParaRPr lang="en-US" sz="2000" dirty="0"/>
          </a:p>
        </p:txBody>
      </p:sp>
      <p:sp>
        <p:nvSpPr>
          <p:cNvPr id="5" name="Content Placeholder 2"/>
          <p:cNvSpPr txBox="1">
            <a:spLocks/>
          </p:cNvSpPr>
          <p:nvPr/>
        </p:nvSpPr>
        <p:spPr>
          <a:xfrm>
            <a:off x="3276600" y="1143000"/>
            <a:ext cx="2667000" cy="5562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300"/>
              </a:spcBef>
            </a:pPr>
            <a:r>
              <a:rPr lang="en-US" sz="2000" dirty="0" smtClean="0"/>
              <a:t>Hoodie</a:t>
            </a:r>
          </a:p>
          <a:p>
            <a:pPr>
              <a:spcBef>
                <a:spcPts val="300"/>
              </a:spcBef>
            </a:pPr>
            <a:r>
              <a:rPr lang="en-US" sz="2000" dirty="0" smtClean="0"/>
              <a:t>Sweatpants</a:t>
            </a:r>
          </a:p>
          <a:p>
            <a:pPr>
              <a:spcBef>
                <a:spcPts val="300"/>
              </a:spcBef>
            </a:pPr>
            <a:r>
              <a:rPr lang="en-US" sz="2000" dirty="0" smtClean="0"/>
              <a:t>Short skirt</a:t>
            </a:r>
          </a:p>
          <a:p>
            <a:pPr>
              <a:spcBef>
                <a:spcPts val="300"/>
              </a:spcBef>
            </a:pPr>
            <a:r>
              <a:rPr lang="en-US" sz="2000" dirty="0" smtClean="0"/>
              <a:t>Long skirt</a:t>
            </a:r>
          </a:p>
          <a:p>
            <a:pPr>
              <a:spcBef>
                <a:spcPts val="300"/>
              </a:spcBef>
            </a:pPr>
            <a:r>
              <a:rPr lang="en-US" sz="2000" dirty="0" smtClean="0"/>
              <a:t>Pantsuit</a:t>
            </a:r>
          </a:p>
          <a:p>
            <a:pPr>
              <a:spcBef>
                <a:spcPts val="300"/>
              </a:spcBef>
            </a:pPr>
            <a:r>
              <a:rPr lang="en-US" sz="2000" dirty="0" smtClean="0"/>
              <a:t>Short hair </a:t>
            </a:r>
            <a:br>
              <a:rPr lang="en-US" sz="2000" dirty="0" smtClean="0"/>
            </a:br>
            <a:r>
              <a:rPr lang="en-US" sz="2000" dirty="0" smtClean="0"/>
              <a:t>(on both genders)</a:t>
            </a:r>
          </a:p>
          <a:p>
            <a:pPr>
              <a:spcBef>
                <a:spcPts val="300"/>
              </a:spcBef>
            </a:pPr>
            <a:r>
              <a:rPr lang="en-US" sz="2000" dirty="0" smtClean="0"/>
              <a:t>Long hair </a:t>
            </a:r>
            <a:br>
              <a:rPr lang="en-US" sz="2000" dirty="0" smtClean="0"/>
            </a:br>
            <a:r>
              <a:rPr lang="en-US" sz="2000" dirty="0" smtClean="0"/>
              <a:t>(on both genders)</a:t>
            </a:r>
          </a:p>
          <a:p>
            <a:pPr>
              <a:spcBef>
                <a:spcPts val="300"/>
              </a:spcBef>
            </a:pPr>
            <a:r>
              <a:rPr lang="en-US" sz="2000" dirty="0" smtClean="0"/>
              <a:t>Purple hair</a:t>
            </a:r>
          </a:p>
          <a:p>
            <a:pPr>
              <a:spcBef>
                <a:spcPts val="300"/>
              </a:spcBef>
            </a:pPr>
            <a:r>
              <a:rPr lang="en-US" sz="2000" dirty="0" smtClean="0"/>
              <a:t>Green hair</a:t>
            </a:r>
          </a:p>
          <a:p>
            <a:pPr>
              <a:spcBef>
                <a:spcPts val="300"/>
              </a:spcBef>
            </a:pPr>
            <a:r>
              <a:rPr lang="en-US" sz="2000" dirty="0" smtClean="0"/>
              <a:t>Sweater</a:t>
            </a:r>
          </a:p>
          <a:p>
            <a:pPr>
              <a:spcBef>
                <a:spcPts val="300"/>
              </a:spcBef>
            </a:pPr>
            <a:r>
              <a:rPr lang="en-US" sz="2000" dirty="0" smtClean="0"/>
              <a:t>Cowboy hat</a:t>
            </a:r>
          </a:p>
          <a:p>
            <a:pPr>
              <a:spcBef>
                <a:spcPts val="300"/>
              </a:spcBef>
            </a:pPr>
            <a:r>
              <a:rPr lang="en-US" sz="2000" dirty="0" smtClean="0"/>
              <a:t>Sandals</a:t>
            </a:r>
          </a:p>
          <a:p>
            <a:pPr>
              <a:spcBef>
                <a:spcPts val="300"/>
              </a:spcBef>
            </a:pPr>
            <a:r>
              <a:rPr lang="en-US" sz="2000" dirty="0" smtClean="0"/>
              <a:t>Small tattoos</a:t>
            </a:r>
          </a:p>
          <a:p>
            <a:pPr>
              <a:spcBef>
                <a:spcPts val="300"/>
              </a:spcBef>
            </a:pPr>
            <a:r>
              <a:rPr lang="en-US" sz="2000" dirty="0"/>
              <a:t>Sundress</a:t>
            </a:r>
          </a:p>
          <a:p>
            <a:pPr>
              <a:spcBef>
                <a:spcPts val="300"/>
              </a:spcBef>
            </a:pPr>
            <a:endParaRPr lang="en-US" sz="2000" dirty="0"/>
          </a:p>
        </p:txBody>
      </p:sp>
      <p:sp>
        <p:nvSpPr>
          <p:cNvPr id="6" name="Content Placeholder 2"/>
          <p:cNvSpPr txBox="1">
            <a:spLocks/>
          </p:cNvSpPr>
          <p:nvPr/>
        </p:nvSpPr>
        <p:spPr>
          <a:xfrm>
            <a:off x="6096000" y="1143000"/>
            <a:ext cx="2667000" cy="5562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300"/>
              </a:spcBef>
            </a:pPr>
            <a:r>
              <a:rPr lang="en-US" sz="2000" dirty="0" smtClean="0"/>
              <a:t>Sweatshirt</a:t>
            </a:r>
          </a:p>
          <a:p>
            <a:pPr>
              <a:spcBef>
                <a:spcPts val="300"/>
              </a:spcBef>
            </a:pPr>
            <a:r>
              <a:rPr lang="en-US" sz="2000" dirty="0" smtClean="0"/>
              <a:t>Sneakers</a:t>
            </a:r>
          </a:p>
          <a:p>
            <a:pPr>
              <a:spcBef>
                <a:spcPts val="300"/>
              </a:spcBef>
            </a:pPr>
            <a:r>
              <a:rPr lang="en-US" sz="2000" dirty="0" smtClean="0"/>
              <a:t>Body paint </a:t>
            </a:r>
            <a:br>
              <a:rPr lang="en-US" sz="2000" dirty="0" smtClean="0"/>
            </a:br>
            <a:r>
              <a:rPr lang="en-US" sz="2000" dirty="0" smtClean="0"/>
              <a:t>(in lieu of a shirt)</a:t>
            </a:r>
          </a:p>
          <a:p>
            <a:pPr>
              <a:spcBef>
                <a:spcPts val="300"/>
              </a:spcBef>
            </a:pPr>
            <a:r>
              <a:rPr lang="en-US" sz="2000" dirty="0" err="1" smtClean="0"/>
              <a:t>Jorts</a:t>
            </a:r>
            <a:endParaRPr lang="en-US" sz="2000" dirty="0" smtClean="0"/>
          </a:p>
          <a:p>
            <a:pPr>
              <a:spcBef>
                <a:spcPts val="300"/>
              </a:spcBef>
            </a:pPr>
            <a:r>
              <a:rPr lang="en-US" sz="2000" dirty="0" smtClean="0"/>
              <a:t>Tank top</a:t>
            </a:r>
          </a:p>
          <a:p>
            <a:pPr>
              <a:spcBef>
                <a:spcPts val="300"/>
              </a:spcBef>
            </a:pPr>
            <a:r>
              <a:rPr lang="en-US" sz="2000" dirty="0" smtClean="0"/>
              <a:t>Jean jacket</a:t>
            </a:r>
          </a:p>
          <a:p>
            <a:pPr>
              <a:spcBef>
                <a:spcPts val="300"/>
              </a:spcBef>
            </a:pPr>
            <a:r>
              <a:rPr lang="en-US" sz="2000" dirty="0" smtClean="0"/>
              <a:t>Scarf</a:t>
            </a:r>
          </a:p>
          <a:p>
            <a:pPr>
              <a:spcBef>
                <a:spcPts val="300"/>
              </a:spcBef>
            </a:pPr>
            <a:r>
              <a:rPr lang="en-US" sz="2000" dirty="0" smtClean="0"/>
              <a:t>Dreadlocks</a:t>
            </a:r>
          </a:p>
          <a:p>
            <a:pPr>
              <a:spcBef>
                <a:spcPts val="300"/>
              </a:spcBef>
            </a:pPr>
            <a:r>
              <a:rPr lang="en-US" sz="2000" dirty="0" smtClean="0"/>
              <a:t>Baseball cap</a:t>
            </a:r>
          </a:p>
          <a:p>
            <a:pPr>
              <a:spcBef>
                <a:spcPts val="300"/>
              </a:spcBef>
            </a:pPr>
            <a:r>
              <a:rPr lang="en-US" sz="2000" dirty="0" smtClean="0"/>
              <a:t>Pajama pants</a:t>
            </a:r>
          </a:p>
          <a:p>
            <a:pPr>
              <a:spcBef>
                <a:spcPts val="300"/>
              </a:spcBef>
            </a:pPr>
            <a:r>
              <a:rPr lang="en-US" sz="2000" dirty="0" smtClean="0"/>
              <a:t>Makeup </a:t>
            </a:r>
            <a:br>
              <a:rPr lang="en-US" sz="2000" dirty="0" smtClean="0"/>
            </a:br>
            <a:r>
              <a:rPr lang="en-US" sz="2000" dirty="0" smtClean="0"/>
              <a:t>(on both genders)</a:t>
            </a:r>
          </a:p>
          <a:p>
            <a:pPr>
              <a:spcBef>
                <a:spcPts val="300"/>
              </a:spcBef>
            </a:pPr>
            <a:r>
              <a:rPr lang="en-US" sz="2000" dirty="0" smtClean="0"/>
              <a:t>No makeup </a:t>
            </a:r>
            <a:br>
              <a:rPr lang="en-US" sz="2000" dirty="0" smtClean="0"/>
            </a:br>
            <a:r>
              <a:rPr lang="en-US" sz="2000" dirty="0" smtClean="0"/>
              <a:t>(on both genders)</a:t>
            </a:r>
          </a:p>
          <a:p>
            <a:pPr>
              <a:spcBef>
                <a:spcPts val="300"/>
              </a:spcBef>
            </a:pPr>
            <a:r>
              <a:rPr lang="en-US" sz="2000" dirty="0" smtClean="0"/>
              <a:t>Christmas-themed socks (in May)</a:t>
            </a:r>
            <a:endParaRPr lang="en-US" sz="2000" dirty="0"/>
          </a:p>
        </p:txBody>
      </p:sp>
    </p:spTree>
    <p:extLst>
      <p:ext uri="{BB962C8B-B14F-4D97-AF65-F5344CB8AC3E}">
        <p14:creationId xmlns:p14="http://schemas.microsoft.com/office/powerpoint/2010/main" val="3004545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chemeClr val="bg1"/>
                </a:solidFill>
              </a:rPr>
              <a:t>To dress for success in college…</a:t>
            </a:r>
            <a:endParaRPr lang="en-US" dirty="0">
              <a:solidFill>
                <a:schemeClr val="bg1"/>
              </a:solidFill>
            </a:endParaRPr>
          </a:p>
        </p:txBody>
      </p:sp>
      <p:sp>
        <p:nvSpPr>
          <p:cNvPr id="3" name="Text Placeholder 2"/>
          <p:cNvSpPr>
            <a:spLocks noGrp="1"/>
          </p:cNvSpPr>
          <p:nvPr>
            <p:ph type="body" idx="1"/>
          </p:nvPr>
        </p:nvSpPr>
        <p:spPr>
          <a:xfrm>
            <a:off x="228600" y="1295400"/>
            <a:ext cx="4344868" cy="639762"/>
          </a:xfrm>
        </p:spPr>
        <p:txBody>
          <a:bodyPr>
            <a:normAutofit/>
          </a:bodyPr>
          <a:lstStyle/>
          <a:p>
            <a:r>
              <a:rPr lang="en-US" sz="3200" dirty="0" smtClean="0">
                <a:solidFill>
                  <a:schemeClr val="bg1"/>
                </a:solidFill>
              </a:rPr>
              <a:t>You do </a:t>
            </a:r>
            <a:r>
              <a:rPr lang="en-US" sz="3200" u="sng" dirty="0" smtClean="0">
                <a:solidFill>
                  <a:schemeClr val="bg1"/>
                </a:solidFill>
              </a:rPr>
              <a:t>not</a:t>
            </a:r>
            <a:r>
              <a:rPr lang="en-US" sz="3200" dirty="0" smtClean="0">
                <a:solidFill>
                  <a:schemeClr val="bg1"/>
                </a:solidFill>
              </a:rPr>
              <a:t> need to…</a:t>
            </a:r>
            <a:endParaRPr lang="en-US" sz="3200" dirty="0">
              <a:solidFill>
                <a:schemeClr val="bg1"/>
              </a:solidFill>
            </a:endParaRPr>
          </a:p>
        </p:txBody>
      </p:sp>
      <p:sp>
        <p:nvSpPr>
          <p:cNvPr id="4" name="Content Placeholder 3"/>
          <p:cNvSpPr>
            <a:spLocks noGrp="1"/>
          </p:cNvSpPr>
          <p:nvPr>
            <p:ph sz="half" idx="2"/>
          </p:nvPr>
        </p:nvSpPr>
        <p:spPr>
          <a:xfrm>
            <a:off x="228600" y="1935162"/>
            <a:ext cx="4344868" cy="4618038"/>
          </a:xfrm>
        </p:spPr>
        <p:txBody>
          <a:bodyPr/>
          <a:lstStyle/>
          <a:p>
            <a:pPr marL="182880" indent="-182880">
              <a:spcAft>
                <a:spcPts val="1200"/>
              </a:spcAft>
            </a:pPr>
            <a:r>
              <a:rPr lang="en-US" dirty="0" smtClean="0">
                <a:solidFill>
                  <a:schemeClr val="bg1"/>
                </a:solidFill>
              </a:rPr>
              <a:t>Conform to specific styles or trends</a:t>
            </a:r>
          </a:p>
          <a:p>
            <a:pPr marL="182880" indent="-182880">
              <a:spcAft>
                <a:spcPts val="1200"/>
              </a:spcAft>
            </a:pPr>
            <a:r>
              <a:rPr lang="en-US" dirty="0" smtClean="0">
                <a:solidFill>
                  <a:schemeClr val="bg1"/>
                </a:solidFill>
              </a:rPr>
              <a:t>Suppress your self-expression</a:t>
            </a:r>
          </a:p>
          <a:p>
            <a:pPr marL="182880" indent="-182880">
              <a:spcAft>
                <a:spcPts val="1200"/>
              </a:spcAft>
            </a:pPr>
            <a:r>
              <a:rPr lang="en-US" dirty="0" smtClean="0">
                <a:solidFill>
                  <a:schemeClr val="bg1"/>
                </a:solidFill>
              </a:rPr>
              <a:t>Wear expensive clothing or accessories</a:t>
            </a:r>
          </a:p>
          <a:p>
            <a:pPr marL="182880" indent="-182880">
              <a:spcAft>
                <a:spcPts val="1200"/>
              </a:spcAft>
            </a:pPr>
            <a:r>
              <a:rPr lang="en-US" dirty="0" smtClean="0">
                <a:solidFill>
                  <a:schemeClr val="bg1"/>
                </a:solidFill>
              </a:rPr>
              <a:t>“Dress up” all the time</a:t>
            </a:r>
          </a:p>
          <a:p>
            <a:pPr marL="182880" indent="-182880">
              <a:spcAft>
                <a:spcPts val="1200"/>
              </a:spcAft>
            </a:pPr>
            <a:r>
              <a:rPr lang="en-US" dirty="0" smtClean="0">
                <a:solidFill>
                  <a:schemeClr val="bg1"/>
                </a:solidFill>
              </a:rPr>
              <a:t>Look picture-perfect every time you leave your dorm room</a:t>
            </a:r>
            <a:endParaRPr lang="en-US" dirty="0">
              <a:solidFill>
                <a:schemeClr val="bg1"/>
              </a:solidFill>
            </a:endParaRPr>
          </a:p>
        </p:txBody>
      </p:sp>
      <p:sp>
        <p:nvSpPr>
          <p:cNvPr id="5" name="Text Placeholder 4"/>
          <p:cNvSpPr>
            <a:spLocks noGrp="1"/>
          </p:cNvSpPr>
          <p:nvPr>
            <p:ph type="body" sz="quarter" idx="3"/>
          </p:nvPr>
        </p:nvSpPr>
        <p:spPr>
          <a:xfrm>
            <a:off x="4645025" y="1295400"/>
            <a:ext cx="4346575" cy="639762"/>
          </a:xfrm>
        </p:spPr>
        <p:txBody>
          <a:bodyPr>
            <a:normAutofit/>
          </a:bodyPr>
          <a:lstStyle/>
          <a:p>
            <a:r>
              <a:rPr lang="en-US" sz="3200" dirty="0" smtClean="0">
                <a:solidFill>
                  <a:schemeClr val="bg1"/>
                </a:solidFill>
              </a:rPr>
              <a:t>But you </a:t>
            </a:r>
            <a:r>
              <a:rPr lang="en-US" sz="3200" u="sng" dirty="0" smtClean="0">
                <a:solidFill>
                  <a:schemeClr val="bg1"/>
                </a:solidFill>
              </a:rPr>
              <a:t>do</a:t>
            </a:r>
            <a:r>
              <a:rPr lang="en-US" sz="3200" dirty="0" smtClean="0">
                <a:solidFill>
                  <a:schemeClr val="bg1"/>
                </a:solidFill>
              </a:rPr>
              <a:t> need to…</a:t>
            </a:r>
            <a:endParaRPr lang="en-US" sz="3200" dirty="0">
              <a:solidFill>
                <a:schemeClr val="bg1"/>
              </a:solidFill>
            </a:endParaRPr>
          </a:p>
        </p:txBody>
      </p:sp>
      <p:sp>
        <p:nvSpPr>
          <p:cNvPr id="6" name="Content Placeholder 5"/>
          <p:cNvSpPr>
            <a:spLocks noGrp="1"/>
          </p:cNvSpPr>
          <p:nvPr>
            <p:ph sz="quarter" idx="4"/>
          </p:nvPr>
        </p:nvSpPr>
        <p:spPr>
          <a:xfrm>
            <a:off x="4645025" y="1935162"/>
            <a:ext cx="4346575" cy="4618038"/>
          </a:xfrm>
        </p:spPr>
        <p:txBody>
          <a:bodyPr>
            <a:noAutofit/>
          </a:bodyPr>
          <a:lstStyle/>
          <a:p>
            <a:pPr marL="182880" indent="-182880">
              <a:spcAft>
                <a:spcPts val="1200"/>
              </a:spcAft>
            </a:pPr>
            <a:r>
              <a:rPr lang="en-US" dirty="0" smtClean="0">
                <a:solidFill>
                  <a:schemeClr val="bg1"/>
                </a:solidFill>
              </a:rPr>
              <a:t>Be clean and appropriately groomed</a:t>
            </a:r>
          </a:p>
          <a:p>
            <a:pPr marL="182880" indent="-182880">
              <a:spcAft>
                <a:spcPts val="1200"/>
              </a:spcAft>
            </a:pPr>
            <a:r>
              <a:rPr lang="en-US" dirty="0" smtClean="0">
                <a:solidFill>
                  <a:schemeClr val="bg1"/>
                </a:solidFill>
              </a:rPr>
              <a:t>Cover up enough to avoid indecency charges</a:t>
            </a:r>
          </a:p>
          <a:p>
            <a:pPr marL="182880" indent="-182880">
              <a:spcAft>
                <a:spcPts val="1200"/>
              </a:spcAft>
            </a:pPr>
            <a:r>
              <a:rPr lang="en-US" dirty="0" smtClean="0">
                <a:solidFill>
                  <a:schemeClr val="bg1"/>
                </a:solidFill>
              </a:rPr>
              <a:t>Dress appropriately for certain situations that require more formality</a:t>
            </a:r>
          </a:p>
          <a:p>
            <a:pPr marL="182880" indent="-182880">
              <a:spcAft>
                <a:spcPts val="1200"/>
              </a:spcAft>
            </a:pPr>
            <a:r>
              <a:rPr lang="en-US" dirty="0" smtClean="0">
                <a:solidFill>
                  <a:schemeClr val="bg1"/>
                </a:solidFill>
              </a:rPr>
              <a:t>Pay attention to the messages your appearance communicates to ensure they are what you want to convey</a:t>
            </a:r>
            <a:endParaRPr lang="en-US" dirty="0">
              <a:solidFill>
                <a:schemeClr val="bg1"/>
              </a:solidFill>
            </a:endParaRPr>
          </a:p>
        </p:txBody>
      </p:sp>
    </p:spTree>
    <p:extLst>
      <p:ext uri="{BB962C8B-B14F-4D97-AF65-F5344CB8AC3E}">
        <p14:creationId xmlns:p14="http://schemas.microsoft.com/office/powerpoint/2010/main" val="4162463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Topics</a:t>
            </a:r>
            <a:endParaRPr lang="en-US" dirty="0"/>
          </a:p>
        </p:txBody>
      </p:sp>
      <p:sp>
        <p:nvSpPr>
          <p:cNvPr id="4" name="Content Placeholder 3"/>
          <p:cNvSpPr>
            <a:spLocks noGrp="1"/>
          </p:cNvSpPr>
          <p:nvPr>
            <p:ph idx="1"/>
          </p:nvPr>
        </p:nvSpPr>
        <p:spPr/>
        <p:txBody>
          <a:bodyPr/>
          <a:lstStyle/>
          <a:p>
            <a:r>
              <a:rPr lang="en-US" dirty="0" smtClean="0"/>
              <a:t>Break into pairs or small groups</a:t>
            </a:r>
          </a:p>
          <a:p>
            <a:endParaRPr lang="en-US" dirty="0"/>
          </a:p>
          <a:p>
            <a:r>
              <a:rPr lang="en-US" dirty="0" smtClean="0"/>
              <a:t>For each of the following topics, take 2 minutes to discuss the issue in your group</a:t>
            </a:r>
          </a:p>
          <a:p>
            <a:endParaRPr lang="en-US" dirty="0"/>
          </a:p>
          <a:p>
            <a:r>
              <a:rPr lang="en-US" dirty="0" smtClean="0"/>
              <a:t>Then each group will take a turn sharing what you discussed with the full class</a:t>
            </a:r>
            <a:endParaRPr lang="en-US" dirty="0"/>
          </a:p>
        </p:txBody>
      </p:sp>
    </p:spTree>
    <p:extLst>
      <p:ext uri="{BB962C8B-B14F-4D97-AF65-F5344CB8AC3E}">
        <p14:creationId xmlns:p14="http://schemas.microsoft.com/office/powerpoint/2010/main" val="3218339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r>
              <a:rPr lang="en-US" dirty="0" smtClean="0"/>
              <a:t>Topic #1</a:t>
            </a:r>
            <a:endParaRPr lang="en-US" dirty="0"/>
          </a:p>
        </p:txBody>
      </p:sp>
      <p:sp>
        <p:nvSpPr>
          <p:cNvPr id="3" name="Content Placeholder 2"/>
          <p:cNvSpPr>
            <a:spLocks noGrp="1"/>
          </p:cNvSpPr>
          <p:nvPr>
            <p:ph idx="1"/>
          </p:nvPr>
        </p:nvSpPr>
        <p:spPr/>
        <p:txBody>
          <a:bodyPr>
            <a:normAutofit/>
          </a:bodyPr>
          <a:lstStyle/>
          <a:p>
            <a:pPr marL="0" indent="0" algn="ctr">
              <a:spcAft>
                <a:spcPts val="1800"/>
              </a:spcAft>
              <a:buNone/>
            </a:pPr>
            <a:r>
              <a:rPr lang="en-US" sz="4000" dirty="0" smtClean="0"/>
              <a:t>What role does personal hygiene </a:t>
            </a:r>
            <a:r>
              <a:rPr lang="en-US" sz="4000" dirty="0" smtClean="0"/>
              <a:t/>
            </a:r>
            <a:br>
              <a:rPr lang="en-US" sz="4000" dirty="0" smtClean="0"/>
            </a:br>
            <a:r>
              <a:rPr lang="en-US" sz="4000" dirty="0" smtClean="0"/>
              <a:t>play </a:t>
            </a:r>
            <a:r>
              <a:rPr lang="en-US" sz="4000" dirty="0"/>
              <a:t>in dressing for success?</a:t>
            </a:r>
          </a:p>
          <a:p>
            <a:pPr marL="0" indent="0" algn="ctr">
              <a:spcAft>
                <a:spcPts val="1800"/>
              </a:spcAft>
              <a:buNone/>
            </a:pPr>
            <a:r>
              <a:rPr lang="en-US" sz="4000" dirty="0" smtClean="0"/>
              <a:t>(i.e., being </a:t>
            </a:r>
            <a:r>
              <a:rPr lang="en-US" sz="4000" dirty="0" smtClean="0"/>
              <a:t>clean and </a:t>
            </a:r>
            <a:r>
              <a:rPr lang="en-US" sz="4000" dirty="0" smtClean="0"/>
              <a:t/>
            </a:r>
            <a:br>
              <a:rPr lang="en-US" sz="4000" dirty="0" smtClean="0"/>
            </a:br>
            <a:r>
              <a:rPr lang="en-US" sz="4000" dirty="0" smtClean="0"/>
              <a:t>appropriately </a:t>
            </a:r>
            <a:r>
              <a:rPr lang="en-US" sz="4000" dirty="0" smtClean="0"/>
              <a:t>groomed) </a:t>
            </a:r>
            <a:endParaRPr lang="en-US" sz="4000" dirty="0" smtClean="0"/>
          </a:p>
          <a:p>
            <a:pPr marL="0" indent="0" algn="ctr">
              <a:spcAft>
                <a:spcPts val="1800"/>
              </a:spcAft>
              <a:buNone/>
            </a:pPr>
            <a:r>
              <a:rPr lang="en-US" sz="4000" dirty="0" smtClean="0"/>
              <a:t>What </a:t>
            </a:r>
            <a:r>
              <a:rPr lang="en-US" sz="4000" dirty="0" smtClean="0"/>
              <a:t>messages might it send </a:t>
            </a:r>
            <a:r>
              <a:rPr lang="en-US" sz="4000" dirty="0" smtClean="0"/>
              <a:t/>
            </a:r>
            <a:br>
              <a:rPr lang="en-US" sz="4000" dirty="0" smtClean="0"/>
            </a:br>
            <a:r>
              <a:rPr lang="en-US" sz="4000" dirty="0" smtClean="0"/>
              <a:t>if </a:t>
            </a:r>
            <a:r>
              <a:rPr lang="en-US" sz="4000" dirty="0" smtClean="0"/>
              <a:t>you are unkempt</a:t>
            </a:r>
            <a:r>
              <a:rPr lang="en-US" sz="4000" dirty="0" smtClean="0"/>
              <a:t>?</a:t>
            </a:r>
            <a:endParaRPr lang="en-US" sz="4000" dirty="0" smtClean="0"/>
          </a:p>
        </p:txBody>
      </p:sp>
    </p:spTree>
    <p:extLst>
      <p:ext uri="{BB962C8B-B14F-4D97-AF65-F5344CB8AC3E}">
        <p14:creationId xmlns:p14="http://schemas.microsoft.com/office/powerpoint/2010/main" val="582652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488</TotalTime>
  <Words>2730</Words>
  <Application>Microsoft Office PowerPoint</Application>
  <PresentationFormat>On-screen Show (4:3)</PresentationFormat>
  <Paragraphs>194</Paragraphs>
  <Slides>16</Slides>
  <Notes>13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Dressing for Success</vt:lpstr>
      <vt:lpstr>PowerPoint Presentation</vt:lpstr>
      <vt:lpstr>PowerPoint Presentation</vt:lpstr>
      <vt:lpstr>Appearances as Signals</vt:lpstr>
      <vt:lpstr>Communicating through Outward Appearance in College</vt:lpstr>
      <vt:lpstr>Recently seen on college students</vt:lpstr>
      <vt:lpstr>To dress for success in college…</vt:lpstr>
      <vt:lpstr>Discussion Topics</vt:lpstr>
      <vt:lpstr>Discussion Topic #1</vt:lpstr>
      <vt:lpstr>Discussion Topic #2</vt:lpstr>
      <vt:lpstr>Discussion Topic #3</vt:lpstr>
      <vt:lpstr>Discussion Topic #4</vt:lpstr>
      <vt:lpstr>Discussion Topic #5</vt:lpstr>
      <vt:lpstr>Dress for Success Collage</vt:lpstr>
      <vt:lpstr>Journal Entry</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Appropriate Behaviors</dc:title>
  <dc:creator>COE</dc:creator>
  <cp:lastModifiedBy>Emily Bennert Johnson</cp:lastModifiedBy>
  <cp:revision>71</cp:revision>
  <cp:lastPrinted>2013-04-17T14:19:03Z</cp:lastPrinted>
  <dcterms:created xsi:type="dcterms:W3CDTF">2013-01-08T17:30:57Z</dcterms:created>
  <dcterms:modified xsi:type="dcterms:W3CDTF">2013-05-14T00:26:45Z</dcterms:modified>
</cp:coreProperties>
</file>