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sldIdLst>
    <p:sldId id="276" r:id="rId3"/>
    <p:sldId id="277" r:id="rId4"/>
    <p:sldId id="280" r:id="rId5"/>
    <p:sldId id="278" r:id="rId6"/>
    <p:sldId id="279" r:id="rId7"/>
    <p:sldId id="281" r:id="rId8"/>
    <p:sldId id="272" r:id="rId9"/>
    <p:sldId id="282" r:id="rId10"/>
    <p:sldId id="283" r:id="rId11"/>
    <p:sldId id="284" r:id="rId12"/>
    <p:sldId id="285" r:id="rId13"/>
    <p:sldId id="275" r:id="rId14"/>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68818" autoAdjust="0"/>
  </p:normalViewPr>
  <p:slideViewPr>
    <p:cSldViewPr>
      <p:cViewPr>
        <p:scale>
          <a:sx n="55" d="100"/>
          <a:sy n="55" d="100"/>
        </p:scale>
        <p:origin x="-1662" y="120"/>
      </p:cViewPr>
      <p:guideLst>
        <p:guide orient="horz" pos="2160"/>
        <p:guide pos="2880"/>
      </p:guideLst>
    </p:cSldViewPr>
  </p:slideViewPr>
  <p:notesTextViewPr>
    <p:cViewPr>
      <p:scale>
        <a:sx n="100" d="100"/>
        <a:sy n="100" d="100"/>
      </p:scale>
      <p:origin x="0" y="108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5/6/2013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2754142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tatisticbrain.com/credit-card-debt-statistic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Module 6 Lesson</a:t>
            </a:r>
            <a:r>
              <a:rPr lang="en-US" baseline="0" dirty="0" smtClean="0"/>
              <a:t> 3</a:t>
            </a:r>
          </a:p>
          <a:p>
            <a:endParaRPr lang="en-US" dirty="0" smtClean="0"/>
          </a:p>
          <a:p>
            <a:r>
              <a:rPr lang="en-US" dirty="0" smtClean="0"/>
              <a:t>Most students will apply for credit during their college years. Credit</a:t>
            </a:r>
            <a:r>
              <a:rPr lang="en-US" baseline="0" dirty="0" smtClean="0"/>
              <a:t> is not a bad thing , but using credit can very quickly and easily get out of control! While “NO” debt is a pretty lofty goal for college students, keeping it to a minimum and closely aligned with your income/earnings is very important to managing it wisely. </a:t>
            </a:r>
          </a:p>
          <a:p>
            <a:endParaRPr lang="en-US" baseline="0" dirty="0" smtClean="0"/>
          </a:p>
          <a:p>
            <a:endParaRPr lang="en-US" baseline="0" dirty="0" smtClean="0"/>
          </a:p>
          <a:p>
            <a:endParaRPr lang="en-US" baseline="0" dirty="0" smtClean="0"/>
          </a:p>
          <a:p>
            <a:pPr defTabSz="932871">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extLst>
      <p:ext uri="{BB962C8B-B14F-4D97-AF65-F5344CB8AC3E}">
        <p14:creationId xmlns:p14="http://schemas.microsoft.com/office/powerpoint/2010/main" val="3849260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Using</a:t>
            </a:r>
            <a:r>
              <a:rPr lang="en-US" baseline="0" dirty="0" smtClean="0"/>
              <a:t> a credit card responsibly to start building a strong credit history often means making smart choices about when to use the card and when not to. In the situations listed above, it may be more prudent to:</a:t>
            </a:r>
          </a:p>
          <a:p>
            <a:pPr marL="174913" indent="-174913">
              <a:buFontTx/>
              <a:buChar char="-"/>
            </a:pPr>
            <a:r>
              <a:rPr lang="en-US" baseline="0" dirty="0" smtClean="0"/>
              <a:t>Use a debit card instead; </a:t>
            </a:r>
          </a:p>
          <a:p>
            <a:pPr marL="174913" indent="-174913">
              <a:buFontTx/>
              <a:buChar char="-"/>
            </a:pPr>
            <a:r>
              <a:rPr lang="en-US" baseline="0" dirty="0" smtClean="0"/>
              <a:t>Use cash instead; or</a:t>
            </a:r>
          </a:p>
          <a:p>
            <a:pPr marL="174913" indent="-174913">
              <a:buFontTx/>
              <a:buChar char="-"/>
            </a:pPr>
            <a:r>
              <a:rPr lang="en-US" baseline="0" dirty="0" smtClean="0"/>
              <a:t>Reconsider whether to make the purchase altogether.</a:t>
            </a:r>
          </a:p>
          <a:p>
            <a:pPr marL="174913" indent="-174913">
              <a:buFontTx/>
              <a:buChar char="-"/>
            </a:pPr>
            <a:endParaRPr lang="en-US" baseline="0" dirty="0" smtClean="0"/>
          </a:p>
          <a:p>
            <a:r>
              <a:rPr lang="en-US" baseline="0" dirty="0" smtClean="0"/>
              <a:t>Situations:</a:t>
            </a:r>
          </a:p>
          <a:p>
            <a:pPr marL="174913" indent="-174913">
              <a:buFontTx/>
              <a:buChar char="-"/>
            </a:pPr>
            <a:r>
              <a:rPr lang="en-US" baseline="0" dirty="0" smtClean="0"/>
              <a:t>If an item is a “want” instead of a “need,” consider why you’re putting it on your credit card. If it’s because you’re using the card to build credit and you know you have budgeted for the item and have the money to pay for it during this billing cycle, it’s reasonable to go ahead with the purchase. If not, you may want to consider waiting until you have the cash to pay for it outright.</a:t>
            </a:r>
          </a:p>
          <a:p>
            <a:pPr marL="174913" indent="-174913">
              <a:buFontTx/>
              <a:buChar char="-"/>
            </a:pPr>
            <a:r>
              <a:rPr lang="en-US" baseline="0" dirty="0" smtClean="0"/>
              <a:t>There are many possible situations in which you might have to use a credit card for something you can’t pay off immediately. Some of these are actually excellent reasons to use credit, such as emergencies or unexpected necessary expenses. Other items may be reasonable things that you have planned for; for example, it may take you several months to pay off a credit card charge for a new computer, but you may have already budgeted the money for that to come from your earnings from a job. However, be cautious about charging items that you know you cannot pay for within a reasonably short timeframe. You never know when you may have an unexpected expense arise that would either put you over your credit limit or severely hamper your ability to pay your balance back down.</a:t>
            </a:r>
          </a:p>
          <a:p>
            <a:pPr marL="174913" indent="-174913">
              <a:buFontTx/>
              <a:buChar char="-"/>
            </a:pPr>
            <a:r>
              <a:rPr lang="en-US" baseline="0" dirty="0" smtClean="0"/>
              <a:t>If you are using your credit card to replace something that you already have a good alternative to, it may be more prudent to wait until you can pay for it in full. Although the newest cell phone or a dinner out might be a tempting alternative, consider whether you’re reaching for the credit card instead of cash/debit because the alternative is actually not within your means right now.</a:t>
            </a:r>
          </a:p>
          <a:p>
            <a:pPr marL="174913" indent="-174913">
              <a:buFontTx/>
              <a:buChar char="-"/>
            </a:pPr>
            <a:r>
              <a:rPr lang="en-US" baseline="0" dirty="0" smtClean="0"/>
              <a:t>Finally, the last tip relates to all the others listed. Students can easily get in over their heads with debt simply by trying to maintain a standard of living that is beyond their means. Credit cards make it possible to purchase things that you don’t actually have the money for at the moment. Although this can be a great financial tool in some cases, it’s possible to slip into the habit of using the card to cover expenses that aren’t even a part of your budget or to cover the additional expense of items that have exceeded their limit in your budget. Some college students find that a credit card allows them to dine out more often, purchase more or higher quality items (e.g., technology, clothing, etc.), spend more money on entertainment, and do other non-necessity activities. This all seems wonderful until the credit card bill arrives and the realization hits that they don’t have the money to pay down the balance. Some students eventually end up getting trapped in a cycle of charging  even basic expenses but being unable to may more than the minimum required payment each month. However, it is possible to avoid this by thinking twice before even deciding to use the credit card in the first place.</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extLst>
      <p:ext uri="{BB962C8B-B14F-4D97-AF65-F5344CB8AC3E}">
        <p14:creationId xmlns:p14="http://schemas.microsoft.com/office/powerpoint/2010/main" val="1618019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of </a:t>
            </a:r>
            <a:r>
              <a:rPr lang="en-US" dirty="0" err="1" smtClean="0"/>
              <a:t>Suze</a:t>
            </a:r>
            <a:r>
              <a:rPr lang="en-US" baseline="0" dirty="0" smtClean="0"/>
              <a:t> </a:t>
            </a:r>
            <a:r>
              <a:rPr lang="en-US" baseline="0" dirty="0" err="1" smtClean="0"/>
              <a:t>Orman</a:t>
            </a:r>
            <a:r>
              <a:rPr lang="en-US" baseline="0" dirty="0" smtClean="0"/>
              <a:t> quote: </a:t>
            </a:r>
            <a:r>
              <a:rPr lang="en-US" dirty="0" smtClean="0"/>
              <a:t>www.BusinessToday.org </a:t>
            </a:r>
          </a:p>
          <a:p>
            <a:r>
              <a:rPr lang="en-US" dirty="0" smtClean="0"/>
              <a:t>Source of Paul Davis quote: www.ABCnews.com</a:t>
            </a:r>
          </a:p>
          <a:p>
            <a:pPr defTabSz="932871">
              <a:defRPr/>
            </a:pPr>
            <a:r>
              <a:rPr lang="en-US" dirty="0" smtClean="0"/>
              <a:t>Source of Suzanne Boas quote: www.crown.org/Library/ViewArticle.aspx?ArticleId=126</a:t>
            </a:r>
            <a:br>
              <a:rPr lang="en-US" dirty="0" smtClean="0"/>
            </a:br>
            <a:endParaRPr lang="en-US" dirty="0" smtClean="0"/>
          </a:p>
          <a:p>
            <a:pPr defTabSz="932871">
              <a:defRPr/>
            </a:pPr>
            <a:endParaRPr lang="en-US" dirty="0" smtClean="0"/>
          </a:p>
          <a:p>
            <a:pPr defTabSz="932871">
              <a:defRPr/>
            </a:pPr>
            <a:r>
              <a:rPr lang="en-US" dirty="0" smtClean="0"/>
              <a:t>Additional resources consulted in the</a:t>
            </a:r>
            <a:r>
              <a:rPr lang="en-US" baseline="0" dirty="0" smtClean="0"/>
              <a:t> course of developing materials for this lesson:</a:t>
            </a:r>
          </a:p>
          <a:p>
            <a:pPr marL="174913" indent="-174913" defTabSz="932871">
              <a:buFontTx/>
              <a:buChar char="-"/>
              <a:defRPr/>
            </a:pPr>
            <a:r>
              <a:rPr lang="en-US" baseline="0" dirty="0" smtClean="0"/>
              <a:t>About.com</a:t>
            </a:r>
          </a:p>
          <a:p>
            <a:pPr marL="174913" indent="-174913" defTabSz="932871">
              <a:buFontTx/>
              <a:buChar char="-"/>
              <a:defRPr/>
            </a:pPr>
            <a:r>
              <a:rPr lang="en-US" baseline="0" dirty="0" smtClean="0"/>
              <a:t>CreditCards.com</a:t>
            </a:r>
          </a:p>
          <a:p>
            <a:pPr marL="174913" indent="-174913" defTabSz="932871">
              <a:buFontTx/>
              <a:buChar char="-"/>
              <a:defRPr/>
            </a:pPr>
            <a:r>
              <a:rPr lang="en-US" baseline="0" dirty="0" smtClean="0"/>
              <a:t>CollegeBoard.com</a:t>
            </a:r>
          </a:p>
          <a:p>
            <a:pPr marL="174913" indent="-174913" defTabSz="932871">
              <a:buFontTx/>
              <a:buChar char="-"/>
              <a:defRPr/>
            </a:pPr>
            <a:r>
              <a:rPr lang="en-US" baseline="0" dirty="0" smtClean="0"/>
              <a:t>CollegeConfidential.com</a:t>
            </a:r>
            <a:endParaRPr lang="en-US" dirty="0" smtClean="0"/>
          </a:p>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extLst>
      <p:ext uri="{BB962C8B-B14F-4D97-AF65-F5344CB8AC3E}">
        <p14:creationId xmlns:p14="http://schemas.microsoft.com/office/powerpoint/2010/main" val="3280035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12</a:t>
            </a:fld>
            <a:endParaRPr lang="en-US"/>
          </a:p>
        </p:txBody>
      </p:sp>
    </p:spTree>
    <p:extLst>
      <p:ext uri="{BB962C8B-B14F-4D97-AF65-F5344CB8AC3E}">
        <p14:creationId xmlns:p14="http://schemas.microsoft.com/office/powerpoint/2010/main" val="3500987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of definition: www.dictionary.com</a:t>
            </a:r>
          </a:p>
          <a:p>
            <a:endParaRPr lang="en-US" dirty="0" smtClean="0"/>
          </a:p>
          <a:p>
            <a:endParaRPr lang="en-US" dirty="0" smtClean="0"/>
          </a:p>
          <a:p>
            <a:r>
              <a:rPr lang="en-US" dirty="0" smtClean="0"/>
              <a:t>Credit is defined as the confidence in a person’s ability and intention to pay</a:t>
            </a:r>
            <a:r>
              <a:rPr lang="en-US" baseline="0" dirty="0" smtClean="0"/>
              <a:t> for something later instead of immediately. The person purchases something on credit, receives the item/service, and pays for it over time.</a:t>
            </a:r>
          </a:p>
          <a:p>
            <a:endParaRPr lang="en-US" baseline="0" dirty="0" smtClean="0"/>
          </a:p>
          <a:p>
            <a:r>
              <a:rPr lang="en-US" baseline="0" dirty="0" smtClean="0"/>
              <a:t>Credit is basically a loan that has specific repayment terms and conditions. Sometimes this loan is between a person and a bank, as it would be if you purchased a house on credit. Sometimes the loan is between a person and a credit card company, as it would be if you used your Visa card to buy a sweater at a store. Regardless of the specifics, any time you make a purchase that does not require you to immediately give your money to the person providing the item/service, that is a credit transaction. </a:t>
            </a:r>
            <a:endParaRPr lang="en-US" dirty="0" smtClean="0"/>
          </a:p>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extLst>
      <p:ext uri="{BB962C8B-B14F-4D97-AF65-F5344CB8AC3E}">
        <p14:creationId xmlns:p14="http://schemas.microsoft.com/office/powerpoint/2010/main" val="417088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000" dirty="0"/>
              <a:t>[Please note that the comparisons here are generalizations about credit and debit cards. They may not apply to every type of card available.]</a:t>
            </a:r>
          </a:p>
          <a:p>
            <a:endParaRPr lang="en-US" sz="1000" dirty="0"/>
          </a:p>
          <a:p>
            <a:r>
              <a:rPr lang="en-US" sz="1000" dirty="0"/>
              <a:t>The difference between credit cards and debit cards may not be immediately obvious to students, especially since many ATM/debit cards can also function as credit cards for making purchases. However, the key differences between the types of cards are listed here.</a:t>
            </a:r>
          </a:p>
          <a:p>
            <a:endParaRPr lang="en-US" sz="1000" dirty="0"/>
          </a:p>
          <a:p>
            <a:r>
              <a:rPr lang="en-US" sz="1000" dirty="0"/>
              <a:t>A debt card is linked directly to a bank account – usually either a checking or savings account. When you make a purchase with a debit card, it deducts the funds immediately (or within a reasonable processing period of a couple of days). Because you are directly using your own money from your own account, and it is being paid directly from your bank to the merchant you purchased it from at the time of purchase, there are no interest charges. (Some banks may charge a fee for debit cards or the accounts associated with them, but this would be separate.)</a:t>
            </a:r>
          </a:p>
          <a:p>
            <a:endParaRPr lang="en-US" sz="1000" dirty="0"/>
          </a:p>
          <a:p>
            <a:r>
              <a:rPr lang="en-US" sz="1000" dirty="0"/>
              <a:t>In contrast, a credit card is not directly linked to a bank account. When you make a purchase with a credit card, the credit card company pays the merchant immediately (or within a reasonable processing period). However, the credit card company is not paying the merchant with your money, because they do not have your money yet. Instead they add the purchase cost to your balance, which you are only expected to make payments on once a month. As a result, you may be able to purchase an item with your credit card on March 3</a:t>
            </a:r>
            <a:r>
              <a:rPr lang="en-US" sz="1000" baseline="30000" dirty="0"/>
              <a:t>rd</a:t>
            </a:r>
            <a:r>
              <a:rPr lang="en-US" sz="1000" dirty="0"/>
              <a:t> but not have to actually part with the money it costs until you pay your credit card bill on March 29</a:t>
            </a:r>
            <a:r>
              <a:rPr lang="en-US" sz="1000" baseline="30000" dirty="0"/>
              <a:t>th</a:t>
            </a:r>
            <a:r>
              <a:rPr lang="en-US" sz="1000" dirty="0"/>
              <a:t>. Credit card companies also allow you to “carry a balance,” which means that you don’t have to pay off the entire credit card bill every month. Thus, if you purchase an item that costs $500 with your credit card on March 3</a:t>
            </a:r>
            <a:r>
              <a:rPr lang="en-US" sz="1000" baseline="30000" dirty="0"/>
              <a:t>rd</a:t>
            </a:r>
            <a:r>
              <a:rPr lang="en-US" sz="1000" dirty="0"/>
              <a:t>, you may be able to pay only $50 on March 27</a:t>
            </a:r>
            <a:r>
              <a:rPr lang="en-US" sz="1000" baseline="30000" dirty="0"/>
              <a:t>th</a:t>
            </a:r>
            <a:r>
              <a:rPr lang="en-US" sz="1000" dirty="0"/>
              <a:t>, another $50 on April 27</a:t>
            </a:r>
            <a:r>
              <a:rPr lang="en-US" sz="1000" baseline="30000" dirty="0"/>
              <a:t>th</a:t>
            </a:r>
            <a:r>
              <a:rPr lang="en-US" sz="1000" dirty="0"/>
              <a:t>, etc. until you have paid off the bill.</a:t>
            </a:r>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extLst>
      <p:ext uri="{BB962C8B-B14F-4D97-AF65-F5344CB8AC3E}">
        <p14:creationId xmlns:p14="http://schemas.microsoft.com/office/powerpoint/2010/main" val="944261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Credit is an extremely useful financial tool.</a:t>
            </a:r>
          </a:p>
          <a:p>
            <a:endParaRPr lang="en-US" sz="1100" dirty="0"/>
          </a:p>
          <a:p>
            <a:r>
              <a:rPr lang="en-US" sz="1100" dirty="0"/>
              <a:t>Some items that people need would be out-of-reach and unaffordable if they had to pay for them in full at the time of purchase. Examples of these include a house or a car. People can use credit to purchase these items when they are needed instead of trying to save up for a long time to purchase them outright.</a:t>
            </a:r>
          </a:p>
          <a:p>
            <a:endParaRPr lang="en-US" sz="1100" dirty="0"/>
          </a:p>
          <a:p>
            <a:r>
              <a:rPr lang="en-US" sz="1100" dirty="0"/>
              <a:t>A college education is another example of a great use of credit. Students can take out loans for their tuition and other college costs and pay this money back over time. Since a college degree allows many people to get a higher-paying job than they would be able to get with just a high school education, this is a long-term investment in their future earnings.</a:t>
            </a:r>
          </a:p>
          <a:p>
            <a:endParaRPr lang="en-US" sz="1100" dirty="0"/>
          </a:p>
          <a:p>
            <a:r>
              <a:rPr lang="en-US" sz="1100" dirty="0"/>
              <a:t>Credit is also useful for major, unexpected expenses that may arise, such as a hospital stay, car repairs, or travel expenses to attend a funeral.</a:t>
            </a:r>
          </a:p>
          <a:p>
            <a:endParaRPr lang="en-US" sz="1100" dirty="0"/>
          </a:p>
          <a:p>
            <a:r>
              <a:rPr lang="en-US" sz="1100" dirty="0"/>
              <a:t>It is </a:t>
            </a:r>
            <a:r>
              <a:rPr lang="en-US" sz="1100" dirty="0" err="1"/>
              <a:t>epecially</a:t>
            </a:r>
            <a:r>
              <a:rPr lang="en-US" sz="1100" dirty="0"/>
              <a:t> useful to use credit on items that will appreciate in value – houses and college educations are good examples of this, as their long-term benefits and value generally outweigh the investment of money and time that it will take to pay them off, including interest.</a:t>
            </a:r>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extLst>
      <p:ext uri="{BB962C8B-B14F-4D97-AF65-F5344CB8AC3E}">
        <p14:creationId xmlns:p14="http://schemas.microsoft.com/office/powerpoint/2010/main" val="383943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Credit can be a useful tool, but it can also be dangerous if misused.</a:t>
            </a:r>
          </a:p>
          <a:p>
            <a:endParaRPr lang="en-US" sz="1100" dirty="0"/>
          </a:p>
          <a:p>
            <a:r>
              <a:rPr lang="en-US" sz="1100" dirty="0"/>
              <a:t>Although credit card companies and banks require people to apply for credit and try not to extend credit to people who are unlikely to be able to pay for their purchases, it is still possible to use credit to purchase things that you cannot truly afford. People who use credit to live beyond their means are setting themselves up for bigger financial problems in the future.</a:t>
            </a:r>
          </a:p>
          <a:p>
            <a:endParaRPr lang="en-US" sz="1100" dirty="0"/>
          </a:p>
          <a:p>
            <a:r>
              <a:rPr lang="en-US" sz="1100" dirty="0"/>
              <a:t>People who use credit cards to purchase things they cannot pay off within a reasonable time frame may get locked into a cycle of making only the minimum required payments. When you add in the interest rate the credit card company charges for the balance carried forward each month, you can end up paying an astronomically higher sum than the original purchase price.</a:t>
            </a:r>
          </a:p>
          <a:p>
            <a:endParaRPr lang="en-US" sz="1100" dirty="0"/>
          </a:p>
          <a:p>
            <a:r>
              <a:rPr lang="en-US" sz="1100" dirty="0"/>
              <a:t>If you miss a payment for any reason, the credit card company will likely report that information, which will negatively impact your credit score. (Note: credit score is a numerical representation of the strength of an individual’s credit history. It reflects your payment history and amount of credit with all of the accounts you have had within approximately the past 7 years, along with a few other factors. Having a high credit score tells businesses who might give you credit in the future whether you have been responsible with credit in the past.) If your credit history is not strong, your credit score may prevent you from being able to open new credit accounts, get loans, rent apartments, make large non-cash purchases, and can even keep you from getting certain jobs where they check credit score as part of the interview process.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extLst>
      <p:ext uri="{BB962C8B-B14F-4D97-AF65-F5344CB8AC3E}">
        <p14:creationId xmlns:p14="http://schemas.microsoft.com/office/powerpoint/2010/main" val="383943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a:t>Credit card offers are often an inescapable part of college life. Students may receive information about credit cards they can apply for through mail, email, displays at events on campus, in college publications, on flyers in bookstore shopping bags, and more. The reason that credit card companies often target college students is because many of them have recently become old enough to sign up for a credit card without parental approval and are experiencing newfound freedom to spend their money as they choose without as much parental oversight.</a:t>
            </a:r>
          </a:p>
          <a:p>
            <a:endParaRPr lang="en-US" sz="1100" dirty="0"/>
          </a:p>
          <a:p>
            <a:r>
              <a:rPr lang="en-US" sz="1100" dirty="0"/>
              <a:t>Although credit is often readily available to college students, laws that went into effect in 2010 did increase the regulation credit card companies are subject to regarding extending credit to students under age 21 and marketing on college campuses. As a result, many college students still need someone to co-sign for their credit card application. A co-signer is an individual who agrees to be responsible for the debt incurred if the primary cardholder is unable to pay their bill. Parents are generally the ones to co-sign for a credit card when a student is in college. If you want to open a credit card, it’s a good idea to talk to your parents beforehand about whether they are willing to co-sign for the card and what restrictions, if any, they will put on its use as a condition of co-signing.</a:t>
            </a:r>
          </a:p>
          <a:p>
            <a:endParaRPr lang="en-US" sz="1100" dirty="0"/>
          </a:p>
          <a:p>
            <a:r>
              <a:rPr lang="en-US" sz="1100" dirty="0"/>
              <a:t>Despite the risks, college can be an excellent time to get a credit card and begin establishing a credit history. If used responsibly during college, a credit card can allow you to have a credit history that will help you get a stronger financial start by the time you graduate.</a:t>
            </a:r>
          </a:p>
          <a:p>
            <a:endParaRPr lang="en-US" sz="1100" dirty="0"/>
          </a:p>
          <a:p>
            <a:pPr defTabSz="932871">
              <a:defRPr/>
            </a:pPr>
            <a:r>
              <a:rPr lang="en-US" sz="1100" dirty="0"/>
              <a:t>Source for some details on this page: “College Students and Credit Cards” by </a:t>
            </a:r>
            <a:r>
              <a:rPr lang="en-US" sz="1100" dirty="0" err="1"/>
              <a:t>CredAbility</a:t>
            </a:r>
            <a:r>
              <a:rPr lang="en-US" sz="1100" dirty="0"/>
              <a:t> on http://www.crown.org/Library/ViewArticle.aspx?ArticleId=126</a:t>
            </a:r>
          </a:p>
          <a:p>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extLst>
      <p:ext uri="{BB962C8B-B14F-4D97-AF65-F5344CB8AC3E}">
        <p14:creationId xmlns:p14="http://schemas.microsoft.com/office/powerpoint/2010/main" val="717375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2871">
              <a:defRPr/>
            </a:pPr>
            <a:r>
              <a:rPr lang="en-US" sz="1100" dirty="0"/>
              <a:t>Surveys conducted between 2009-2012 have produced varied statistics about college students and credit cards. The sources of the statistics cited here are:</a:t>
            </a:r>
          </a:p>
          <a:p>
            <a:pPr marL="174913" indent="-174913" defTabSz="932871">
              <a:buFontTx/>
              <a:buChar char="-"/>
              <a:defRPr/>
            </a:pPr>
            <a:r>
              <a:rPr lang="en-US" sz="1100" dirty="0"/>
              <a:t>“How Undergraduate Students Use Credit Cards: Sallie Mae’s National Study of Usage Rates and Trends 2009”</a:t>
            </a:r>
          </a:p>
          <a:p>
            <a:pPr marL="174913" indent="-174913" defTabSz="932871">
              <a:buFontTx/>
              <a:buChar char="-"/>
              <a:defRPr/>
            </a:pPr>
            <a:r>
              <a:rPr lang="en-US" sz="1100" dirty="0"/>
              <a:t>Ludlum, M., </a:t>
            </a:r>
            <a:r>
              <a:rPr lang="en-US" sz="1100" dirty="0" err="1"/>
              <a:t>Tilker</a:t>
            </a:r>
            <a:r>
              <a:rPr lang="en-US" sz="1100" dirty="0"/>
              <a:t>, K., Ritter, D., Cowart, T., </a:t>
            </a:r>
            <a:r>
              <a:rPr lang="en-US" sz="1100" dirty="0" err="1"/>
              <a:t>Xu</a:t>
            </a:r>
            <a:r>
              <a:rPr lang="en-US" sz="1100" dirty="0"/>
              <a:t>, W., &amp; Smith, B.C. (2012). Financial literacy and credit cards: A multi campus survey. </a:t>
            </a:r>
            <a:r>
              <a:rPr lang="en-US" sz="1100" i="1" dirty="0"/>
              <a:t>International Journal of Business and Social Science, 3</a:t>
            </a:r>
            <a:r>
              <a:rPr lang="en-US" sz="1100" dirty="0"/>
              <a:t>(7), 25-33.</a:t>
            </a:r>
          </a:p>
          <a:p>
            <a:pPr marL="174913" indent="-174913" defTabSz="932871">
              <a:buFontTx/>
              <a:buChar char="-"/>
              <a:defRPr/>
            </a:pPr>
            <a:r>
              <a:rPr lang="en-US" sz="1100" dirty="0">
                <a:hlinkClick r:id="rId3"/>
              </a:rPr>
              <a:t>http://www.statisticbrain.com/credit-card-debt-statistics/</a:t>
            </a:r>
            <a:r>
              <a:rPr lang="en-US" sz="1100" dirty="0"/>
              <a:t> (Their sources, in turn, are the Federal Reserve, Joint Economic Committee, Sallie Mae, and </a:t>
            </a:r>
            <a:r>
              <a:rPr lang="en-US" sz="1100" dirty="0" err="1"/>
              <a:t>TransUnion</a:t>
            </a:r>
            <a:r>
              <a:rPr lang="en-US" sz="1100" dirty="0"/>
              <a:t>)</a:t>
            </a:r>
          </a:p>
          <a:p>
            <a:pPr defTabSz="932871">
              <a:defRPr/>
            </a:pPr>
            <a:endParaRPr lang="en-US" sz="1100" dirty="0"/>
          </a:p>
          <a:p>
            <a:pPr defTabSz="932871">
              <a:defRPr/>
            </a:pPr>
            <a:r>
              <a:rPr lang="en-US" sz="1100" dirty="0"/>
              <a:t>Surveys tend to agree that a large majority of college students have at least one credit card. In 2009, Sallie Mae found that 50% of students with credit cards have 4 or more cards.</a:t>
            </a:r>
          </a:p>
          <a:p>
            <a:pPr defTabSz="932871">
              <a:defRPr/>
            </a:pPr>
            <a:endParaRPr lang="en-US" sz="1100" dirty="0"/>
          </a:p>
          <a:p>
            <a:pPr defTabSz="932871">
              <a:defRPr/>
            </a:pPr>
            <a:r>
              <a:rPr lang="en-US" sz="1100" dirty="0"/>
              <a:t>Estimates about the percentage of students who pay off their credit card balance every month vary widely; however most surveys have found that a majority carry a balance from month to month and are therefore paying interest charges on their purchases. (range of 42%-90%).</a:t>
            </a:r>
          </a:p>
          <a:p>
            <a:pPr defTabSz="932871">
              <a:defRPr/>
            </a:pPr>
            <a:endParaRPr lang="en-US" sz="1100" dirty="0"/>
          </a:p>
          <a:p>
            <a:pPr defTabSz="932871">
              <a:defRPr/>
            </a:pPr>
            <a:r>
              <a:rPr lang="en-US" sz="1100" dirty="0"/>
              <a:t>The average credit card balance of college students has skyrocketed over the past 10-15 years.</a:t>
            </a:r>
          </a:p>
          <a:p>
            <a:pPr marL="174913" indent="-174913" defTabSz="932871">
              <a:buFontTx/>
              <a:buChar char="-"/>
              <a:defRPr/>
            </a:pPr>
            <a:r>
              <a:rPr lang="en-US" sz="1100" dirty="0"/>
              <a:t>2001…$577</a:t>
            </a:r>
          </a:p>
          <a:p>
            <a:pPr marL="174913" indent="-174913" defTabSz="932871">
              <a:buFontTx/>
              <a:buChar char="-"/>
              <a:defRPr/>
            </a:pPr>
            <a:r>
              <a:rPr lang="en-US" sz="1100" dirty="0"/>
              <a:t>2004…$946</a:t>
            </a:r>
          </a:p>
          <a:p>
            <a:pPr marL="174913" indent="-174913" defTabSz="932871">
              <a:buFontTx/>
              <a:buChar char="-"/>
              <a:defRPr/>
            </a:pPr>
            <a:r>
              <a:rPr lang="en-US" sz="1100" dirty="0"/>
              <a:t>2009…$3100</a:t>
            </a:r>
          </a:p>
          <a:p>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Before applying for any credit card, do some research and find out what your options are. Base your decision</a:t>
            </a:r>
            <a:r>
              <a:rPr lang="en-US" baseline="0" dirty="0" smtClean="0"/>
              <a:t> on an informed view of the credit card’s terms and conditions and the benefits/perks it offers. Cards marketed specifically to college students often come with flashy short-term incentives but have extremely high interest rates. Over the long term, you may be better off selecting a card that has a lower interest rate and/or other useful perks, even if it doesn’t come with the most exciting “freebies” when you initially sign up. Consulting with your parents while you’re looking for a card is a good idea, especially if they need to co-sign for you. Finally, be sure to read ALL of the “fine print” in the cardholder agreement before committing to the card. Although it may be tedious to read through all the legalese, it’s extremely important to make sure you understand the terms you will be held to by the credit card company.</a:t>
            </a:r>
          </a:p>
          <a:p>
            <a:endParaRPr lang="en-US" baseline="0" dirty="0" smtClean="0"/>
          </a:p>
          <a:p>
            <a:r>
              <a:rPr lang="en-US" baseline="0" dirty="0" smtClean="0"/>
              <a:t>Once you have a card in hand, make sure you set limits and stick to them. First, limiting yourself to one credit card is usually a good idea. Most college students don’t need multiple cards, and having only one card, one credit limit, and one bill to remember helps prevent racking up excessive debt. In addition, set limits on how much money you allow yourself to spend. This does not need to be dictated by the card’s credit limit. Often, your credit limit will be higher than what you can truly afford to pay off within a reasonable amount of time. You may decide to limit your spending by reserving the card to only be used in certain situations, such as emergencies (e.g., plane ticket home for a parent’s illness), or for unexpected expenses (e.g., car repair), or for certain types of expenses (e.g., gas for the car, online purchases, etc.).</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extLst>
      <p:ext uri="{BB962C8B-B14F-4D97-AF65-F5344CB8AC3E}">
        <p14:creationId xmlns:p14="http://schemas.microsoft.com/office/powerpoint/2010/main" val="3963274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should go without saying that</a:t>
            </a:r>
            <a:r>
              <a:rPr lang="en-US" baseline="0" dirty="0" smtClean="0"/>
              <a:t> one of the most important thing a credit card holder can do to use his/her card responsibly is to ensure that all payments are made on time. Keep in mind that you are responsible for making the payment on time every month even if your statement/bill is lost in the mail or gets routed to your email spam folder. Be proactive about keeping up with the date your payment is due every month and check on your account status if you haven’t received a statement a few days before it’s due.</a:t>
            </a:r>
            <a:endParaRPr lang="en-US" dirty="0" smtClean="0"/>
          </a:p>
          <a:p>
            <a:endParaRPr lang="en-US" dirty="0" smtClean="0"/>
          </a:p>
          <a:p>
            <a:r>
              <a:rPr lang="en-US" dirty="0" smtClean="0"/>
              <a:t>When you purchase items using your credit card, the best practice is to pay your balance off in full each month within the “grace period” before the credit card company begins to charge</a:t>
            </a:r>
            <a:r>
              <a:rPr lang="en-US" baseline="0" dirty="0" smtClean="0"/>
              <a:t> interest on those purchases. This isn’t always possible, though, so if you have to carry a balance, it’s prudent to pay more than the minimum payment every month. If you reach a point </a:t>
            </a:r>
            <a:r>
              <a:rPr lang="en-US" baseline="0" smtClean="0"/>
              <a:t>where your Pay </a:t>
            </a:r>
            <a:r>
              <a:rPr lang="en-US" baseline="0" dirty="0" smtClean="0"/>
              <a:t>as much as you can afford until you </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extLst>
      <p:ext uri="{BB962C8B-B14F-4D97-AF65-F5344CB8AC3E}">
        <p14:creationId xmlns:p14="http://schemas.microsoft.com/office/powerpoint/2010/main" val="3715724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045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683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103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7912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5331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160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4578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4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1106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2885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585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rPr>
              <a:pPr/>
              <a:t>5/6/2013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629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sz="6000" b="1" dirty="0" smtClean="0">
                <a:solidFill>
                  <a:schemeClr val="bg1"/>
                </a:solidFill>
              </a:rPr>
              <a:t>Using Credit Wisely</a:t>
            </a:r>
            <a:endParaRPr lang="en-US" sz="6000" b="1" dirty="0">
              <a:solidFill>
                <a:schemeClr val="bg1"/>
              </a:solidFill>
            </a:endParaRPr>
          </a:p>
        </p:txBody>
      </p:sp>
      <p:pic>
        <p:nvPicPr>
          <p:cNvPr id="1028" name="Picture 4" descr="C:\Users\coe\AppData\Local\Microsoft\Windows\Temporary Internet Files\Content.IE5\LKYB10BI\MC9000710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5167" y="2440954"/>
            <a:ext cx="3033666" cy="3731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6856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“Best Practice” Tips for </a:t>
            </a:r>
            <a:br>
              <a:rPr lang="en-US" dirty="0" smtClean="0">
                <a:solidFill>
                  <a:schemeClr val="bg1"/>
                </a:solidFill>
              </a:rPr>
            </a:br>
            <a:r>
              <a:rPr lang="en-US" dirty="0" smtClean="0">
                <a:solidFill>
                  <a:schemeClr val="bg1"/>
                </a:solidFill>
              </a:rPr>
              <a:t>Responsible Credit Card Use</a:t>
            </a:r>
            <a:endParaRPr lang="en-US" dirty="0">
              <a:solidFill>
                <a:schemeClr val="bg1"/>
              </a:solidFill>
            </a:endParaRPr>
          </a:p>
        </p:txBody>
      </p:sp>
      <p:sp>
        <p:nvSpPr>
          <p:cNvPr id="3" name="Content Placeholder 2"/>
          <p:cNvSpPr>
            <a:spLocks noGrp="1"/>
          </p:cNvSpPr>
          <p:nvPr>
            <p:ph idx="1"/>
          </p:nvPr>
        </p:nvSpPr>
        <p:spPr>
          <a:xfrm>
            <a:off x="228600" y="1905000"/>
            <a:ext cx="8686800" cy="5029200"/>
          </a:xfrm>
        </p:spPr>
        <p:txBody>
          <a:bodyPr>
            <a:normAutofit/>
          </a:bodyPr>
          <a:lstStyle/>
          <a:p>
            <a:pPr>
              <a:spcAft>
                <a:spcPts val="600"/>
              </a:spcAft>
            </a:pPr>
            <a:r>
              <a:rPr lang="en-US" dirty="0" smtClean="0">
                <a:solidFill>
                  <a:schemeClr val="bg1"/>
                </a:solidFill>
              </a:rPr>
              <a:t>Think twice before using a credit card in these situations:</a:t>
            </a:r>
          </a:p>
          <a:p>
            <a:pPr lvl="1">
              <a:spcAft>
                <a:spcPts val="600"/>
              </a:spcAft>
            </a:pPr>
            <a:r>
              <a:rPr lang="en-US" dirty="0">
                <a:solidFill>
                  <a:schemeClr val="bg1"/>
                </a:solidFill>
              </a:rPr>
              <a:t>You </a:t>
            </a:r>
            <a:r>
              <a:rPr lang="en-US" b="1" u="sng" dirty="0">
                <a:solidFill>
                  <a:schemeClr val="bg1"/>
                </a:solidFill>
              </a:rPr>
              <a:t>want</a:t>
            </a:r>
            <a:r>
              <a:rPr lang="en-US" dirty="0">
                <a:solidFill>
                  <a:schemeClr val="bg1"/>
                </a:solidFill>
              </a:rPr>
              <a:t> it but don’t </a:t>
            </a:r>
            <a:r>
              <a:rPr lang="en-US" b="1" u="sng" dirty="0">
                <a:solidFill>
                  <a:schemeClr val="bg1"/>
                </a:solidFill>
              </a:rPr>
              <a:t>need</a:t>
            </a:r>
            <a:r>
              <a:rPr lang="en-US" dirty="0">
                <a:solidFill>
                  <a:schemeClr val="bg1"/>
                </a:solidFill>
              </a:rPr>
              <a:t> it</a:t>
            </a:r>
          </a:p>
          <a:p>
            <a:pPr lvl="1">
              <a:spcAft>
                <a:spcPts val="600"/>
              </a:spcAft>
            </a:pPr>
            <a:r>
              <a:rPr lang="en-US" dirty="0">
                <a:solidFill>
                  <a:schemeClr val="bg1"/>
                </a:solidFill>
              </a:rPr>
              <a:t>You can’t pay it off shortly</a:t>
            </a:r>
          </a:p>
          <a:p>
            <a:pPr lvl="1">
              <a:spcAft>
                <a:spcPts val="600"/>
              </a:spcAft>
            </a:pPr>
            <a:r>
              <a:rPr lang="en-US" dirty="0">
                <a:solidFill>
                  <a:schemeClr val="bg1"/>
                </a:solidFill>
              </a:rPr>
              <a:t>You already have a similar item or a good </a:t>
            </a:r>
            <a:r>
              <a:rPr lang="en-US" dirty="0" smtClean="0">
                <a:solidFill>
                  <a:schemeClr val="bg1"/>
                </a:solidFill>
              </a:rPr>
              <a:t>alternative </a:t>
            </a:r>
            <a:br>
              <a:rPr lang="en-US" dirty="0" smtClean="0">
                <a:solidFill>
                  <a:schemeClr val="bg1"/>
                </a:solidFill>
              </a:rPr>
            </a:br>
            <a:r>
              <a:rPr lang="en-US" sz="2000" dirty="0">
                <a:solidFill>
                  <a:schemeClr val="bg1"/>
                </a:solidFill>
              </a:rPr>
              <a:t>e</a:t>
            </a:r>
            <a:r>
              <a:rPr lang="en-US" sz="2000" dirty="0" smtClean="0">
                <a:solidFill>
                  <a:schemeClr val="bg1"/>
                </a:solidFill>
              </a:rPr>
              <a:t>.g., eating out when you could use your meal plan; upgrading your cell phone when your old phone still works fine</a:t>
            </a:r>
            <a:endParaRPr lang="en-US" dirty="0">
              <a:solidFill>
                <a:schemeClr val="bg1"/>
              </a:solidFill>
            </a:endParaRPr>
          </a:p>
          <a:p>
            <a:pPr lvl="1">
              <a:spcAft>
                <a:spcPts val="600"/>
              </a:spcAft>
            </a:pPr>
            <a:r>
              <a:rPr lang="en-US" dirty="0" smtClean="0">
                <a:solidFill>
                  <a:schemeClr val="bg1"/>
                </a:solidFill>
              </a:rPr>
              <a:t>You’re </a:t>
            </a:r>
            <a:r>
              <a:rPr lang="en-US" dirty="0">
                <a:solidFill>
                  <a:schemeClr val="bg1"/>
                </a:solidFill>
              </a:rPr>
              <a:t>trying to maintain a standard of living beyond your budget</a:t>
            </a:r>
          </a:p>
        </p:txBody>
      </p:sp>
    </p:spTree>
    <p:extLst>
      <p:ext uri="{BB962C8B-B14F-4D97-AF65-F5344CB8AC3E}">
        <p14:creationId xmlns:p14="http://schemas.microsoft.com/office/powerpoint/2010/main" val="3360909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chemeClr val="bg1"/>
                </a:solidFill>
              </a:rPr>
              <a:t>Expert Advice about Credit Cards</a:t>
            </a:r>
            <a:endParaRPr lang="en-US" dirty="0">
              <a:solidFill>
                <a:schemeClr val="bg1"/>
              </a:solidFill>
            </a:endParaRPr>
          </a:p>
        </p:txBody>
      </p:sp>
      <p:sp>
        <p:nvSpPr>
          <p:cNvPr id="3" name="Cloud Callout 2"/>
          <p:cNvSpPr/>
          <p:nvPr/>
        </p:nvSpPr>
        <p:spPr>
          <a:xfrm>
            <a:off x="9728" y="3351552"/>
            <a:ext cx="4562272" cy="3049248"/>
          </a:xfrm>
          <a:prstGeom prst="cloudCallout">
            <a:avLst>
              <a:gd name="adj1" fmla="val 57205"/>
              <a:gd name="adj2" fmla="val 56758"/>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 name="Rounded Rectangular Callout 3"/>
          <p:cNvSpPr/>
          <p:nvPr/>
        </p:nvSpPr>
        <p:spPr>
          <a:xfrm>
            <a:off x="381000" y="1124635"/>
            <a:ext cx="4800601" cy="1524000"/>
          </a:xfrm>
          <a:prstGeom prst="wedgeRoundRectCallout">
            <a:avLst>
              <a:gd name="adj1" fmla="val -52882"/>
              <a:gd name="adj2" fmla="val 90585"/>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5" name="TextBox 4"/>
          <p:cNvSpPr txBox="1"/>
          <p:nvPr/>
        </p:nvSpPr>
        <p:spPr>
          <a:xfrm>
            <a:off x="381000" y="1234351"/>
            <a:ext cx="4800601" cy="1338828"/>
          </a:xfrm>
          <a:prstGeom prst="rect">
            <a:avLst/>
          </a:prstGeom>
          <a:noFill/>
        </p:spPr>
        <p:txBody>
          <a:bodyPr wrap="square" rtlCol="0">
            <a:spAutoFit/>
          </a:bodyPr>
          <a:lstStyle/>
          <a:p>
            <a:pPr algn="ctr">
              <a:spcAft>
                <a:spcPts val="600"/>
              </a:spcAft>
            </a:pPr>
            <a:r>
              <a:rPr lang="en-US" sz="2000" dirty="0" smtClean="0"/>
              <a:t>“Putting off payments on your credit card bills can be much worse than procrastinating about studying for midterms.”</a:t>
            </a:r>
          </a:p>
          <a:p>
            <a:pPr algn="ctr"/>
            <a:r>
              <a:rPr lang="en-US" sz="1600" dirty="0" smtClean="0"/>
              <a:t>- Suzanne Boas, </a:t>
            </a:r>
            <a:r>
              <a:rPr lang="en-US" sz="1600" dirty="0" err="1" smtClean="0"/>
              <a:t>CredAbility</a:t>
            </a:r>
            <a:r>
              <a:rPr lang="en-US" sz="1600" dirty="0" smtClean="0"/>
              <a:t> President</a:t>
            </a:r>
            <a:endParaRPr lang="en-US" sz="1600" dirty="0"/>
          </a:p>
        </p:txBody>
      </p:sp>
      <p:sp>
        <p:nvSpPr>
          <p:cNvPr id="6" name="TextBox 5"/>
          <p:cNvSpPr txBox="1"/>
          <p:nvPr/>
        </p:nvSpPr>
        <p:spPr>
          <a:xfrm>
            <a:off x="416668" y="3819198"/>
            <a:ext cx="3681444" cy="2200602"/>
          </a:xfrm>
          <a:prstGeom prst="rect">
            <a:avLst/>
          </a:prstGeom>
          <a:noFill/>
        </p:spPr>
        <p:txBody>
          <a:bodyPr wrap="square" rtlCol="0">
            <a:spAutoFit/>
          </a:bodyPr>
          <a:lstStyle/>
          <a:p>
            <a:pPr algn="ctr">
              <a:spcAft>
                <a:spcPts val="600"/>
              </a:spcAft>
            </a:pPr>
            <a:r>
              <a:rPr lang="en-US" sz="2000" dirty="0" smtClean="0"/>
              <a:t>“Don’t have any credit cards, except one for an emergency, and even then, it’s debatable what an emergency is. Learn about your spending and pay it back.”</a:t>
            </a:r>
          </a:p>
          <a:p>
            <a:pPr algn="ctr"/>
            <a:r>
              <a:rPr lang="en-US" sz="1600" dirty="0" smtClean="0"/>
              <a:t>- Paul Davis, a student who accumulated over $10k in credit card debt</a:t>
            </a:r>
            <a:endParaRPr lang="en-US" sz="1600" dirty="0"/>
          </a:p>
        </p:txBody>
      </p:sp>
      <p:sp>
        <p:nvSpPr>
          <p:cNvPr id="7" name="Oval Callout 6"/>
          <p:cNvSpPr/>
          <p:nvPr/>
        </p:nvSpPr>
        <p:spPr>
          <a:xfrm>
            <a:off x="4572000" y="2133600"/>
            <a:ext cx="4495800" cy="3464002"/>
          </a:xfrm>
          <a:prstGeom prst="wedgeEllipseCallout">
            <a:avLst>
              <a:gd name="adj1" fmla="val 46675"/>
              <a:gd name="adj2" fmla="val -6387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8" name="TextBox 7"/>
          <p:cNvSpPr txBox="1"/>
          <p:nvPr/>
        </p:nvSpPr>
        <p:spPr>
          <a:xfrm>
            <a:off x="5030149" y="2778202"/>
            <a:ext cx="3656651" cy="2262158"/>
          </a:xfrm>
          <a:prstGeom prst="rect">
            <a:avLst/>
          </a:prstGeom>
          <a:noFill/>
        </p:spPr>
        <p:txBody>
          <a:bodyPr wrap="square" rtlCol="0">
            <a:spAutoFit/>
          </a:bodyPr>
          <a:lstStyle/>
          <a:p>
            <a:pPr algn="ctr">
              <a:spcAft>
                <a:spcPts val="600"/>
              </a:spcAft>
            </a:pPr>
            <a:r>
              <a:rPr lang="en-US" sz="2000" dirty="0" smtClean="0"/>
              <a:t>“The greatest advice that I could give you today is: if you get a credit card, you should never, ever use it unless you know you can pay it off in full every since month after you have charged.”</a:t>
            </a:r>
          </a:p>
          <a:p>
            <a:pPr algn="ctr"/>
            <a:r>
              <a:rPr lang="en-US" sz="1600" dirty="0" smtClean="0"/>
              <a:t>- </a:t>
            </a:r>
            <a:r>
              <a:rPr lang="en-US" sz="1600" dirty="0" err="1" smtClean="0"/>
              <a:t>Suze</a:t>
            </a:r>
            <a:r>
              <a:rPr lang="en-US" sz="1600" dirty="0" smtClean="0"/>
              <a:t> </a:t>
            </a:r>
            <a:r>
              <a:rPr lang="en-US" sz="1600" dirty="0" err="1" smtClean="0"/>
              <a:t>Orman</a:t>
            </a:r>
            <a:r>
              <a:rPr lang="en-US" sz="1600" dirty="0" smtClean="0"/>
              <a:t>, personal finance expert</a:t>
            </a:r>
            <a:endParaRPr lang="en-US" sz="1600" dirty="0"/>
          </a:p>
        </p:txBody>
      </p:sp>
    </p:spTree>
    <p:extLst>
      <p:ext uri="{BB962C8B-B14F-4D97-AF65-F5344CB8AC3E}">
        <p14:creationId xmlns:p14="http://schemas.microsoft.com/office/powerpoint/2010/main" val="2092770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06325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Definition of Credit</a:t>
            </a:r>
            <a:endParaRPr lang="en-US" dirty="0">
              <a:solidFill>
                <a:schemeClr val="bg1"/>
              </a:solidFill>
            </a:endParaRPr>
          </a:p>
        </p:txBody>
      </p:sp>
      <p:sp>
        <p:nvSpPr>
          <p:cNvPr id="3" name="Content Placeholder 2"/>
          <p:cNvSpPr>
            <a:spLocks noGrp="1"/>
          </p:cNvSpPr>
          <p:nvPr>
            <p:ph idx="1"/>
          </p:nvPr>
        </p:nvSpPr>
        <p:spPr>
          <a:xfrm>
            <a:off x="457200" y="1600200"/>
            <a:ext cx="8229600" cy="4953000"/>
          </a:xfrm>
        </p:spPr>
        <p:txBody>
          <a:bodyPr>
            <a:normAutofit/>
          </a:bodyPr>
          <a:lstStyle/>
          <a:p>
            <a:pPr marL="0" indent="0" algn="ctr">
              <a:buNone/>
            </a:pPr>
            <a:r>
              <a:rPr lang="en-US" sz="4000" dirty="0" smtClean="0">
                <a:solidFill>
                  <a:schemeClr val="bg1"/>
                </a:solidFill>
              </a:rPr>
              <a:t>Confidence in a purchaser’s ability </a:t>
            </a:r>
            <a:br>
              <a:rPr lang="en-US" sz="4000" dirty="0" smtClean="0">
                <a:solidFill>
                  <a:schemeClr val="bg1"/>
                </a:solidFill>
              </a:rPr>
            </a:br>
            <a:r>
              <a:rPr lang="en-US" sz="4000" dirty="0" smtClean="0">
                <a:solidFill>
                  <a:schemeClr val="bg1"/>
                </a:solidFill>
              </a:rPr>
              <a:t>and intention to pay, displayed by entrusting the buyer with goods or services without immediate payment</a:t>
            </a:r>
          </a:p>
          <a:p>
            <a:pPr marL="0" indent="0" algn="ctr">
              <a:buNone/>
            </a:pPr>
            <a:endParaRPr lang="en-US" sz="4000" dirty="0">
              <a:solidFill>
                <a:schemeClr val="bg1"/>
              </a:solidFill>
            </a:endParaRPr>
          </a:p>
          <a:p>
            <a:pPr marL="0" indent="0" algn="ctr">
              <a:buNone/>
            </a:pPr>
            <a:r>
              <a:rPr lang="en-US" sz="4000" dirty="0" smtClean="0">
                <a:solidFill>
                  <a:schemeClr val="bg1"/>
                </a:solidFill>
              </a:rPr>
              <a:t>Credit is basically a loan that has to be repaid according to specific terms</a:t>
            </a:r>
          </a:p>
          <a:p>
            <a:pPr marL="0" indent="0">
              <a:buNone/>
            </a:pPr>
            <a:endParaRPr lang="en-US" dirty="0">
              <a:solidFill>
                <a:schemeClr val="bg1"/>
              </a:solidFill>
            </a:endParaRPr>
          </a:p>
        </p:txBody>
      </p:sp>
    </p:spTree>
    <p:extLst>
      <p:ext uri="{BB962C8B-B14F-4D97-AF65-F5344CB8AC3E}">
        <p14:creationId xmlns:p14="http://schemas.microsoft.com/office/powerpoint/2010/main" val="233342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Credit Cards v. Debit Cards</a:t>
            </a:r>
            <a:endParaRPr lang="en-US" dirty="0">
              <a:solidFill>
                <a:schemeClr val="bg1"/>
              </a:solidFill>
            </a:endParaRPr>
          </a:p>
        </p:txBody>
      </p:sp>
      <p:sp>
        <p:nvSpPr>
          <p:cNvPr id="4" name="Text Placeholder 3"/>
          <p:cNvSpPr>
            <a:spLocks noGrp="1"/>
          </p:cNvSpPr>
          <p:nvPr>
            <p:ph type="body" idx="1"/>
          </p:nvPr>
        </p:nvSpPr>
        <p:spPr/>
        <p:txBody>
          <a:bodyPr/>
          <a:lstStyle/>
          <a:p>
            <a:r>
              <a:rPr lang="en-US" u="sng" dirty="0">
                <a:solidFill>
                  <a:schemeClr val="bg1"/>
                </a:solidFill>
              </a:rPr>
              <a:t>Credit </a:t>
            </a:r>
            <a:r>
              <a:rPr lang="en-US" u="sng" dirty="0" smtClean="0">
                <a:solidFill>
                  <a:schemeClr val="bg1"/>
                </a:solidFill>
              </a:rPr>
              <a:t>Cards</a:t>
            </a:r>
            <a:endParaRPr lang="en-US" u="sng" dirty="0">
              <a:solidFill>
                <a:schemeClr val="bg1"/>
              </a:solidFill>
            </a:endParaRPr>
          </a:p>
        </p:txBody>
      </p:sp>
      <p:sp>
        <p:nvSpPr>
          <p:cNvPr id="3" name="Content Placeholder 2"/>
          <p:cNvSpPr>
            <a:spLocks noGrp="1"/>
          </p:cNvSpPr>
          <p:nvPr>
            <p:ph sz="half" idx="2"/>
          </p:nvPr>
        </p:nvSpPr>
        <p:spPr/>
        <p:txBody>
          <a:bodyPr>
            <a:normAutofit lnSpcReduction="10000"/>
          </a:bodyPr>
          <a:lstStyle/>
          <a:p>
            <a:r>
              <a:rPr lang="en-US" dirty="0" smtClean="0">
                <a:solidFill>
                  <a:schemeClr val="bg1"/>
                </a:solidFill>
              </a:rPr>
              <a:t>Not directly linked to a bank account</a:t>
            </a:r>
          </a:p>
          <a:p>
            <a:endParaRPr lang="en-US" dirty="0" smtClean="0">
              <a:solidFill>
                <a:schemeClr val="bg1"/>
              </a:solidFill>
            </a:endParaRPr>
          </a:p>
          <a:p>
            <a:r>
              <a:rPr lang="en-US" dirty="0" smtClean="0">
                <a:solidFill>
                  <a:schemeClr val="bg1"/>
                </a:solidFill>
              </a:rPr>
              <a:t>Costs added to your balance immediately; payments only expected once per month</a:t>
            </a:r>
          </a:p>
          <a:p>
            <a:endParaRPr lang="en-US" dirty="0" smtClean="0">
              <a:solidFill>
                <a:schemeClr val="bg1"/>
              </a:solidFill>
            </a:endParaRPr>
          </a:p>
          <a:p>
            <a:r>
              <a:rPr lang="en-US" dirty="0" smtClean="0">
                <a:solidFill>
                  <a:schemeClr val="bg1"/>
                </a:solidFill>
              </a:rPr>
              <a:t>Charge interest for “carrying a balance” – the privilege of paying over time</a:t>
            </a:r>
          </a:p>
        </p:txBody>
      </p:sp>
      <p:sp>
        <p:nvSpPr>
          <p:cNvPr id="5" name="Text Placeholder 4"/>
          <p:cNvSpPr>
            <a:spLocks noGrp="1"/>
          </p:cNvSpPr>
          <p:nvPr>
            <p:ph type="body" sz="quarter" idx="3"/>
          </p:nvPr>
        </p:nvSpPr>
        <p:spPr/>
        <p:txBody>
          <a:bodyPr/>
          <a:lstStyle/>
          <a:p>
            <a:r>
              <a:rPr lang="en-US" u="sng" dirty="0" smtClean="0">
                <a:solidFill>
                  <a:schemeClr val="bg1"/>
                </a:solidFill>
              </a:rPr>
              <a:t>Debit Cards</a:t>
            </a:r>
            <a:endParaRPr lang="en-US" u="sng" dirty="0">
              <a:solidFill>
                <a:schemeClr val="bg1"/>
              </a:solidFill>
            </a:endParaRPr>
          </a:p>
        </p:txBody>
      </p:sp>
      <p:sp>
        <p:nvSpPr>
          <p:cNvPr id="6" name="Content Placeholder 5"/>
          <p:cNvSpPr>
            <a:spLocks noGrp="1"/>
          </p:cNvSpPr>
          <p:nvPr>
            <p:ph sz="quarter" idx="4"/>
          </p:nvPr>
        </p:nvSpPr>
        <p:spPr/>
        <p:txBody>
          <a:bodyPr/>
          <a:lstStyle/>
          <a:p>
            <a:r>
              <a:rPr lang="en-US" dirty="0" smtClean="0">
                <a:solidFill>
                  <a:schemeClr val="bg1"/>
                </a:solidFill>
              </a:rPr>
              <a:t>Linked to a checking or savings account</a:t>
            </a:r>
          </a:p>
          <a:p>
            <a:endParaRPr lang="en-US" dirty="0" smtClean="0">
              <a:solidFill>
                <a:schemeClr val="bg1"/>
              </a:solidFill>
            </a:endParaRPr>
          </a:p>
          <a:p>
            <a:r>
              <a:rPr lang="en-US" dirty="0" smtClean="0">
                <a:solidFill>
                  <a:schemeClr val="bg1"/>
                </a:solidFill>
              </a:rPr>
              <a:t>Deduct funds immediately</a:t>
            </a:r>
          </a:p>
          <a:p>
            <a:endParaRPr lang="en-US" dirty="0" smtClean="0">
              <a:solidFill>
                <a:schemeClr val="bg1"/>
              </a:solidFill>
            </a:endParaRPr>
          </a:p>
          <a:p>
            <a:endParaRPr lang="en-US" dirty="0">
              <a:solidFill>
                <a:schemeClr val="bg1"/>
              </a:solidFill>
            </a:endParaRPr>
          </a:p>
          <a:p>
            <a:r>
              <a:rPr lang="en-US" dirty="0" smtClean="0">
                <a:solidFill>
                  <a:schemeClr val="bg1"/>
                </a:solidFill>
              </a:rPr>
              <a:t>No interest charges</a:t>
            </a:r>
            <a:endParaRPr lang="en-US" dirty="0">
              <a:solidFill>
                <a:schemeClr val="bg1"/>
              </a:solidFill>
            </a:endParaRPr>
          </a:p>
        </p:txBody>
      </p:sp>
    </p:spTree>
    <p:extLst>
      <p:ext uri="{BB962C8B-B14F-4D97-AF65-F5344CB8AC3E}">
        <p14:creationId xmlns:p14="http://schemas.microsoft.com/office/powerpoint/2010/main" val="2721558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Usefulness of Credit</a:t>
            </a:r>
            <a:endParaRPr lang="en-US" dirty="0">
              <a:solidFill>
                <a:schemeClr val="bg1"/>
              </a:solidFill>
            </a:endParaRPr>
          </a:p>
        </p:txBody>
      </p:sp>
      <p:sp>
        <p:nvSpPr>
          <p:cNvPr id="3" name="Content Placeholder 2"/>
          <p:cNvSpPr>
            <a:spLocks noGrp="1"/>
          </p:cNvSpPr>
          <p:nvPr>
            <p:ph idx="1"/>
          </p:nvPr>
        </p:nvSpPr>
        <p:spPr>
          <a:xfrm>
            <a:off x="152400" y="1600200"/>
            <a:ext cx="8839200" cy="4525963"/>
          </a:xfrm>
        </p:spPr>
        <p:txBody>
          <a:bodyPr>
            <a:normAutofit/>
          </a:bodyPr>
          <a:lstStyle/>
          <a:p>
            <a:r>
              <a:rPr lang="en-US" dirty="0" smtClean="0">
                <a:solidFill>
                  <a:schemeClr val="bg1"/>
                </a:solidFill>
              </a:rPr>
              <a:t>Allows people to purchase items they wouldn’t otherwise be able to afford if they had to pay in full immediately</a:t>
            </a:r>
          </a:p>
          <a:p>
            <a:endParaRPr lang="en-US" dirty="0" smtClean="0">
              <a:solidFill>
                <a:schemeClr val="bg1"/>
              </a:solidFill>
            </a:endParaRPr>
          </a:p>
          <a:p>
            <a:r>
              <a:rPr lang="en-US" dirty="0" smtClean="0">
                <a:solidFill>
                  <a:schemeClr val="bg1"/>
                </a:solidFill>
              </a:rPr>
              <a:t>“Big-ticket” items		</a:t>
            </a:r>
            <a:r>
              <a:rPr lang="en-US" sz="2800" dirty="0" smtClean="0">
                <a:solidFill>
                  <a:schemeClr val="bg1"/>
                </a:solidFill>
              </a:rPr>
              <a:t>house, car</a:t>
            </a:r>
            <a:endParaRPr lang="en-US" dirty="0">
              <a:solidFill>
                <a:schemeClr val="bg1"/>
              </a:solidFill>
            </a:endParaRPr>
          </a:p>
          <a:p>
            <a:r>
              <a:rPr lang="en-US" dirty="0" smtClean="0">
                <a:solidFill>
                  <a:schemeClr val="bg1"/>
                </a:solidFill>
              </a:rPr>
              <a:t>Long-term expenses	</a:t>
            </a:r>
            <a:r>
              <a:rPr lang="en-US" sz="2800" dirty="0" smtClean="0">
                <a:solidFill>
                  <a:schemeClr val="bg1"/>
                </a:solidFill>
              </a:rPr>
              <a:t>college education</a:t>
            </a:r>
            <a:endParaRPr lang="en-US" dirty="0" smtClean="0">
              <a:solidFill>
                <a:schemeClr val="bg1"/>
              </a:solidFill>
            </a:endParaRPr>
          </a:p>
          <a:p>
            <a:r>
              <a:rPr lang="en-US" dirty="0" smtClean="0">
                <a:solidFill>
                  <a:schemeClr val="bg1"/>
                </a:solidFill>
              </a:rPr>
              <a:t>Unexpected expenses	</a:t>
            </a:r>
            <a:r>
              <a:rPr lang="en-US" sz="2800" dirty="0" smtClean="0">
                <a:solidFill>
                  <a:schemeClr val="bg1"/>
                </a:solidFill>
              </a:rPr>
              <a:t>hospital stay, car repairs</a:t>
            </a:r>
            <a:endParaRPr lang="en-US" dirty="0" smtClean="0">
              <a:solidFill>
                <a:schemeClr val="bg1"/>
              </a:solidFill>
            </a:endParaRPr>
          </a:p>
        </p:txBody>
      </p:sp>
    </p:spTree>
    <p:extLst>
      <p:ext uri="{BB962C8B-B14F-4D97-AF65-F5344CB8AC3E}">
        <p14:creationId xmlns:p14="http://schemas.microsoft.com/office/powerpoint/2010/main" val="1449076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Dangers of  Misusing Credit</a:t>
            </a:r>
            <a:endParaRPr lang="en-US" dirty="0">
              <a:solidFill>
                <a:schemeClr val="bg1"/>
              </a:solidFill>
            </a:endParaRPr>
          </a:p>
        </p:txBody>
      </p:sp>
      <p:sp>
        <p:nvSpPr>
          <p:cNvPr id="3" name="Content Placeholder 2"/>
          <p:cNvSpPr>
            <a:spLocks noGrp="1"/>
          </p:cNvSpPr>
          <p:nvPr>
            <p:ph idx="1"/>
          </p:nvPr>
        </p:nvSpPr>
        <p:spPr>
          <a:xfrm>
            <a:off x="228600" y="1600200"/>
            <a:ext cx="8686800" cy="4953000"/>
          </a:xfrm>
        </p:spPr>
        <p:txBody>
          <a:bodyPr>
            <a:normAutofit fontScale="85000" lnSpcReduction="10000"/>
          </a:bodyPr>
          <a:lstStyle/>
          <a:p>
            <a:r>
              <a:rPr lang="en-US" dirty="0" smtClean="0">
                <a:solidFill>
                  <a:schemeClr val="bg1"/>
                </a:solidFill>
              </a:rPr>
              <a:t>Can be used to purchase things that are beyond a person’s means to pay back</a:t>
            </a:r>
          </a:p>
          <a:p>
            <a:endParaRPr lang="en-US" dirty="0">
              <a:solidFill>
                <a:schemeClr val="bg1"/>
              </a:solidFill>
            </a:endParaRPr>
          </a:p>
          <a:p>
            <a:r>
              <a:rPr lang="en-US" dirty="0" smtClean="0">
                <a:solidFill>
                  <a:schemeClr val="bg1"/>
                </a:solidFill>
              </a:rPr>
              <a:t>Making only minimum payments, especially with high interest rates, leads to paying much more than the original purchase price</a:t>
            </a:r>
          </a:p>
          <a:p>
            <a:endParaRPr lang="en-US" dirty="0" smtClean="0">
              <a:solidFill>
                <a:schemeClr val="bg1"/>
              </a:solidFill>
            </a:endParaRPr>
          </a:p>
          <a:p>
            <a:r>
              <a:rPr lang="en-US" dirty="0" smtClean="0">
                <a:solidFill>
                  <a:schemeClr val="bg1"/>
                </a:solidFill>
              </a:rPr>
              <a:t>Missing payments negatively affects your credit score</a:t>
            </a:r>
          </a:p>
          <a:p>
            <a:endParaRPr lang="en-US" dirty="0">
              <a:solidFill>
                <a:schemeClr val="bg1"/>
              </a:solidFill>
            </a:endParaRPr>
          </a:p>
          <a:p>
            <a:r>
              <a:rPr lang="en-US" dirty="0" smtClean="0">
                <a:solidFill>
                  <a:schemeClr val="bg1"/>
                </a:solidFill>
              </a:rPr>
              <a:t>A low credit score can impact your ability to get credit in the future, to rent an apartment, and even to get a job</a:t>
            </a:r>
          </a:p>
        </p:txBody>
      </p:sp>
    </p:spTree>
    <p:extLst>
      <p:ext uri="{BB962C8B-B14F-4D97-AF65-F5344CB8AC3E}">
        <p14:creationId xmlns:p14="http://schemas.microsoft.com/office/powerpoint/2010/main" val="1844952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Credit Cards &amp; College Students</a:t>
            </a:r>
            <a:endParaRPr lang="en-US" dirty="0">
              <a:solidFill>
                <a:schemeClr val="bg1"/>
              </a:solidFill>
            </a:endParaRP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solidFill>
                  <a:schemeClr val="bg1"/>
                </a:solidFill>
              </a:rPr>
              <a:t>College students are often inundated with credit card offers</a:t>
            </a:r>
          </a:p>
          <a:p>
            <a:endParaRPr lang="en-US" dirty="0">
              <a:solidFill>
                <a:schemeClr val="bg1"/>
              </a:solidFill>
            </a:endParaRPr>
          </a:p>
          <a:p>
            <a:r>
              <a:rPr lang="en-US" dirty="0" smtClean="0">
                <a:solidFill>
                  <a:schemeClr val="bg1"/>
                </a:solidFill>
              </a:rPr>
              <a:t>Many college students still need a co-signer</a:t>
            </a:r>
          </a:p>
          <a:p>
            <a:pPr lvl="1"/>
            <a:r>
              <a:rPr lang="en-US" dirty="0" smtClean="0">
                <a:solidFill>
                  <a:schemeClr val="bg1"/>
                </a:solidFill>
              </a:rPr>
              <a:t>Someone who agrees to take responsibility for the debt if the cardholder cannot pay</a:t>
            </a:r>
          </a:p>
          <a:p>
            <a:pPr lvl="1"/>
            <a:r>
              <a:rPr lang="en-US" dirty="0" smtClean="0">
                <a:solidFill>
                  <a:schemeClr val="bg1"/>
                </a:solidFill>
              </a:rPr>
              <a:t>Required for applicants who don’t have extensive credit history yet or who have a “risky” credit history</a:t>
            </a:r>
          </a:p>
          <a:p>
            <a:endParaRPr lang="en-US" dirty="0">
              <a:solidFill>
                <a:schemeClr val="bg1"/>
              </a:solidFill>
            </a:endParaRPr>
          </a:p>
          <a:p>
            <a:r>
              <a:rPr lang="en-US" dirty="0" smtClean="0">
                <a:solidFill>
                  <a:schemeClr val="bg1"/>
                </a:solidFill>
              </a:rPr>
              <a:t>College can be an excellent time to start establishing a credit history by using a credit card responsibly</a:t>
            </a:r>
          </a:p>
          <a:p>
            <a:endParaRPr lang="en-US" dirty="0">
              <a:solidFill>
                <a:schemeClr val="bg1"/>
              </a:solidFill>
            </a:endParaRPr>
          </a:p>
        </p:txBody>
      </p:sp>
    </p:spTree>
    <p:extLst>
      <p:ext uri="{BB962C8B-B14F-4D97-AF65-F5344CB8AC3E}">
        <p14:creationId xmlns:p14="http://schemas.microsoft.com/office/powerpoint/2010/main" val="1597506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Facts and Figures</a:t>
            </a:r>
            <a:endParaRPr lang="en-US" dirty="0">
              <a:solidFill>
                <a:schemeClr val="bg1"/>
              </a:solidFill>
            </a:endParaRPr>
          </a:p>
        </p:txBody>
      </p:sp>
      <p:sp>
        <p:nvSpPr>
          <p:cNvPr id="4" name="Content Placeholder 3"/>
          <p:cNvSpPr>
            <a:spLocks noGrp="1"/>
          </p:cNvSpPr>
          <p:nvPr>
            <p:ph idx="1"/>
          </p:nvPr>
        </p:nvSpPr>
        <p:spPr>
          <a:xfrm>
            <a:off x="304801" y="1600200"/>
            <a:ext cx="8458200" cy="4525963"/>
          </a:xfrm>
        </p:spPr>
        <p:txBody>
          <a:bodyPr>
            <a:normAutofit/>
          </a:bodyPr>
          <a:lstStyle/>
          <a:p>
            <a:r>
              <a:rPr lang="en-US" dirty="0" smtClean="0">
                <a:solidFill>
                  <a:schemeClr val="bg1"/>
                </a:solidFill>
              </a:rPr>
              <a:t>70-86% of undergraduate college students have at least one credit card</a:t>
            </a:r>
          </a:p>
          <a:p>
            <a:endParaRPr lang="en-US" dirty="0" smtClean="0">
              <a:solidFill>
                <a:schemeClr val="bg1"/>
              </a:solidFill>
            </a:endParaRPr>
          </a:p>
          <a:p>
            <a:r>
              <a:rPr lang="en-US" dirty="0" smtClean="0">
                <a:solidFill>
                  <a:schemeClr val="bg1"/>
                </a:solidFill>
              </a:rPr>
              <a:t>The majority of students carry a balance from month to month that is subject to interest charges</a:t>
            </a:r>
          </a:p>
          <a:p>
            <a:endParaRPr lang="en-US" dirty="0" smtClean="0">
              <a:solidFill>
                <a:schemeClr val="bg1"/>
              </a:solidFill>
            </a:endParaRPr>
          </a:p>
          <a:p>
            <a:r>
              <a:rPr lang="en-US" dirty="0" smtClean="0">
                <a:solidFill>
                  <a:schemeClr val="bg1"/>
                </a:solidFill>
              </a:rPr>
              <a:t>The average balance is approximately $3100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“Best Practice” Tips for </a:t>
            </a:r>
            <a:br>
              <a:rPr lang="en-US" dirty="0" smtClean="0">
                <a:solidFill>
                  <a:schemeClr val="bg1"/>
                </a:solidFill>
              </a:rPr>
            </a:br>
            <a:r>
              <a:rPr lang="en-US" dirty="0" smtClean="0">
                <a:solidFill>
                  <a:schemeClr val="bg1"/>
                </a:solidFill>
              </a:rPr>
              <a:t>Responsible Credit Card Use</a:t>
            </a:r>
            <a:endParaRPr lang="en-US" dirty="0">
              <a:solidFill>
                <a:schemeClr val="bg1"/>
              </a:solidFill>
            </a:endParaRPr>
          </a:p>
        </p:txBody>
      </p:sp>
      <p:sp>
        <p:nvSpPr>
          <p:cNvPr id="3" name="Content Placeholder 2"/>
          <p:cNvSpPr>
            <a:spLocks noGrp="1"/>
          </p:cNvSpPr>
          <p:nvPr>
            <p:ph idx="1"/>
          </p:nvPr>
        </p:nvSpPr>
        <p:spPr>
          <a:xfrm>
            <a:off x="114300" y="1951037"/>
            <a:ext cx="8915400" cy="4525963"/>
          </a:xfrm>
        </p:spPr>
        <p:txBody>
          <a:bodyPr>
            <a:normAutofit/>
          </a:bodyPr>
          <a:lstStyle/>
          <a:p>
            <a:r>
              <a:rPr lang="en-US" dirty="0" smtClean="0">
                <a:solidFill>
                  <a:schemeClr val="bg1"/>
                </a:solidFill>
              </a:rPr>
              <a:t>Shop around for a credit card</a:t>
            </a:r>
          </a:p>
          <a:p>
            <a:pPr lvl="1"/>
            <a:r>
              <a:rPr lang="en-US" dirty="0" smtClean="0">
                <a:solidFill>
                  <a:schemeClr val="bg1"/>
                </a:solidFill>
              </a:rPr>
              <a:t>Do your homework and research each card</a:t>
            </a:r>
          </a:p>
          <a:p>
            <a:pPr lvl="1"/>
            <a:r>
              <a:rPr lang="en-US" dirty="0" smtClean="0">
                <a:solidFill>
                  <a:schemeClr val="bg1"/>
                </a:solidFill>
              </a:rPr>
              <a:t>Take a long-range view of the card’s terms and benefits</a:t>
            </a:r>
          </a:p>
          <a:p>
            <a:pPr lvl="1"/>
            <a:r>
              <a:rPr lang="en-US" dirty="0" smtClean="0">
                <a:solidFill>
                  <a:schemeClr val="bg1"/>
                </a:solidFill>
              </a:rPr>
              <a:t>Read the “fine print” very carefully</a:t>
            </a:r>
          </a:p>
          <a:p>
            <a:pPr lvl="1"/>
            <a:endParaRPr lang="en-US" dirty="0" smtClean="0">
              <a:solidFill>
                <a:schemeClr val="bg1"/>
              </a:solidFill>
            </a:endParaRPr>
          </a:p>
          <a:p>
            <a:r>
              <a:rPr lang="en-US" dirty="0" smtClean="0">
                <a:solidFill>
                  <a:schemeClr val="bg1"/>
                </a:solidFill>
              </a:rPr>
              <a:t>Set limits and stick to them</a:t>
            </a:r>
          </a:p>
          <a:p>
            <a:pPr lvl="1"/>
            <a:r>
              <a:rPr lang="en-US" dirty="0" smtClean="0">
                <a:solidFill>
                  <a:schemeClr val="bg1"/>
                </a:solidFill>
              </a:rPr>
              <a:t>Limit yourself to 1 credit card</a:t>
            </a:r>
          </a:p>
          <a:p>
            <a:pPr lvl="1"/>
            <a:r>
              <a:rPr lang="en-US" dirty="0" smtClean="0">
                <a:solidFill>
                  <a:schemeClr val="bg1"/>
                </a:solidFill>
              </a:rPr>
              <a:t>Use it only for emergencies or for certain expenses</a:t>
            </a:r>
          </a:p>
        </p:txBody>
      </p:sp>
    </p:spTree>
    <p:extLst>
      <p:ext uri="{BB962C8B-B14F-4D97-AF65-F5344CB8AC3E}">
        <p14:creationId xmlns:p14="http://schemas.microsoft.com/office/powerpoint/2010/main" val="3722009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“Best Practice” Tips for </a:t>
            </a:r>
            <a:br>
              <a:rPr lang="en-US" dirty="0" smtClean="0">
                <a:solidFill>
                  <a:schemeClr val="bg1"/>
                </a:solidFill>
              </a:rPr>
            </a:br>
            <a:r>
              <a:rPr lang="en-US" dirty="0" smtClean="0">
                <a:solidFill>
                  <a:schemeClr val="bg1"/>
                </a:solidFill>
              </a:rPr>
              <a:t>Responsible Credit Card Use</a:t>
            </a:r>
            <a:endParaRPr lang="en-US" dirty="0">
              <a:solidFill>
                <a:schemeClr val="bg1"/>
              </a:solidFill>
            </a:endParaRPr>
          </a:p>
        </p:txBody>
      </p:sp>
      <p:sp>
        <p:nvSpPr>
          <p:cNvPr id="3" name="Content Placeholder 2"/>
          <p:cNvSpPr>
            <a:spLocks noGrp="1"/>
          </p:cNvSpPr>
          <p:nvPr>
            <p:ph idx="1"/>
          </p:nvPr>
        </p:nvSpPr>
        <p:spPr>
          <a:xfrm>
            <a:off x="304800" y="1981200"/>
            <a:ext cx="5181600" cy="4495800"/>
          </a:xfrm>
        </p:spPr>
        <p:txBody>
          <a:bodyPr>
            <a:normAutofit/>
          </a:bodyPr>
          <a:lstStyle/>
          <a:p>
            <a:pPr>
              <a:spcAft>
                <a:spcPts val="600"/>
              </a:spcAft>
            </a:pPr>
            <a:r>
              <a:rPr lang="en-US" dirty="0" smtClean="0">
                <a:solidFill>
                  <a:schemeClr val="bg1"/>
                </a:solidFill>
              </a:rPr>
              <a:t>Making Payments</a:t>
            </a:r>
          </a:p>
          <a:p>
            <a:pPr lvl="1">
              <a:spcAft>
                <a:spcPts val="600"/>
              </a:spcAft>
            </a:pPr>
            <a:r>
              <a:rPr lang="en-US" dirty="0">
                <a:solidFill>
                  <a:schemeClr val="bg1"/>
                </a:solidFill>
              </a:rPr>
              <a:t>Make all payments on time</a:t>
            </a:r>
          </a:p>
          <a:p>
            <a:pPr lvl="1">
              <a:spcAft>
                <a:spcPts val="600"/>
              </a:spcAft>
            </a:pPr>
            <a:r>
              <a:rPr lang="en-US" dirty="0" smtClean="0">
                <a:solidFill>
                  <a:schemeClr val="bg1"/>
                </a:solidFill>
              </a:rPr>
              <a:t>Avoid interest charges by paying off your balance in full each month</a:t>
            </a:r>
          </a:p>
          <a:p>
            <a:pPr lvl="1">
              <a:spcAft>
                <a:spcPts val="600"/>
              </a:spcAft>
            </a:pPr>
            <a:r>
              <a:rPr lang="en-US" dirty="0" smtClean="0">
                <a:solidFill>
                  <a:schemeClr val="bg1"/>
                </a:solidFill>
              </a:rPr>
              <a:t>If you must carry a balance, pay more than the minimum payment each month</a:t>
            </a:r>
          </a:p>
        </p:txBody>
      </p:sp>
      <p:pic>
        <p:nvPicPr>
          <p:cNvPr id="2051" name="Picture 3" descr="C:\Users\coe\AppData\Local\Microsoft\Windows\Temporary Internet Files\Content.IE5\LKYB10BI\MC90003446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3088406"/>
            <a:ext cx="3081544" cy="1940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072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1056</TotalTime>
  <Words>3441</Words>
  <Application>Microsoft Office PowerPoint</Application>
  <PresentationFormat>On-screen Show (4:3)</PresentationFormat>
  <Paragraphs>168</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Using Credit Wisely</vt:lpstr>
      <vt:lpstr>Definition of Credit</vt:lpstr>
      <vt:lpstr>Credit Cards v. Debit Cards</vt:lpstr>
      <vt:lpstr>Usefulness of Credit</vt:lpstr>
      <vt:lpstr>Dangers of  Misusing Credit</vt:lpstr>
      <vt:lpstr>Credit Cards &amp; College Students</vt:lpstr>
      <vt:lpstr>Facts and Figures</vt:lpstr>
      <vt:lpstr>“Best Practice” Tips for  Responsible Credit Card Use</vt:lpstr>
      <vt:lpstr>“Best Practice” Tips for  Responsible Credit Card Use</vt:lpstr>
      <vt:lpstr>“Best Practice” Tips for  Responsible Credit Card Use</vt:lpstr>
      <vt:lpstr>Expert Advice about Credit Cards</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COE</cp:lastModifiedBy>
  <cp:revision>84</cp:revision>
  <cp:lastPrinted>2013-05-06T16:29:28Z</cp:lastPrinted>
  <dcterms:created xsi:type="dcterms:W3CDTF">2012-12-24T01:16:12Z</dcterms:created>
  <dcterms:modified xsi:type="dcterms:W3CDTF">2013-05-06T16:30:13Z</dcterms:modified>
</cp:coreProperties>
</file>