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9"/>
  </p:notesMasterIdLst>
  <p:sldIdLst>
    <p:sldId id="256" r:id="rId3"/>
    <p:sldId id="283" r:id="rId4"/>
    <p:sldId id="284" r:id="rId5"/>
    <p:sldId id="286" r:id="rId6"/>
    <p:sldId id="287" r:id="rId7"/>
    <p:sldId id="288" r:id="rId8"/>
    <p:sldId id="289" r:id="rId9"/>
    <p:sldId id="269" r:id="rId10"/>
    <p:sldId id="273" r:id="rId11"/>
    <p:sldId id="292" r:id="rId12"/>
    <p:sldId id="293" r:id="rId13"/>
    <p:sldId id="276" r:id="rId14"/>
    <p:sldId id="291" r:id="rId15"/>
    <p:sldId id="295" r:id="rId16"/>
    <p:sldId id="294" r:id="rId17"/>
    <p:sldId id="280" r:id="rId18"/>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arbara Adams" initials="BA" lastIdx="1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67318" autoAdjust="0"/>
  </p:normalViewPr>
  <p:slideViewPr>
    <p:cSldViewPr>
      <p:cViewPr>
        <p:scale>
          <a:sx n="50" d="100"/>
          <a:sy n="50" d="100"/>
        </p:scale>
        <p:origin x="-3384" y="-7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4EE7AF50-F83D-4FFD-87A1-4B86792B75E3}" type="datetimeFigureOut">
              <a:rPr lang="en-US" smtClean="0"/>
              <a:pPr/>
              <a:t>5/16/2013</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B478BD2E-6024-48BF-9CB4-AE95D1CC26E4}" type="slidenum">
              <a:rPr lang="en-US" smtClean="0"/>
              <a:pPr/>
              <a:t>‹#›</a:t>
            </a:fld>
            <a:endParaRPr lang="en-US"/>
          </a:p>
        </p:txBody>
      </p:sp>
    </p:spTree>
    <p:extLst>
      <p:ext uri="{BB962C8B-B14F-4D97-AF65-F5344CB8AC3E}">
        <p14:creationId xmlns:p14="http://schemas.microsoft.com/office/powerpoint/2010/main" val="1357885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Module 6 </a:t>
            </a:r>
            <a:r>
              <a:rPr lang="en-US" smtClean="0"/>
              <a:t>Lesson 2</a:t>
            </a:r>
            <a:endParaRPr lang="en-US" dirty="0" smtClean="0"/>
          </a:p>
          <a:p>
            <a:endParaRPr lang="en-US" dirty="0" smtClean="0"/>
          </a:p>
          <a:p>
            <a:pPr defTabSz="932871">
              <a:defRPr/>
            </a:pPr>
            <a:r>
              <a:rPr lang="en-US" b="0" baseline="0" dirty="0" smtClean="0"/>
              <a:t>Unless otherwise specified, all clip art and images in this document are used with permission from Microsoft in accordance with their End User License Agreement.</a:t>
            </a:r>
            <a:endParaRPr lang="en-US" b="0" dirty="0" smtClean="0"/>
          </a:p>
          <a:p>
            <a:endParaRPr lang="en-US" dirty="0" smtClean="0"/>
          </a:p>
        </p:txBody>
      </p:sp>
      <p:sp>
        <p:nvSpPr>
          <p:cNvPr id="4" name="Slide Number Placeholder 3"/>
          <p:cNvSpPr>
            <a:spLocks noGrp="1"/>
          </p:cNvSpPr>
          <p:nvPr>
            <p:ph type="sldNum" sz="quarter" idx="10"/>
          </p:nvPr>
        </p:nvSpPr>
        <p:spPr/>
        <p:txBody>
          <a:bodyPr/>
          <a:lstStyle/>
          <a:p>
            <a:fld id="{B478BD2E-6024-48BF-9CB4-AE95D1CC26E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t>Step 2: What are my fixed expenses? </a:t>
            </a:r>
          </a:p>
          <a:p>
            <a:r>
              <a:rPr lang="en-US" dirty="0"/>
              <a:t>Just as you did for income, look at this list of expenses and see which ones apply to you. Write down an estimated cost for all the required/fixed expenses (e.g., tuition, books, food), but don’t do the optional/flexible ones yet.  </a:t>
            </a:r>
          </a:p>
          <a:p>
            <a:endParaRPr lang="en-US" dirty="0"/>
          </a:p>
          <a:p>
            <a:pPr defTabSz="932871">
              <a:defRPr/>
            </a:pPr>
            <a:r>
              <a:rPr lang="en-US" dirty="0"/>
              <a:t>Look back at the previous slide about categories of expenses for more details about what may fit into each category/source.</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Step 3: How much money is left? </a:t>
            </a:r>
          </a:p>
          <a:p>
            <a:r>
              <a:rPr lang="en-US" dirty="0"/>
              <a:t>Before you start calculating, make sure that your figures are all using the same time frame. Many college students prefer to budget by the semester, since the university sends bills and disburses financial aid on that schedule. Each semester lasts slightly more than four months (about 17 weeks).  Another option is to put the beginning balance in the budget that includes financial aid given at the beginning of the semester.  Then, students can budget on a bi-weekly or monthly basis depending on when they receive income.  It is a personal preference based on the type of income they will receive.  Students who will be living on summer savings would probably want to create a semester-long budget. </a:t>
            </a:r>
          </a:p>
          <a:p>
            <a:endParaRPr lang="en-US" dirty="0"/>
          </a:p>
          <a:p>
            <a:r>
              <a:rPr lang="en-US" dirty="0"/>
              <a:t>Total up required expenses from Step 2 and subtract that number from total income from Step 1. Whatever is left is the maximum amount you can spend on optional expenses. </a:t>
            </a:r>
          </a:p>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11</a:t>
            </a:fld>
            <a:endParaRPr lang="en-US"/>
          </a:p>
        </p:txBody>
      </p:sp>
    </p:spTree>
    <p:extLst>
      <p:ext uri="{BB962C8B-B14F-4D97-AF65-F5344CB8AC3E}">
        <p14:creationId xmlns:p14="http://schemas.microsoft.com/office/powerpoint/2010/main" val="444110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t>Step 4: How will I divide up the pie? </a:t>
            </a:r>
          </a:p>
          <a:p>
            <a:r>
              <a:rPr lang="en-US" dirty="0"/>
              <a:t>Now go back to your list of expenses and look at the ones you determined were non-essential in Step 2. These costs are usually much harder to estimate because they’re not fixed. For example, you could spend $100 per month on entertainment...or you could spend $10. But remember that if you spend $100 on entertainment, that’s $90 you can’t spend on other items. </a:t>
            </a:r>
          </a:p>
          <a:p>
            <a:r>
              <a:rPr lang="en-US" dirty="0"/>
              <a:t>Your task is to prioritize and divvy up the remaining funds among all the categories. If your budget is tight, this is a good time to consider how &amp; where you can cut costs to allocate more money to other areas. </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u="sng" dirty="0"/>
              <a:t>Textbooks </a:t>
            </a:r>
          </a:p>
          <a:p>
            <a:r>
              <a:rPr lang="en-US" dirty="0"/>
              <a:t>The average yearly cost of books and supplies at a four-year public college is over $1,100. (Source: CollegeBoard.com) However, you can significantly reduce this expense by buying used textbooks through a variety of places-including the student stores, websites like Half.com, college message boards, and word of mouth from other students. If you do buy your books anywhere other than the college bookstore, always double-check that you’re getting the right book by comparing the international standard book number (ISBN) in addition to the title, author, edition, and year of publication. (All of this information about the required books for your courses is available through your college websites, bookstores, or professors). Another way to cut your textbook costs is to resell your books at the end of the semester. But be sure to hang on to any that may be important for your major or for another class you’ll take later. </a:t>
            </a:r>
          </a:p>
          <a:p>
            <a:r>
              <a:rPr lang="en-US" u="sng" dirty="0"/>
              <a:t>Health Care Costs </a:t>
            </a:r>
          </a:p>
          <a:p>
            <a:r>
              <a:rPr lang="en-US" dirty="0"/>
              <a:t>Most colleges require full-time students to be covered by an existing health insurance plan or to enroll in the university’s health plan. Most full-time college students are still eligible to be covered by their parents’ health insurance, but your provider may require proof of enrollment. </a:t>
            </a:r>
          </a:p>
          <a:p>
            <a:r>
              <a:rPr lang="en-US" u="sng" dirty="0"/>
              <a:t>Transportation and Communication </a:t>
            </a:r>
          </a:p>
          <a:p>
            <a:r>
              <a:rPr lang="en-US" dirty="0"/>
              <a:t>For many incoming students and parents, the debate over whether to bring a vehicle to college is a hot topic. When working out your budget, your family should take into account the expenses of parking, gas, and insurance, as well as the car payment. Keep in mind if you will be living on campus, you may not need a car for your daily commute, and many colleges have reliable and often free bus systems with routes covering most, if not all, of the places you’ll routinely need to go. Similarly, you and your parents may want to evaluate your cell phone plan before you leave for college. Most students use their cell as their primary phone, so having enough minutes and texts is important. On the other hand, data plans are expensive, so weigh whether you really need a fancier phone with optional features like internet access and email. Most colleges, have an abundance of technology on campus—so most of the time, you’ll be fairly close to a location with internet access. </a:t>
            </a:r>
          </a:p>
          <a:p>
            <a:r>
              <a:rPr lang="en-US" u="sng" dirty="0"/>
              <a:t>Bills </a:t>
            </a:r>
          </a:p>
          <a:p>
            <a:r>
              <a:rPr lang="en-US" dirty="0"/>
              <a:t>One of the benefits of living in a residence hall is that you won’t have to budget for monthly utility bills. All your basics—electricity, water, trash, local phone service, and cable television—are included in your Campus Living fees. However, you may still need to budget for a few additional bills such as cell phone, insurance, car payment, credit card, etc. </a:t>
            </a:r>
            <a:endParaRPr lang="en-US" dirty="0" smtClean="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13</a:t>
            </a:fld>
            <a:endParaRPr lang="en-US"/>
          </a:p>
        </p:txBody>
      </p:sp>
    </p:spTree>
    <p:extLst>
      <p:ext uri="{BB962C8B-B14F-4D97-AF65-F5344CB8AC3E}">
        <p14:creationId xmlns:p14="http://schemas.microsoft.com/office/powerpoint/2010/main" val="4830283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u="sng" dirty="0"/>
              <a:t>Dining Costs </a:t>
            </a:r>
          </a:p>
          <a:p>
            <a:r>
              <a:rPr lang="en-US" dirty="0"/>
              <a:t>Food can be a real budget-buster for a college student, but careful consideration of your meal plan options and sticking to a budget for occasional meals out can prevent overspending. Think about your eating habits and preferences in order to select the most economical meal plan. For example, the highest level of meal plan may be more than you need if you prefer a quick bowl of cereal for breakfast or a peanut butter sandwich for lunch. On the other hand, if you stick to “three square meals a day,” you may prefer to eat at the dining hall for nearly every meal. At some colleges, you may be able to change your meal plan mid-semester if it’s not meeting your needs. </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14</a:t>
            </a:fld>
            <a:endParaRPr lang="en-US"/>
          </a:p>
        </p:txBody>
      </p:sp>
    </p:spTree>
    <p:extLst>
      <p:ext uri="{BB962C8B-B14F-4D97-AF65-F5344CB8AC3E}">
        <p14:creationId xmlns:p14="http://schemas.microsoft.com/office/powerpoint/2010/main" val="483028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t>Step 5: How will I monitor my budget? </a:t>
            </a:r>
          </a:p>
          <a:p>
            <a:endParaRPr lang="en-US" b="1" dirty="0"/>
          </a:p>
          <a:p>
            <a:r>
              <a:rPr lang="en-US" dirty="0"/>
              <a:t>Develop a system for keeping track of your income and expenses. Being consistent is the key, so pick a method you’re likely to stick with. (See the list of ideas for tracking these at the bottom of the slide.) To be most effective, you’ll need to keep track of what you spend on a daily basis and then total it up on a weekly or monthly basis to make sure you’re on target. Many students find it easier to avoid blowing their budget in the first few weeks of the semester by setting a weekly or monthly “allowance” in each category by dividing their semester total by 17 weeks or 4 months.</a:t>
            </a:r>
          </a:p>
        </p:txBody>
      </p:sp>
      <p:sp>
        <p:nvSpPr>
          <p:cNvPr id="4" name="Slide Number Placeholder 3"/>
          <p:cNvSpPr>
            <a:spLocks noGrp="1"/>
          </p:cNvSpPr>
          <p:nvPr>
            <p:ph type="sldNum" sz="quarter" idx="10"/>
          </p:nvPr>
        </p:nvSpPr>
        <p:spPr/>
        <p:txBody>
          <a:bodyPr/>
          <a:lstStyle/>
          <a:p>
            <a:fld id="{B478BD2E-6024-48BF-9CB4-AE95D1CC26E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478BD2E-6024-48BF-9CB4-AE95D1CC26E4}" type="slidenum">
              <a:rPr lang="en-US" smtClean="0"/>
              <a:pPr/>
              <a:t>16</a:t>
            </a:fld>
            <a:endParaRPr lang="en-US"/>
          </a:p>
        </p:txBody>
      </p:sp>
    </p:spTree>
    <p:extLst>
      <p:ext uri="{BB962C8B-B14F-4D97-AF65-F5344CB8AC3E}">
        <p14:creationId xmlns:p14="http://schemas.microsoft.com/office/powerpoint/2010/main" val="2682323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Before delving into budgeting, let’s first define a few key terms. </a:t>
            </a:r>
          </a:p>
          <a:p>
            <a:endParaRPr lang="en-US" dirty="0" smtClean="0"/>
          </a:p>
          <a:p>
            <a:r>
              <a:rPr lang="en-US" dirty="0" smtClean="0"/>
              <a:t>A budget is a</a:t>
            </a:r>
            <a:r>
              <a:rPr lang="en-US" baseline="0" dirty="0" smtClean="0"/>
              <a:t> plan created by looking at detailed estimates of how much you expect your income and expenses to be over a given period of time. Budgets are used by individuals as well as businesses, and they all serve the same purpose – to ensure that you plan to spend within your means and make informed choices about how to spend money based on how much needs to be allocated to specific purposes.</a:t>
            </a:r>
          </a:p>
          <a:p>
            <a:endParaRPr lang="en-US" baseline="0" dirty="0" smtClean="0"/>
          </a:p>
          <a:p>
            <a:r>
              <a:rPr lang="en-US" baseline="0" dirty="0" smtClean="0"/>
              <a:t>Income describes any money that is coming in to you. Most people’s primary source of income is a paycheck from a job, but there are many other possible sources of income. For many college students, financial aid is a primary source of income. For the purposes of budgeting, you will need to consider all sources of money as “income” even if those sources wouldn’t traditionally be classified in that way. For example, parents are a major source of financial support for many college students. Although money received from parents isn’t necessarily “income” in the technical sense, when making a college budget, it should be considered as such.</a:t>
            </a:r>
          </a:p>
          <a:p>
            <a:endParaRPr lang="en-US" baseline="0" dirty="0" smtClean="0"/>
          </a:p>
          <a:p>
            <a:r>
              <a:rPr lang="en-US" baseline="0" dirty="0" smtClean="0"/>
              <a:t>Expenses refer to anything you spend money on. Expenses for college students could include anything from textbooks to car insurance to movie tickets.</a:t>
            </a:r>
            <a:endParaRPr lang="en-US" dirty="0" smtClean="0"/>
          </a:p>
          <a:p>
            <a:endParaRPr lang="en-US" dirty="0" smtClean="0"/>
          </a:p>
          <a:p>
            <a:endParaRPr lang="en-US" dirty="0" smtClean="0"/>
          </a:p>
          <a:p>
            <a:r>
              <a:rPr lang="en-US" dirty="0" smtClean="0"/>
              <a:t>All definitions listed</a:t>
            </a:r>
            <a:r>
              <a:rPr lang="en-US" baseline="0" dirty="0" smtClean="0"/>
              <a:t> are adapted from www.dictionary.com </a:t>
            </a:r>
          </a:p>
          <a:p>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2</a:t>
            </a:fld>
            <a:endParaRPr lang="en-US"/>
          </a:p>
        </p:txBody>
      </p:sp>
    </p:spTree>
    <p:extLst>
      <p:ext uri="{BB962C8B-B14F-4D97-AF65-F5344CB8AC3E}">
        <p14:creationId xmlns:p14="http://schemas.microsoft.com/office/powerpoint/2010/main" val="2986569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These are two key underlying principles to</a:t>
            </a:r>
            <a:r>
              <a:rPr lang="en-US" baseline="0" dirty="0" smtClean="0"/>
              <a:t> keep in mind when first starting to create a budget. Although they may sound obvious right now, once you get into creating your budget you may see that it’s not always quite as simple as it seems to deal with these issues.</a:t>
            </a:r>
          </a:p>
          <a:p>
            <a:endParaRPr lang="en-US" baseline="0" dirty="0" smtClean="0"/>
          </a:p>
          <a:p>
            <a:r>
              <a:rPr lang="en-US" baseline="0" dirty="0" smtClean="0"/>
              <a:t>First is the idea that your income must be at least as much, or preferably more, than your expenses. In other words, you can’t spend more than you earn. Although it is theoretically possible to spend more than you earn by taking out a loan or using a credit card, for the purposes of budgeting, we need to assume that you want to create a balanced, sustainable budget.</a:t>
            </a:r>
          </a:p>
          <a:p>
            <a:endParaRPr lang="en-US" baseline="0" dirty="0" smtClean="0"/>
          </a:p>
          <a:p>
            <a:r>
              <a:rPr lang="en-US" baseline="0" dirty="0" smtClean="0"/>
              <a:t>Second is the idea that your money is finite. You must allocate certain amounts to each category of expenses. Because the funds are not unlimited, if you increase the amount allocated to one category, you will have to decrease the amount allocated to a different category. It may help to think of your total funds as being like a pie. If you have 10 people who want a slice of pie, and you give huge slices to the first 5 people, the other 5 people will probably each only get a tiny little sliver of pie.</a:t>
            </a:r>
            <a:endParaRPr lang="en-US"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3</a:t>
            </a:fld>
            <a:endParaRPr lang="en-US"/>
          </a:p>
        </p:txBody>
      </p:sp>
    </p:spTree>
    <p:extLst>
      <p:ext uri="{BB962C8B-B14F-4D97-AF65-F5344CB8AC3E}">
        <p14:creationId xmlns:p14="http://schemas.microsoft.com/office/powerpoint/2010/main" val="2986569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defTabSz="932871">
              <a:defRPr/>
            </a:pPr>
            <a:r>
              <a:rPr lang="en-US" sz="1100" dirty="0"/>
              <a:t>To start your budget, you need to first consider the categories of income and expenses that you will have and make a list of where your money will come from and where it will go. Some common categories for college students include the ones on the next few slides.</a:t>
            </a:r>
          </a:p>
          <a:p>
            <a:endParaRPr lang="en-US" sz="1100" dirty="0"/>
          </a:p>
          <a:p>
            <a:r>
              <a:rPr lang="en-US" sz="1100" dirty="0"/>
              <a:t>Income Categories</a:t>
            </a:r>
          </a:p>
          <a:p>
            <a:pPr marL="174913" indent="-174913">
              <a:buFontTx/>
              <a:buChar char="-"/>
            </a:pPr>
            <a:r>
              <a:rPr lang="en-US" sz="1100" dirty="0"/>
              <a:t>Employment – any money received for working. Be sure that when you’re calculating your estimated pay, it’s based on after-taxes (net) pay. If you project your income based on your total hourly rate, you’ll fall short of your estimate on your actual paycheck because taxes will be taken out. This category may include both traditional/typical jobs (i.e., paycheck for working at a grocery store or the campus library) as well as other types of employment (i.e., payment for house-sitting, or for selling something you made, etc.)</a:t>
            </a:r>
          </a:p>
          <a:p>
            <a:pPr marL="174913" indent="-174913">
              <a:buFontTx/>
              <a:buChar char="-"/>
            </a:pPr>
            <a:r>
              <a:rPr lang="en-US" sz="1100" dirty="0"/>
              <a:t>Parent/Family Contributions – All the money your family provides you can be included in this category. Some students receive a weekly or monthly “allowance” check/deposit from their family to cover some expenses; others may receive family support in different ways.</a:t>
            </a:r>
          </a:p>
          <a:p>
            <a:pPr marL="174913" indent="-174913">
              <a:buFontTx/>
              <a:buChar char="-"/>
            </a:pPr>
            <a:r>
              <a:rPr lang="en-US" sz="1100" dirty="0"/>
              <a:t>Financial Aid – Once you have your financial aid package information from the school, you can list the types of aid and amounts you’re receiving each semester or year. If these go directly to the school instead of you receiving the funds, be sure to note that this income is specifically earmarked only for certain expenses.</a:t>
            </a:r>
          </a:p>
          <a:p>
            <a:pPr marL="174913" indent="-174913">
              <a:buFontTx/>
              <a:buChar char="-"/>
            </a:pPr>
            <a:r>
              <a:rPr lang="en-US" sz="1100" dirty="0"/>
              <a:t>Savings – Any savings that you intend to use during the time period you are budgeting for can be included. If you do not intend to use the saved funds, do not count it as income.</a:t>
            </a:r>
          </a:p>
          <a:p>
            <a:pPr marL="174913" indent="-174913">
              <a:buFontTx/>
              <a:buChar char="-"/>
            </a:pPr>
            <a:r>
              <a:rPr lang="en-US" sz="1100" dirty="0" err="1"/>
              <a:t>Misc</a:t>
            </a:r>
            <a:r>
              <a:rPr lang="en-US" sz="1100" dirty="0"/>
              <a:t>/Other – Any additional sources of income you have can be listed as well. These may include gifts you have received or know you will receive, interest or returns on investments, stipends, payments from a trust fund or settlement, etc.</a:t>
            </a:r>
          </a:p>
          <a:p>
            <a:pPr marL="174913" indent="-174913">
              <a:buFontTx/>
              <a:buChar char="-"/>
            </a:pPr>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4</a:t>
            </a:fld>
            <a:endParaRPr lang="en-US"/>
          </a:p>
        </p:txBody>
      </p:sp>
    </p:spTree>
    <p:extLst>
      <p:ext uri="{BB962C8B-B14F-4D97-AF65-F5344CB8AC3E}">
        <p14:creationId xmlns:p14="http://schemas.microsoft.com/office/powerpoint/2010/main" val="9321363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Expense Categories:</a:t>
            </a:r>
          </a:p>
          <a:p>
            <a:endParaRPr lang="en-US" sz="1100" dirty="0"/>
          </a:p>
          <a:p>
            <a:pPr marL="174913" indent="-174913">
              <a:buFontTx/>
              <a:buChar char="-"/>
            </a:pPr>
            <a:r>
              <a:rPr lang="en-US" sz="1100" dirty="0"/>
              <a:t>Educational Expenses would include anything directly related to your education. Common examples of these are tuition, fees, textbooks, school supplies, supplemental materials required for courses, computer and computer peripherals, other technology, etc.</a:t>
            </a:r>
          </a:p>
          <a:p>
            <a:pPr marL="174913" indent="-174913">
              <a:buFontTx/>
              <a:buChar char="-"/>
            </a:pPr>
            <a:r>
              <a:rPr lang="en-US" sz="1100" dirty="0"/>
              <a:t>Housing Expenses include Campus living fees (for on-campus residents) or rent (for off-campus residents), items needs to furnish your room or apartment, household supplies (e.g., paper towels, light bulbs, trash bags, etc.), cleaning supplies (e.g., vacuum cleaner, </a:t>
            </a:r>
            <a:r>
              <a:rPr lang="en-US" sz="1100" dirty="0" err="1"/>
              <a:t>swiffers</a:t>
            </a:r>
            <a:r>
              <a:rPr lang="en-US" sz="1100" dirty="0"/>
              <a:t>, laundry detergent, etc.), and any bills associated with your home/dorm such as electricity, water, cable, internet access, cell phone, land-line phone, etc.)</a:t>
            </a:r>
          </a:p>
          <a:p>
            <a:pPr marL="174913" indent="-174913">
              <a:buFontTx/>
              <a:buChar char="-"/>
            </a:pPr>
            <a:r>
              <a:rPr lang="en-US" sz="1100" dirty="0"/>
              <a:t>Health, Wellness, and Personal Care – This category includes any items needed to maintain yourself as a healthy person. This may include toiletries (e.g., soap, shampoo, toothpaste, etc.), clothing and caring for clothing (e.g., dry cleaning), gym or fitness center memberships, health insurance, medications, co-pays for medical care and/or mental health care, etc.</a:t>
            </a:r>
          </a:p>
          <a:p>
            <a:pPr marL="174913" indent="-174913">
              <a:buFontTx/>
              <a:buChar char="-"/>
            </a:pPr>
            <a:r>
              <a:rPr lang="en-US" sz="1100" dirty="0"/>
              <a:t>Food, including all sources of food such as a meal plan, groceries, dining out, snacks, beverages, and vending machine purchases.</a:t>
            </a:r>
          </a:p>
          <a:p>
            <a:pPr marL="174913" indent="-174913">
              <a:buFontTx/>
              <a:buChar char="-"/>
            </a:pPr>
            <a:r>
              <a:rPr lang="en-US" sz="1100" dirty="0"/>
              <a:t>Travel and Transportation – This category will vary depending on the type of transportation you primarily use in college. For students who are not taking a car to college, this would likely include costs related to public transportation (e.g., subway/bus pass, taxis, etc.) and costs for transportation to get home for school breaks if not being picked up by parents (e.g., plane tickets, train tickets, gas money for a ride-share, etc.). Students taking a car to campus will likely have many more expenses in this category, including car payment, car insurance, car taxes, gasoline, parking fees, vehicle maintenance costs (e.g., oil changes, car washes), roadside assistance membership, etc.</a:t>
            </a:r>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5</a:t>
            </a:fld>
            <a:endParaRPr lang="en-US"/>
          </a:p>
        </p:txBody>
      </p:sp>
    </p:spTree>
    <p:extLst>
      <p:ext uri="{BB962C8B-B14F-4D97-AF65-F5344CB8AC3E}">
        <p14:creationId xmlns:p14="http://schemas.microsoft.com/office/powerpoint/2010/main" val="1337408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913" indent="-174913">
              <a:buFontTx/>
              <a:buChar char="-"/>
            </a:pPr>
            <a:r>
              <a:rPr lang="en-US" sz="1100" dirty="0"/>
              <a:t>Activities and Organizations – This category includes any expenses related to groups or activities you are involved in. First-year students may not yet know what to expect for these types of costs until they have been on campus for a while and have begun to join organizations. This category may include things like dues or fees for becoming a member of a group, as well as costs incurred as part of participating with the group and its activities. Some of these may be optional, while others may be required in order to participate.</a:t>
            </a:r>
          </a:p>
          <a:p>
            <a:pPr marL="174913" indent="-174913">
              <a:buFontTx/>
              <a:buChar char="-"/>
            </a:pPr>
            <a:r>
              <a:rPr lang="en-US" sz="1100" dirty="0"/>
              <a:t>Entertainment – This is an extremely broad and flexible category. Examples of things that you may want to include are music (e.g., iTunes, satellite radio subscription in car, online music streaming subscription, etc.), movies (e.g., movie theater tickets, online streaming services like Netflix or </a:t>
            </a:r>
            <a:r>
              <a:rPr lang="en-US" sz="1100" dirty="0" err="1"/>
              <a:t>Hulu</a:t>
            </a:r>
            <a:r>
              <a:rPr lang="en-US" sz="1100" dirty="0"/>
              <a:t>, etc.), magazines and books (either e-books/online access or in print), events (e.g., concerts, tickets to sporting events, plays, festivals, etc.), hobbies (e.g., video games, fishing equipment, etc.), vacations (e.g., travel expenses, hotels, etc.)</a:t>
            </a:r>
          </a:p>
          <a:p>
            <a:pPr marL="174913" indent="-174913">
              <a:buFontTx/>
              <a:buChar char="-"/>
            </a:pPr>
            <a:r>
              <a:rPr lang="en-US" sz="1100" dirty="0"/>
              <a:t>Gifts/Charitable Donations – Allocate money in this category for anything you may purchase as gifts for birthdays and holidays, as well as any monetary donations you may make to support causes or charities.</a:t>
            </a:r>
          </a:p>
          <a:p>
            <a:pPr marL="174913" indent="-174913">
              <a:buFontTx/>
              <a:buChar char="-"/>
            </a:pPr>
            <a:r>
              <a:rPr lang="en-US" sz="1100" dirty="0"/>
              <a:t>Savings/Emergency Fund – In addition to any regular contributions to your savings account that you want to make, consider whether you should put away some money “just in case” of events like car repairs, lost/stolen items, illness/injury, dorm lockout fees, speeding ticket, etc.</a:t>
            </a:r>
          </a:p>
          <a:p>
            <a:pPr marL="174913" indent="-174913">
              <a:buFontTx/>
              <a:buChar char="-"/>
            </a:pPr>
            <a:r>
              <a:rPr lang="en-US" sz="1100" dirty="0"/>
              <a:t>Miscellaneous/Other – if you have additional expenses that don’t fit into these categories, you can include them here or create new categories for them.</a:t>
            </a:r>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6</a:t>
            </a:fld>
            <a:endParaRPr lang="en-US"/>
          </a:p>
        </p:txBody>
      </p:sp>
    </p:spTree>
    <p:extLst>
      <p:ext uri="{BB962C8B-B14F-4D97-AF65-F5344CB8AC3E}">
        <p14:creationId xmlns:p14="http://schemas.microsoft.com/office/powerpoint/2010/main" val="97022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a:t> </a:t>
            </a:r>
            <a:endParaRPr lang="en-US" sz="1100" dirty="0"/>
          </a:p>
        </p:txBody>
      </p:sp>
      <p:sp>
        <p:nvSpPr>
          <p:cNvPr id="4" name="Slide Number Placeholder 3"/>
          <p:cNvSpPr>
            <a:spLocks noGrp="1"/>
          </p:cNvSpPr>
          <p:nvPr>
            <p:ph type="sldNum" sz="quarter" idx="10"/>
          </p:nvPr>
        </p:nvSpPr>
        <p:spPr/>
        <p:txBody>
          <a:bodyPr/>
          <a:lstStyle/>
          <a:p>
            <a:fld id="{B478BD2E-6024-48BF-9CB4-AE95D1CC26E4}" type="slidenum">
              <a:rPr lang="en-US" smtClean="0"/>
              <a:pPr/>
              <a:t>7</a:t>
            </a:fld>
            <a:endParaRPr lang="en-US"/>
          </a:p>
        </p:txBody>
      </p:sp>
    </p:spTree>
    <p:extLst>
      <p:ext uri="{BB962C8B-B14F-4D97-AF65-F5344CB8AC3E}">
        <p14:creationId xmlns:p14="http://schemas.microsoft.com/office/powerpoint/2010/main" val="39268816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 the following section, we will walk through a process for creating your own college budget in 5 steps. When it’s time to complete this activity, you will use the budgeting worksheet for guidance.</a:t>
            </a:r>
          </a:p>
        </p:txBody>
      </p:sp>
      <p:sp>
        <p:nvSpPr>
          <p:cNvPr id="4" name="Slide Number Placeholder 3"/>
          <p:cNvSpPr>
            <a:spLocks noGrp="1"/>
          </p:cNvSpPr>
          <p:nvPr>
            <p:ph type="sldNum" sz="quarter" idx="10"/>
          </p:nvPr>
        </p:nvSpPr>
        <p:spPr/>
        <p:txBody>
          <a:bodyPr/>
          <a:lstStyle/>
          <a:p>
            <a:fld id="{B478BD2E-6024-48BF-9CB4-AE95D1CC26E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u="sng" dirty="0"/>
              <a:t>Step 1: What is my income? </a:t>
            </a:r>
          </a:p>
          <a:p>
            <a:r>
              <a:rPr lang="en-US" dirty="0"/>
              <a:t>Look over the list and write down the sources of income that apply to you, along with an estimated amount of income for each. Be sure to write down the timeframe for each as well (e.g., $2000 per semester; $150 per month, etc.). </a:t>
            </a:r>
          </a:p>
          <a:p>
            <a:endParaRPr lang="en-US" dirty="0"/>
          </a:p>
          <a:p>
            <a:r>
              <a:rPr lang="en-US" dirty="0"/>
              <a:t>Look back at the previous slide about sources of income for more details about what may fit into each category/source.</a:t>
            </a:r>
          </a:p>
        </p:txBody>
      </p:sp>
      <p:sp>
        <p:nvSpPr>
          <p:cNvPr id="4" name="Slide Number Placeholder 3"/>
          <p:cNvSpPr>
            <a:spLocks noGrp="1"/>
          </p:cNvSpPr>
          <p:nvPr>
            <p:ph type="sldNum" sz="quarter" idx="10"/>
          </p:nvPr>
        </p:nvSpPr>
        <p:spPr/>
        <p:txBody>
          <a:bodyPr/>
          <a:lstStyle/>
          <a:p>
            <a:fld id="{B478BD2E-6024-48BF-9CB4-AE95D1CC26E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045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6683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981033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97912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25331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6160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45786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245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1106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28857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9585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E948E5-84AF-44A7-9DA8-FA8EC3EFDB30}" type="datetimeFigureOut">
              <a:rPr lang="en-US" smtClean="0"/>
              <a:pPr/>
              <a:t>5/16/2013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E948E5-84AF-44A7-9DA8-FA8EC3EFDB30}" type="datetimeFigureOut">
              <a:rPr lang="en-US" smtClean="0"/>
              <a:pPr/>
              <a:t>5/16/2013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E948E5-84AF-44A7-9DA8-FA8EC3EFDB30}" type="datetimeFigureOut">
              <a:rPr lang="en-US" smtClean="0"/>
              <a:pPr/>
              <a:t>5/16/2013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E948E5-84AF-44A7-9DA8-FA8EC3EFDB30}" type="datetimeFigureOut">
              <a:rPr lang="en-US" smtClean="0"/>
              <a:pPr/>
              <a:t>5/16/2013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E948E5-84AF-44A7-9DA8-FA8EC3EFDB30}" type="datetimeFigureOut">
              <a:rPr lang="en-US" smtClean="0"/>
              <a:pPr/>
              <a:t>5/16/2013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2205EC-E810-4928-AE27-1C68EAC3C1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pPr/>
              <a:t>5/16/2013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E948E5-84AF-44A7-9DA8-FA8EC3EFDB30}" type="datetimeFigureOut">
              <a:rPr lang="en-US" smtClean="0">
                <a:solidFill>
                  <a:prstClr val="black">
                    <a:tint val="75000"/>
                  </a:prstClr>
                </a:solidFill>
              </a:rPr>
              <a:pPr/>
              <a:t>5/16/2013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205EC-E810-4928-AE27-1C68EAC3C1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86293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3.xml"/><Relationship Id="rId4" Type="http://schemas.openxmlformats.org/officeDocument/2006/relationships/hyperlink" Target="http://creativecommons.org/licenses/by-nc/3.0/deed.en_U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70025"/>
          </a:xfrm>
        </p:spPr>
        <p:txBody>
          <a:bodyPr>
            <a:normAutofit/>
          </a:bodyPr>
          <a:lstStyle/>
          <a:p>
            <a:r>
              <a:rPr lang="en-US" sz="7200" b="1" dirty="0" smtClean="0">
                <a:solidFill>
                  <a:schemeClr val="bg1"/>
                </a:solidFill>
              </a:rPr>
              <a:t>Creating a Budget </a:t>
            </a:r>
            <a:endParaRPr lang="en-US" sz="7200" b="1" dirty="0">
              <a:solidFill>
                <a:schemeClr val="bg1"/>
              </a:solidFill>
            </a:endParaRPr>
          </a:p>
        </p:txBody>
      </p:sp>
      <p:pic>
        <p:nvPicPr>
          <p:cNvPr id="1027" name="Picture 3" descr="C:\Users\coe\AppData\Local\Microsoft\Windows\Temporary Internet Files\Content.IE5\LKYB10BI\MC90023717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9257" y="2705329"/>
            <a:ext cx="3765487" cy="32382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2. What are my fixed expenses? </a:t>
            </a:r>
            <a:endParaRPr lang="en-US" sz="4800" dirty="0">
              <a:solidFill>
                <a:schemeClr val="bg1"/>
              </a:solidFill>
            </a:endParaRPr>
          </a:p>
        </p:txBody>
      </p:sp>
      <p:sp>
        <p:nvSpPr>
          <p:cNvPr id="3" name="Text Placeholder 2"/>
          <p:cNvSpPr>
            <a:spLocks noGrp="1"/>
          </p:cNvSpPr>
          <p:nvPr>
            <p:ph type="body" idx="1"/>
          </p:nvPr>
        </p:nvSpPr>
        <p:spPr>
          <a:xfrm>
            <a:off x="457200" y="1524000"/>
            <a:ext cx="8229600" cy="1066800"/>
          </a:xfrm>
        </p:spPr>
        <p:txBody>
          <a:bodyPr>
            <a:noAutofit/>
          </a:bodyPr>
          <a:lstStyle/>
          <a:p>
            <a:pPr algn="ctr"/>
            <a:r>
              <a:rPr lang="en-US" sz="2800" b="0" dirty="0">
                <a:solidFill>
                  <a:schemeClr val="bg1"/>
                </a:solidFill>
              </a:rPr>
              <a:t>Estimate all your required expenditures in each category and estimated dollar amounts for </a:t>
            </a:r>
            <a:r>
              <a:rPr lang="en-US" sz="2800" b="0" dirty="0" smtClean="0">
                <a:solidFill>
                  <a:schemeClr val="bg1"/>
                </a:solidFill>
              </a:rPr>
              <a:t>each</a:t>
            </a:r>
            <a:endParaRPr lang="en-US" sz="2800" b="0" dirty="0">
              <a:solidFill>
                <a:schemeClr val="bg1"/>
              </a:solidFill>
            </a:endParaRPr>
          </a:p>
        </p:txBody>
      </p:sp>
      <p:sp>
        <p:nvSpPr>
          <p:cNvPr id="6" name="Content Placeholder 5"/>
          <p:cNvSpPr>
            <a:spLocks noGrp="1"/>
          </p:cNvSpPr>
          <p:nvPr>
            <p:ph sz="half" idx="2"/>
          </p:nvPr>
        </p:nvSpPr>
        <p:spPr>
          <a:xfrm>
            <a:off x="379412" y="2819399"/>
            <a:ext cx="4344988" cy="3733801"/>
          </a:xfrm>
        </p:spPr>
        <p:txBody>
          <a:bodyPr>
            <a:noAutofit/>
          </a:bodyPr>
          <a:lstStyle/>
          <a:p>
            <a:pPr>
              <a:spcBef>
                <a:spcPts val="600"/>
              </a:spcBef>
              <a:spcAft>
                <a:spcPts val="600"/>
              </a:spcAft>
            </a:pPr>
            <a:r>
              <a:rPr lang="en-US" sz="2800" dirty="0" smtClean="0">
                <a:solidFill>
                  <a:schemeClr val="bg1"/>
                </a:solidFill>
              </a:rPr>
              <a:t>Education</a:t>
            </a:r>
          </a:p>
          <a:p>
            <a:pPr>
              <a:spcBef>
                <a:spcPts val="600"/>
              </a:spcBef>
              <a:spcAft>
                <a:spcPts val="600"/>
              </a:spcAft>
            </a:pPr>
            <a:r>
              <a:rPr lang="en-US" sz="2800" dirty="0" smtClean="0">
                <a:solidFill>
                  <a:schemeClr val="bg1"/>
                </a:solidFill>
              </a:rPr>
              <a:t>Housing</a:t>
            </a:r>
          </a:p>
          <a:p>
            <a:pPr>
              <a:spcBef>
                <a:spcPts val="600"/>
              </a:spcBef>
              <a:spcAft>
                <a:spcPts val="600"/>
              </a:spcAft>
            </a:pPr>
            <a:r>
              <a:rPr lang="en-US" sz="2800" dirty="0" smtClean="0">
                <a:solidFill>
                  <a:schemeClr val="bg1"/>
                </a:solidFill>
              </a:rPr>
              <a:t>Health</a:t>
            </a:r>
            <a:r>
              <a:rPr lang="en-US" sz="2800" dirty="0">
                <a:solidFill>
                  <a:schemeClr val="bg1"/>
                </a:solidFill>
              </a:rPr>
              <a:t>, Wellness, &amp; Personal </a:t>
            </a:r>
            <a:r>
              <a:rPr lang="en-US" sz="2800" dirty="0" smtClean="0">
                <a:solidFill>
                  <a:schemeClr val="bg1"/>
                </a:solidFill>
              </a:rPr>
              <a:t>Care</a:t>
            </a:r>
          </a:p>
          <a:p>
            <a:pPr>
              <a:spcBef>
                <a:spcPts val="600"/>
              </a:spcBef>
              <a:spcAft>
                <a:spcPts val="600"/>
              </a:spcAft>
            </a:pPr>
            <a:r>
              <a:rPr lang="en-US" sz="2800" dirty="0" smtClean="0">
                <a:solidFill>
                  <a:schemeClr val="bg1"/>
                </a:solidFill>
              </a:rPr>
              <a:t>Food</a:t>
            </a:r>
          </a:p>
          <a:p>
            <a:pPr>
              <a:spcBef>
                <a:spcPts val="600"/>
              </a:spcBef>
              <a:spcAft>
                <a:spcPts val="600"/>
              </a:spcAft>
            </a:pPr>
            <a:r>
              <a:rPr lang="en-US" sz="2800" dirty="0" smtClean="0">
                <a:solidFill>
                  <a:schemeClr val="bg1"/>
                </a:solidFill>
              </a:rPr>
              <a:t>Travel/Transportation</a:t>
            </a:r>
          </a:p>
        </p:txBody>
      </p:sp>
      <p:sp>
        <p:nvSpPr>
          <p:cNvPr id="5" name="Content Placeholder 4"/>
          <p:cNvSpPr>
            <a:spLocks noGrp="1"/>
          </p:cNvSpPr>
          <p:nvPr>
            <p:ph sz="quarter" idx="4"/>
          </p:nvPr>
        </p:nvSpPr>
        <p:spPr>
          <a:xfrm>
            <a:off x="4419600" y="2819399"/>
            <a:ext cx="4498975" cy="4038601"/>
          </a:xfrm>
        </p:spPr>
        <p:txBody>
          <a:bodyPr>
            <a:noAutofit/>
          </a:bodyPr>
          <a:lstStyle/>
          <a:p>
            <a:pPr>
              <a:lnSpc>
                <a:spcPct val="110000"/>
              </a:lnSpc>
              <a:spcBef>
                <a:spcPts val="600"/>
              </a:spcBef>
              <a:spcAft>
                <a:spcPts val="600"/>
              </a:spcAft>
            </a:pPr>
            <a:r>
              <a:rPr lang="en-US" sz="2800" dirty="0" smtClean="0">
                <a:solidFill>
                  <a:schemeClr val="bg1"/>
                </a:solidFill>
              </a:rPr>
              <a:t>Activities/Organizations</a:t>
            </a:r>
          </a:p>
          <a:p>
            <a:pPr>
              <a:lnSpc>
                <a:spcPct val="110000"/>
              </a:lnSpc>
              <a:spcBef>
                <a:spcPts val="600"/>
              </a:spcBef>
              <a:spcAft>
                <a:spcPts val="600"/>
              </a:spcAft>
            </a:pPr>
            <a:r>
              <a:rPr lang="en-US" sz="2800" dirty="0" smtClean="0">
                <a:solidFill>
                  <a:schemeClr val="bg1"/>
                </a:solidFill>
              </a:rPr>
              <a:t>Entertainment</a:t>
            </a:r>
          </a:p>
          <a:p>
            <a:pPr>
              <a:lnSpc>
                <a:spcPct val="110000"/>
              </a:lnSpc>
              <a:spcBef>
                <a:spcPts val="600"/>
              </a:spcBef>
              <a:spcAft>
                <a:spcPts val="600"/>
              </a:spcAft>
            </a:pPr>
            <a:r>
              <a:rPr lang="en-US" sz="2800" dirty="0" smtClean="0">
                <a:solidFill>
                  <a:schemeClr val="bg1"/>
                </a:solidFill>
              </a:rPr>
              <a:t>Gifts/Charitable Donations</a:t>
            </a:r>
          </a:p>
          <a:p>
            <a:pPr>
              <a:lnSpc>
                <a:spcPct val="110000"/>
              </a:lnSpc>
              <a:spcBef>
                <a:spcPts val="600"/>
              </a:spcBef>
              <a:spcAft>
                <a:spcPts val="600"/>
              </a:spcAft>
            </a:pPr>
            <a:r>
              <a:rPr lang="en-US" sz="2800" dirty="0" smtClean="0">
                <a:solidFill>
                  <a:schemeClr val="bg1"/>
                </a:solidFill>
              </a:rPr>
              <a:t>Savings/Emergency Fund</a:t>
            </a:r>
          </a:p>
          <a:p>
            <a:pPr>
              <a:lnSpc>
                <a:spcPct val="110000"/>
              </a:lnSpc>
              <a:spcBef>
                <a:spcPts val="600"/>
              </a:spcBef>
              <a:spcAft>
                <a:spcPts val="600"/>
              </a:spcAft>
            </a:pPr>
            <a:r>
              <a:rPr lang="en-US" sz="2800" dirty="0" smtClean="0">
                <a:solidFill>
                  <a:schemeClr val="bg1"/>
                </a:solidFill>
              </a:rPr>
              <a:t>Miscellaneous/Other</a:t>
            </a:r>
            <a:r>
              <a:rPr lang="en-US" sz="2800" dirty="0">
                <a:solidFill>
                  <a:schemeClr val="bg1"/>
                </a:solidFill>
              </a:rPr>
              <a:t/>
            </a:r>
            <a:br>
              <a:rPr lang="en-US" sz="2800" dirty="0">
                <a:solidFill>
                  <a:schemeClr val="bg1"/>
                </a:solidFill>
              </a:rPr>
            </a:br>
            <a:endParaRPr lang="en-US" sz="2800" dirty="0">
              <a:solidFill>
                <a:schemeClr val="bg1"/>
              </a:solidFill>
            </a:endParaRPr>
          </a:p>
          <a:p>
            <a:pPr>
              <a:lnSpc>
                <a:spcPct val="110000"/>
              </a:lnSpc>
              <a:spcBef>
                <a:spcPts val="600"/>
              </a:spcBef>
              <a:spcAft>
                <a:spcPts val="600"/>
              </a:spcAft>
            </a:pPr>
            <a:endParaRPr lang="en-US" sz="2800" dirty="0">
              <a:solidFill>
                <a:schemeClr val="bg1"/>
              </a:solidFill>
            </a:endParaRPr>
          </a:p>
        </p:txBody>
      </p:sp>
    </p:spTree>
    <p:extLst>
      <p:ext uri="{BB962C8B-B14F-4D97-AF65-F5344CB8AC3E}">
        <p14:creationId xmlns:p14="http://schemas.microsoft.com/office/powerpoint/2010/main" val="33994834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3. How much money is left?</a:t>
            </a:r>
            <a:endParaRPr lang="en-US" dirty="0">
              <a:solidFill>
                <a:schemeClr val="bg1"/>
              </a:solidFill>
            </a:endParaRPr>
          </a:p>
        </p:txBody>
      </p:sp>
      <p:sp>
        <p:nvSpPr>
          <p:cNvPr id="3" name="Content Placeholder 2"/>
          <p:cNvSpPr>
            <a:spLocks noGrp="1"/>
          </p:cNvSpPr>
          <p:nvPr>
            <p:ph idx="1"/>
          </p:nvPr>
        </p:nvSpPr>
        <p:spPr>
          <a:xfrm>
            <a:off x="0" y="1600200"/>
            <a:ext cx="9144000" cy="5257800"/>
          </a:xfrm>
        </p:spPr>
        <p:txBody>
          <a:bodyPr/>
          <a:lstStyle/>
          <a:p>
            <a:pPr>
              <a:spcBef>
                <a:spcPts val="600"/>
              </a:spcBef>
              <a:spcAft>
                <a:spcPts val="1200"/>
              </a:spcAft>
            </a:pPr>
            <a:r>
              <a:rPr lang="en-US" dirty="0" smtClean="0">
                <a:solidFill>
                  <a:schemeClr val="bg1"/>
                </a:solidFill>
              </a:rPr>
              <a:t>Before calculating, make sure all figures are using the same time frame (e.g., per month, per semester, etc.)</a:t>
            </a:r>
          </a:p>
          <a:p>
            <a:pPr>
              <a:spcBef>
                <a:spcPts val="600"/>
              </a:spcBef>
              <a:spcAft>
                <a:spcPts val="1200"/>
              </a:spcAft>
            </a:pPr>
            <a:r>
              <a:rPr lang="en-US" dirty="0" smtClean="0">
                <a:solidFill>
                  <a:schemeClr val="bg1"/>
                </a:solidFill>
              </a:rPr>
              <a:t>Add up your total income from Step 1</a:t>
            </a:r>
          </a:p>
          <a:p>
            <a:pPr>
              <a:spcBef>
                <a:spcPts val="600"/>
              </a:spcBef>
              <a:spcAft>
                <a:spcPts val="1200"/>
              </a:spcAft>
            </a:pPr>
            <a:r>
              <a:rPr lang="en-US" dirty="0" smtClean="0">
                <a:solidFill>
                  <a:schemeClr val="bg1"/>
                </a:solidFill>
              </a:rPr>
              <a:t>Add up your total fixed expenses from Step 2</a:t>
            </a:r>
          </a:p>
          <a:p>
            <a:pPr>
              <a:spcBef>
                <a:spcPts val="600"/>
              </a:spcBef>
              <a:spcAft>
                <a:spcPts val="1200"/>
              </a:spcAft>
            </a:pPr>
            <a:r>
              <a:rPr lang="en-US" dirty="0" smtClean="0">
                <a:solidFill>
                  <a:schemeClr val="bg1"/>
                </a:solidFill>
              </a:rPr>
              <a:t>Subtract your expenses from your income</a:t>
            </a:r>
          </a:p>
          <a:p>
            <a:pPr>
              <a:spcBef>
                <a:spcPts val="600"/>
              </a:spcBef>
              <a:spcAft>
                <a:spcPts val="1200"/>
              </a:spcAft>
            </a:pPr>
            <a:r>
              <a:rPr lang="en-US" dirty="0" smtClean="0">
                <a:solidFill>
                  <a:schemeClr val="bg1"/>
                </a:solidFill>
              </a:rPr>
              <a:t>The amount left over is the maximum you can spend on flexible expenses</a:t>
            </a:r>
          </a:p>
        </p:txBody>
      </p:sp>
      <p:pic>
        <p:nvPicPr>
          <p:cNvPr id="2052" name="Picture 4" descr="C:\Users\coe\AppData\Local\Microsoft\Windows\Temporary Internet Files\Content.IE5\PI8JTH8K\MC900434868[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67600" y="2400297"/>
            <a:ext cx="1371457" cy="1371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5668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Autofit/>
          </a:bodyPr>
          <a:lstStyle/>
          <a:p>
            <a:r>
              <a:rPr lang="en-US" dirty="0" smtClean="0">
                <a:solidFill>
                  <a:schemeClr val="bg1"/>
                </a:solidFill>
              </a:rPr>
              <a:t>4. How will I divide up the pie?  </a:t>
            </a:r>
            <a:endParaRPr lang="en-US" sz="4800" dirty="0">
              <a:solidFill>
                <a:schemeClr val="bg1"/>
              </a:solidFill>
            </a:endParaRPr>
          </a:p>
        </p:txBody>
      </p:sp>
      <p:sp>
        <p:nvSpPr>
          <p:cNvPr id="3" name="Subtitle 2"/>
          <p:cNvSpPr>
            <a:spLocks noGrp="1"/>
          </p:cNvSpPr>
          <p:nvPr>
            <p:ph idx="1"/>
          </p:nvPr>
        </p:nvSpPr>
        <p:spPr>
          <a:xfrm>
            <a:off x="457200" y="1600200"/>
            <a:ext cx="8229600" cy="4953000"/>
          </a:xfrm>
        </p:spPr>
        <p:txBody>
          <a:bodyPr>
            <a:normAutofit lnSpcReduction="10000"/>
          </a:bodyPr>
          <a:lstStyle/>
          <a:p>
            <a:pPr marL="514350" indent="-514350">
              <a:spcBef>
                <a:spcPts val="600"/>
              </a:spcBef>
              <a:spcAft>
                <a:spcPts val="1200"/>
              </a:spcAft>
            </a:pPr>
            <a:r>
              <a:rPr lang="en-US" dirty="0" smtClean="0">
                <a:solidFill>
                  <a:schemeClr val="bg1"/>
                </a:solidFill>
              </a:rPr>
              <a:t>Return to your list of expenses and look at the ones that were categorized as flexible or optional</a:t>
            </a:r>
          </a:p>
          <a:p>
            <a:pPr marL="514350" indent="-514350">
              <a:spcBef>
                <a:spcPts val="600"/>
              </a:spcBef>
              <a:spcAft>
                <a:spcPts val="1200"/>
              </a:spcAft>
            </a:pPr>
            <a:r>
              <a:rPr lang="en-US" dirty="0" smtClean="0">
                <a:solidFill>
                  <a:schemeClr val="bg1"/>
                </a:solidFill>
              </a:rPr>
              <a:t>Divide your remaining funds amongst all of these categories. Decide how </a:t>
            </a:r>
            <a:br>
              <a:rPr lang="en-US" dirty="0" smtClean="0">
                <a:solidFill>
                  <a:schemeClr val="bg1"/>
                </a:solidFill>
              </a:rPr>
            </a:br>
            <a:r>
              <a:rPr lang="en-US" dirty="0" smtClean="0">
                <a:solidFill>
                  <a:schemeClr val="bg1"/>
                </a:solidFill>
              </a:rPr>
              <a:t>much each category should </a:t>
            </a:r>
            <a:br>
              <a:rPr lang="en-US" dirty="0" smtClean="0">
                <a:solidFill>
                  <a:schemeClr val="bg1"/>
                </a:solidFill>
              </a:rPr>
            </a:br>
            <a:r>
              <a:rPr lang="en-US" dirty="0" smtClean="0">
                <a:solidFill>
                  <a:schemeClr val="bg1"/>
                </a:solidFill>
              </a:rPr>
              <a:t>get based on your estimate </a:t>
            </a:r>
            <a:br>
              <a:rPr lang="en-US" dirty="0" smtClean="0">
                <a:solidFill>
                  <a:schemeClr val="bg1"/>
                </a:solidFill>
              </a:rPr>
            </a:br>
            <a:r>
              <a:rPr lang="en-US" dirty="0" smtClean="0">
                <a:solidFill>
                  <a:schemeClr val="bg1"/>
                </a:solidFill>
              </a:rPr>
              <a:t>of the costs and your </a:t>
            </a:r>
            <a:br>
              <a:rPr lang="en-US" dirty="0" smtClean="0">
                <a:solidFill>
                  <a:schemeClr val="bg1"/>
                </a:solidFill>
              </a:rPr>
            </a:br>
            <a:r>
              <a:rPr lang="en-US" dirty="0" smtClean="0">
                <a:solidFill>
                  <a:schemeClr val="bg1"/>
                </a:solidFill>
              </a:rPr>
              <a:t>priorities for where to </a:t>
            </a:r>
            <a:br>
              <a:rPr lang="en-US" dirty="0" smtClean="0">
                <a:solidFill>
                  <a:schemeClr val="bg1"/>
                </a:solidFill>
              </a:rPr>
            </a:br>
            <a:r>
              <a:rPr lang="en-US" dirty="0" smtClean="0">
                <a:solidFill>
                  <a:schemeClr val="bg1"/>
                </a:solidFill>
              </a:rPr>
              <a:t>spend or save money.</a:t>
            </a:r>
          </a:p>
        </p:txBody>
      </p:sp>
      <p:pic>
        <p:nvPicPr>
          <p:cNvPr id="3074" name="Picture 2" descr="C:\Users\coe\AppData\Local\Microsoft\Windows\Temporary Internet Files\Content.IE5\AJQ4WJN4\MC90043162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3657600"/>
            <a:ext cx="2705100" cy="27051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solidFill>
                  <a:schemeClr val="bg1"/>
                </a:solidFill>
              </a:rPr>
              <a:t>Ways to Save on Flexible Expenses</a:t>
            </a:r>
            <a:endParaRPr lang="en-US" dirty="0">
              <a:solidFill>
                <a:schemeClr val="bg1"/>
              </a:solidFill>
            </a:endParaRPr>
          </a:p>
        </p:txBody>
      </p:sp>
      <p:sp>
        <p:nvSpPr>
          <p:cNvPr id="3" name="Content Placeholder 2"/>
          <p:cNvSpPr>
            <a:spLocks noGrp="1"/>
          </p:cNvSpPr>
          <p:nvPr>
            <p:ph sz="half" idx="1"/>
          </p:nvPr>
        </p:nvSpPr>
        <p:spPr>
          <a:xfrm>
            <a:off x="381000" y="1524000"/>
            <a:ext cx="4495800" cy="4800600"/>
          </a:xfrm>
        </p:spPr>
        <p:txBody>
          <a:bodyPr>
            <a:normAutofit fontScale="70000" lnSpcReduction="20000"/>
          </a:bodyPr>
          <a:lstStyle/>
          <a:p>
            <a:pPr marL="0" indent="0">
              <a:buNone/>
            </a:pPr>
            <a:r>
              <a:rPr lang="en-US" sz="4100" dirty="0" smtClean="0">
                <a:solidFill>
                  <a:schemeClr val="bg1"/>
                </a:solidFill>
              </a:rPr>
              <a:t>Education</a:t>
            </a:r>
            <a:endParaRPr lang="en-US" sz="3600" dirty="0" smtClean="0">
              <a:solidFill>
                <a:schemeClr val="bg1"/>
              </a:solidFill>
            </a:endParaRPr>
          </a:p>
          <a:p>
            <a:pPr marL="182880" indent="-182880"/>
            <a:r>
              <a:rPr lang="en-US" sz="2900" dirty="0" smtClean="0">
                <a:solidFill>
                  <a:schemeClr val="bg1"/>
                </a:solidFill>
              </a:rPr>
              <a:t>Take foundational courses or summer classes at a community college and transfer them to your university</a:t>
            </a:r>
          </a:p>
          <a:p>
            <a:pPr marL="182880" indent="-182880"/>
            <a:r>
              <a:rPr lang="en-US" sz="2900" dirty="0" smtClean="0">
                <a:solidFill>
                  <a:schemeClr val="bg1"/>
                </a:solidFill>
              </a:rPr>
              <a:t>Buy used textbooks or rent instead of buying</a:t>
            </a:r>
          </a:p>
          <a:p>
            <a:pPr marL="182880" indent="-182880"/>
            <a:r>
              <a:rPr lang="en-US" sz="2900" dirty="0" smtClean="0">
                <a:solidFill>
                  <a:schemeClr val="bg1"/>
                </a:solidFill>
              </a:rPr>
              <a:t>Resell textbooks at end of semester</a:t>
            </a:r>
          </a:p>
          <a:p>
            <a:pPr marL="182880" indent="-182880"/>
            <a:endParaRPr lang="en-US" sz="2900" dirty="0" smtClean="0">
              <a:solidFill>
                <a:schemeClr val="bg1"/>
              </a:solidFill>
            </a:endParaRPr>
          </a:p>
          <a:p>
            <a:pPr marL="0" indent="0">
              <a:buNone/>
            </a:pPr>
            <a:r>
              <a:rPr lang="en-US" sz="4100" dirty="0" smtClean="0">
                <a:solidFill>
                  <a:schemeClr val="bg1"/>
                </a:solidFill>
              </a:rPr>
              <a:t>Housing/Bills</a:t>
            </a:r>
          </a:p>
          <a:p>
            <a:pPr marL="182880" indent="-182880"/>
            <a:r>
              <a:rPr lang="en-US" sz="2900" dirty="0" smtClean="0">
                <a:solidFill>
                  <a:schemeClr val="bg1"/>
                </a:solidFill>
              </a:rPr>
              <a:t>Live in campus housing, where many of your basic housing expenses will be included in the fees instead of costing extra</a:t>
            </a:r>
          </a:p>
          <a:p>
            <a:pPr marL="182880" indent="-182880"/>
            <a:r>
              <a:rPr lang="en-US" sz="2900" dirty="0" smtClean="0">
                <a:solidFill>
                  <a:schemeClr val="bg1"/>
                </a:solidFill>
              </a:rPr>
              <a:t>Get a cell phone plan that meets, but doesn’t exceed, your needs</a:t>
            </a:r>
          </a:p>
          <a:p>
            <a:pPr marL="182880" indent="-182880"/>
            <a:endParaRPr lang="en-US" sz="2900" dirty="0" smtClean="0">
              <a:solidFill>
                <a:schemeClr val="bg1"/>
              </a:solidFill>
            </a:endParaRPr>
          </a:p>
        </p:txBody>
      </p:sp>
      <p:sp>
        <p:nvSpPr>
          <p:cNvPr id="5" name="Content Placeholder 4"/>
          <p:cNvSpPr>
            <a:spLocks noGrp="1"/>
          </p:cNvSpPr>
          <p:nvPr>
            <p:ph sz="half" idx="2"/>
          </p:nvPr>
        </p:nvSpPr>
        <p:spPr>
          <a:xfrm>
            <a:off x="5029200" y="1524000"/>
            <a:ext cx="4038600" cy="4587125"/>
          </a:xfrm>
        </p:spPr>
        <p:txBody>
          <a:bodyPr>
            <a:normAutofit fontScale="70000" lnSpcReduction="20000"/>
          </a:bodyPr>
          <a:lstStyle/>
          <a:p>
            <a:pPr marL="0" indent="0">
              <a:buNone/>
            </a:pPr>
            <a:r>
              <a:rPr lang="en-US" sz="4100" dirty="0">
                <a:solidFill>
                  <a:schemeClr val="bg1"/>
                </a:solidFill>
              </a:rPr>
              <a:t>Health, Wellness, &amp; Personal Care</a:t>
            </a:r>
          </a:p>
          <a:p>
            <a:pPr marL="182880" indent="-182880"/>
            <a:r>
              <a:rPr lang="en-US" dirty="0">
                <a:solidFill>
                  <a:schemeClr val="bg1"/>
                </a:solidFill>
              </a:rPr>
              <a:t>See whether it is more cost-effective to purchase student health insurance at school or remain covered by your parents’ insurance</a:t>
            </a:r>
          </a:p>
          <a:p>
            <a:pPr marL="182880" indent="-182880"/>
            <a:endParaRPr lang="en-US" dirty="0">
              <a:solidFill>
                <a:schemeClr val="bg1"/>
              </a:solidFill>
            </a:endParaRPr>
          </a:p>
          <a:p>
            <a:pPr marL="0" indent="0">
              <a:buNone/>
            </a:pPr>
            <a:r>
              <a:rPr lang="en-US" sz="4600" dirty="0">
                <a:solidFill>
                  <a:schemeClr val="bg1"/>
                </a:solidFill>
              </a:rPr>
              <a:t>Travel and Transportation</a:t>
            </a:r>
          </a:p>
          <a:p>
            <a:pPr marL="182880" indent="-182880"/>
            <a:r>
              <a:rPr lang="en-US" dirty="0">
                <a:solidFill>
                  <a:schemeClr val="bg1"/>
                </a:solidFill>
              </a:rPr>
              <a:t>Use campus transit instead of driving to campus</a:t>
            </a:r>
          </a:p>
          <a:p>
            <a:pPr marL="182880" indent="-182880"/>
            <a:r>
              <a:rPr lang="en-US" dirty="0">
                <a:solidFill>
                  <a:schemeClr val="bg1"/>
                </a:solidFill>
              </a:rPr>
              <a:t>Comparison shop for lower-cost travel options</a:t>
            </a:r>
            <a:endParaRPr lang="en-US" dirty="0"/>
          </a:p>
        </p:txBody>
      </p:sp>
    </p:spTree>
    <p:extLst>
      <p:ext uri="{BB962C8B-B14F-4D97-AF65-F5344CB8AC3E}">
        <p14:creationId xmlns:p14="http://schemas.microsoft.com/office/powerpoint/2010/main" val="1379755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solidFill>
                  <a:schemeClr val="bg1"/>
                </a:solidFill>
              </a:rPr>
              <a:t>Ways to Save on Flexible Expenses</a:t>
            </a:r>
            <a:endParaRPr lang="en-US" dirty="0">
              <a:solidFill>
                <a:schemeClr val="bg1"/>
              </a:solidFill>
            </a:endParaRPr>
          </a:p>
        </p:txBody>
      </p:sp>
      <p:sp>
        <p:nvSpPr>
          <p:cNvPr id="3" name="Content Placeholder 2"/>
          <p:cNvSpPr>
            <a:spLocks noGrp="1"/>
          </p:cNvSpPr>
          <p:nvPr>
            <p:ph sz="half" idx="1"/>
          </p:nvPr>
        </p:nvSpPr>
        <p:spPr>
          <a:xfrm>
            <a:off x="381000" y="1295399"/>
            <a:ext cx="3810000" cy="3505201"/>
          </a:xfrm>
        </p:spPr>
        <p:txBody>
          <a:bodyPr>
            <a:normAutofit fontScale="92500" lnSpcReduction="10000"/>
          </a:bodyPr>
          <a:lstStyle/>
          <a:p>
            <a:pPr marL="0" indent="0">
              <a:buNone/>
            </a:pPr>
            <a:r>
              <a:rPr lang="en-US" sz="3000" dirty="0">
                <a:solidFill>
                  <a:schemeClr val="bg1"/>
                </a:solidFill>
              </a:rPr>
              <a:t>Food</a:t>
            </a:r>
            <a:endParaRPr lang="en-US" sz="3200" dirty="0">
              <a:solidFill>
                <a:schemeClr val="bg1"/>
              </a:solidFill>
            </a:endParaRPr>
          </a:p>
          <a:p>
            <a:pPr marL="182880" indent="-182880"/>
            <a:r>
              <a:rPr lang="en-US" sz="2600" dirty="0">
                <a:solidFill>
                  <a:schemeClr val="bg1"/>
                </a:solidFill>
              </a:rPr>
              <a:t>Select a meal plan based on your eating habits and preferences; change your plan mid-semester if it’s not meeting your needs</a:t>
            </a:r>
          </a:p>
          <a:p>
            <a:pPr marL="182880" indent="-182880"/>
            <a:r>
              <a:rPr lang="en-US" sz="2600" dirty="0">
                <a:solidFill>
                  <a:schemeClr val="bg1"/>
                </a:solidFill>
              </a:rPr>
              <a:t>Buy snacks in bulk; use coupons for groceries</a:t>
            </a:r>
          </a:p>
          <a:p>
            <a:pPr marL="182880" indent="-182880"/>
            <a:r>
              <a:rPr lang="en-US" sz="2600" dirty="0">
                <a:solidFill>
                  <a:schemeClr val="bg1"/>
                </a:solidFill>
              </a:rPr>
              <a:t>Avoid dining out</a:t>
            </a:r>
          </a:p>
          <a:p>
            <a:pPr marL="0" indent="0">
              <a:buNone/>
            </a:pPr>
            <a:endParaRPr lang="en-US" sz="2900" dirty="0">
              <a:solidFill>
                <a:schemeClr val="bg1"/>
              </a:solidFill>
            </a:endParaRPr>
          </a:p>
        </p:txBody>
      </p:sp>
      <p:sp>
        <p:nvSpPr>
          <p:cNvPr id="4" name="Content Placeholder 3"/>
          <p:cNvSpPr>
            <a:spLocks noGrp="1"/>
          </p:cNvSpPr>
          <p:nvPr>
            <p:ph sz="half" idx="2"/>
          </p:nvPr>
        </p:nvSpPr>
        <p:spPr>
          <a:xfrm>
            <a:off x="4648200" y="1371600"/>
            <a:ext cx="4191000" cy="4953000"/>
          </a:xfrm>
        </p:spPr>
        <p:txBody>
          <a:bodyPr>
            <a:normAutofit fontScale="92500" lnSpcReduction="10000"/>
          </a:bodyPr>
          <a:lstStyle/>
          <a:p>
            <a:pPr marL="0" indent="0">
              <a:buNone/>
            </a:pPr>
            <a:r>
              <a:rPr lang="en-US" sz="3000" dirty="0" smtClean="0">
                <a:solidFill>
                  <a:schemeClr val="bg1"/>
                </a:solidFill>
              </a:rPr>
              <a:t>Entertainment</a:t>
            </a:r>
          </a:p>
          <a:p>
            <a:pPr marL="182880" indent="-182880"/>
            <a:r>
              <a:rPr lang="en-US" sz="2600" dirty="0" smtClean="0">
                <a:solidFill>
                  <a:schemeClr val="bg1"/>
                </a:solidFill>
              </a:rPr>
              <a:t>Seek out student discounts</a:t>
            </a:r>
          </a:p>
          <a:p>
            <a:pPr marL="182880" indent="-182880"/>
            <a:r>
              <a:rPr lang="en-US" sz="2600" dirty="0" smtClean="0">
                <a:solidFill>
                  <a:schemeClr val="bg1"/>
                </a:solidFill>
              </a:rPr>
              <a:t>Select low-cost or free entertainment options on campus</a:t>
            </a:r>
          </a:p>
          <a:p>
            <a:pPr marL="182880" indent="-182880"/>
            <a:endParaRPr lang="en-US" sz="2900" dirty="0" smtClean="0">
              <a:solidFill>
                <a:schemeClr val="bg1"/>
              </a:solidFill>
            </a:endParaRPr>
          </a:p>
          <a:p>
            <a:pPr marL="0" indent="0">
              <a:buNone/>
            </a:pPr>
            <a:r>
              <a:rPr lang="en-US" sz="3000" dirty="0" smtClean="0">
                <a:solidFill>
                  <a:schemeClr val="bg1"/>
                </a:solidFill>
              </a:rPr>
              <a:t>Miscellaneous/Other</a:t>
            </a:r>
          </a:p>
          <a:p>
            <a:pPr marL="182880" indent="-182880"/>
            <a:r>
              <a:rPr lang="en-US" sz="2600" dirty="0" smtClean="0">
                <a:solidFill>
                  <a:schemeClr val="bg1"/>
                </a:solidFill>
              </a:rPr>
              <a:t>Follow campus rules (and laws) to avoid costly fines and fees for things like parking/speeding tickets, alcohol violation tickets, etc.</a:t>
            </a:r>
            <a:endParaRPr lang="en-US" sz="2600" dirty="0">
              <a:solidFill>
                <a:schemeClr val="bg1"/>
              </a:solidFill>
            </a:endParaRPr>
          </a:p>
        </p:txBody>
      </p:sp>
      <p:pic>
        <p:nvPicPr>
          <p:cNvPr id="1028" name="Picture 4" descr="C:\Users\johnsonem\AppData\Local\Microsoft\Windows\Temporary Internet Files\Content.IE5\LTYKC9BY\MC90012767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3260559">
            <a:off x="2724159" y="4179619"/>
            <a:ext cx="1537263" cy="2141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542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763000" cy="1143000"/>
          </a:xfrm>
        </p:spPr>
        <p:txBody>
          <a:bodyPr>
            <a:noAutofit/>
          </a:bodyPr>
          <a:lstStyle/>
          <a:p>
            <a:r>
              <a:rPr lang="en-US" dirty="0">
                <a:solidFill>
                  <a:schemeClr val="bg1"/>
                </a:solidFill>
              </a:rPr>
              <a:t>5</a:t>
            </a:r>
            <a:r>
              <a:rPr lang="en-US" dirty="0" smtClean="0">
                <a:solidFill>
                  <a:schemeClr val="bg1"/>
                </a:solidFill>
              </a:rPr>
              <a:t>. How will I monitor my budget?  </a:t>
            </a:r>
            <a:endParaRPr lang="en-US" sz="4800" dirty="0">
              <a:solidFill>
                <a:schemeClr val="bg1"/>
              </a:solidFill>
            </a:endParaRPr>
          </a:p>
        </p:txBody>
      </p:sp>
      <p:sp>
        <p:nvSpPr>
          <p:cNvPr id="3" name="Subtitle 2"/>
          <p:cNvSpPr>
            <a:spLocks noGrp="1"/>
          </p:cNvSpPr>
          <p:nvPr>
            <p:ph idx="1"/>
          </p:nvPr>
        </p:nvSpPr>
        <p:spPr>
          <a:xfrm>
            <a:off x="457200" y="1600200"/>
            <a:ext cx="8229600" cy="4953000"/>
          </a:xfrm>
        </p:spPr>
        <p:txBody>
          <a:bodyPr>
            <a:normAutofit/>
          </a:bodyPr>
          <a:lstStyle/>
          <a:p>
            <a:pPr marL="514350" indent="-514350">
              <a:spcBef>
                <a:spcPts val="600"/>
              </a:spcBef>
              <a:spcAft>
                <a:spcPts val="1200"/>
              </a:spcAft>
            </a:pPr>
            <a:r>
              <a:rPr lang="en-US" dirty="0" smtClean="0">
                <a:solidFill>
                  <a:schemeClr val="bg1"/>
                </a:solidFill>
              </a:rPr>
              <a:t>Develop a system for keeping track of your income and expenses</a:t>
            </a:r>
          </a:p>
          <a:p>
            <a:pPr marL="514350" indent="-514350">
              <a:spcBef>
                <a:spcPts val="600"/>
              </a:spcBef>
              <a:spcAft>
                <a:spcPts val="1200"/>
              </a:spcAft>
            </a:pPr>
            <a:r>
              <a:rPr lang="en-US" dirty="0" smtClean="0">
                <a:solidFill>
                  <a:schemeClr val="bg1"/>
                </a:solidFill>
              </a:rPr>
              <a:t>Be consistent in noting what you spend on a daily basis and then tallying it up every week or month to make sure you’re on target</a:t>
            </a:r>
          </a:p>
          <a:p>
            <a:pPr marL="514350" indent="-514350">
              <a:spcBef>
                <a:spcPts val="600"/>
              </a:spcBef>
              <a:spcAft>
                <a:spcPts val="1200"/>
              </a:spcAft>
            </a:pPr>
            <a:r>
              <a:rPr lang="en-US" dirty="0" smtClean="0">
                <a:solidFill>
                  <a:schemeClr val="bg1"/>
                </a:solidFill>
              </a:rPr>
              <a:t>Ideas for tracking your income/expenses</a:t>
            </a:r>
            <a:r>
              <a:rPr lang="en-US" dirty="0">
                <a:solidFill>
                  <a:schemeClr val="bg1"/>
                </a:solidFill>
              </a:rPr>
              <a:t/>
            </a:r>
            <a:br>
              <a:rPr lang="en-US" dirty="0">
                <a:solidFill>
                  <a:schemeClr val="bg1"/>
                </a:solidFill>
              </a:rPr>
            </a:br>
            <a:r>
              <a:rPr lang="en-US" sz="2400" dirty="0" smtClean="0">
                <a:solidFill>
                  <a:schemeClr val="bg1"/>
                </a:solidFill>
              </a:rPr>
              <a:t>- Bank website		- Checkbook register</a:t>
            </a:r>
            <a:br>
              <a:rPr lang="en-US" sz="2400" dirty="0" smtClean="0">
                <a:solidFill>
                  <a:schemeClr val="bg1"/>
                </a:solidFill>
              </a:rPr>
            </a:br>
            <a:r>
              <a:rPr lang="en-US" sz="2400" dirty="0" smtClean="0">
                <a:solidFill>
                  <a:schemeClr val="bg1"/>
                </a:solidFill>
              </a:rPr>
              <a:t>- Calendar or planner	- Phone app or tablet app</a:t>
            </a:r>
            <a:br>
              <a:rPr lang="en-US" sz="2400" dirty="0" smtClean="0">
                <a:solidFill>
                  <a:schemeClr val="bg1"/>
                </a:solidFill>
              </a:rPr>
            </a:br>
            <a:r>
              <a:rPr lang="en-US" sz="2400" dirty="0" smtClean="0">
                <a:solidFill>
                  <a:schemeClr val="bg1"/>
                </a:solidFill>
              </a:rPr>
              <a:t>- Small notebook		- Excel spreadsheet</a:t>
            </a:r>
            <a:br>
              <a:rPr lang="en-US" sz="2400" dirty="0" smtClean="0">
                <a:solidFill>
                  <a:schemeClr val="bg1"/>
                </a:solidFill>
              </a:rPr>
            </a:br>
            <a:r>
              <a:rPr lang="en-US" sz="2400" dirty="0" smtClean="0">
                <a:solidFill>
                  <a:schemeClr val="bg1"/>
                </a:solidFill>
              </a:rPr>
              <a:t>- </a:t>
            </a:r>
            <a:r>
              <a:rPr lang="en-US" sz="2400" dirty="0">
                <a:solidFill>
                  <a:schemeClr val="bg1"/>
                </a:solidFill>
              </a:rPr>
              <a:t>F</a:t>
            </a:r>
            <a:r>
              <a:rPr lang="en-US" sz="2400" dirty="0" smtClean="0">
                <a:solidFill>
                  <a:schemeClr val="bg1"/>
                </a:solidFill>
              </a:rPr>
              <a:t>inancial management software</a:t>
            </a:r>
          </a:p>
        </p:txBody>
      </p:sp>
    </p:spTree>
    <p:extLst>
      <p:ext uri="{BB962C8B-B14F-4D97-AF65-F5344CB8AC3E}">
        <p14:creationId xmlns:p14="http://schemas.microsoft.com/office/powerpoint/2010/main" val="26958087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651760" y="1676400"/>
            <a:ext cx="3840480" cy="1265613"/>
          </a:xfrm>
          <a:prstGeom prst="rect">
            <a:avLst/>
          </a:prstGeom>
        </p:spPr>
      </p:pic>
      <p:sp>
        <p:nvSpPr>
          <p:cNvPr id="5" name="Rectangle 4"/>
          <p:cNvSpPr/>
          <p:nvPr/>
        </p:nvSpPr>
        <p:spPr>
          <a:xfrm>
            <a:off x="1828800" y="3399534"/>
            <a:ext cx="5486400" cy="646331"/>
          </a:xfrm>
          <a:prstGeom prst="rect">
            <a:avLst/>
          </a:prstGeom>
        </p:spPr>
        <p:txBody>
          <a:bodyPr wrap="square">
            <a:spAutoFit/>
          </a:bodyPr>
          <a:lstStyle/>
          <a:p>
            <a:pPr algn="ctr"/>
            <a:r>
              <a:rPr lang="en-US" dirty="0">
                <a:solidFill>
                  <a:srgbClr val="FFFFFF"/>
                </a:solidFill>
                <a:hlinkClick r:id="rId4"/>
              </a:rPr>
              <a:t>This work is licensed under a Creative Commons Attribution-</a:t>
            </a:r>
            <a:r>
              <a:rPr lang="en-US" dirty="0" err="1">
                <a:solidFill>
                  <a:srgbClr val="FFFFFF"/>
                </a:solidFill>
                <a:hlinkClick r:id="rId4"/>
              </a:rPr>
              <a:t>NonCommercial</a:t>
            </a:r>
            <a:r>
              <a:rPr lang="en-US" dirty="0">
                <a:solidFill>
                  <a:srgbClr val="FFFFFF"/>
                </a:solidFill>
                <a:hlinkClick r:id="rId4"/>
              </a:rPr>
              <a:t> 3.0 </a:t>
            </a:r>
            <a:r>
              <a:rPr lang="en-US" dirty="0" err="1">
                <a:solidFill>
                  <a:srgbClr val="FFFFFF"/>
                </a:solidFill>
                <a:hlinkClick r:id="rId4"/>
              </a:rPr>
              <a:t>Unported</a:t>
            </a:r>
            <a:r>
              <a:rPr lang="en-US" dirty="0">
                <a:solidFill>
                  <a:srgbClr val="FFFFFF"/>
                </a:solidFill>
                <a:hlinkClick r:id="rId4"/>
              </a:rPr>
              <a:t> License.</a:t>
            </a:r>
            <a:endParaRPr lang="en-US" dirty="0">
              <a:solidFill>
                <a:srgbClr val="FFFFFF"/>
              </a:solidFill>
            </a:endParaRPr>
          </a:p>
        </p:txBody>
      </p:sp>
    </p:spTree>
    <p:extLst>
      <p:ext uri="{BB962C8B-B14F-4D97-AF65-F5344CB8AC3E}">
        <p14:creationId xmlns:p14="http://schemas.microsoft.com/office/powerpoint/2010/main" val="10632542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Budgeting Vocabulary</a:t>
            </a:r>
            <a:endParaRPr lang="en-US" dirty="0">
              <a:solidFill>
                <a:schemeClr val="bg1"/>
              </a:solidFill>
            </a:endParaRPr>
          </a:p>
        </p:txBody>
      </p:sp>
      <p:sp>
        <p:nvSpPr>
          <p:cNvPr id="3" name="Content Placeholder 2"/>
          <p:cNvSpPr>
            <a:spLocks noGrp="1"/>
          </p:cNvSpPr>
          <p:nvPr>
            <p:ph idx="1"/>
          </p:nvPr>
        </p:nvSpPr>
        <p:spPr>
          <a:xfrm>
            <a:off x="304800" y="1600200"/>
            <a:ext cx="8534400" cy="4525963"/>
          </a:xfrm>
        </p:spPr>
        <p:txBody>
          <a:bodyPr>
            <a:normAutofit lnSpcReduction="10000"/>
          </a:bodyPr>
          <a:lstStyle/>
          <a:p>
            <a:r>
              <a:rPr lang="en-US" dirty="0" smtClean="0">
                <a:solidFill>
                  <a:schemeClr val="bg1"/>
                </a:solidFill>
              </a:rPr>
              <a:t>Budget – a plan based on itemized estimates of expected income and expenses for a given period of time</a:t>
            </a:r>
          </a:p>
          <a:p>
            <a:endParaRPr lang="en-US" dirty="0" smtClean="0">
              <a:solidFill>
                <a:schemeClr val="bg1"/>
              </a:solidFill>
            </a:endParaRPr>
          </a:p>
          <a:p>
            <a:r>
              <a:rPr lang="en-US" dirty="0" smtClean="0">
                <a:solidFill>
                  <a:schemeClr val="bg1"/>
                </a:solidFill>
              </a:rPr>
              <a:t>Income – monetary payment received for goods, services, or from other sources</a:t>
            </a:r>
          </a:p>
          <a:p>
            <a:endParaRPr lang="en-US" dirty="0" smtClean="0">
              <a:solidFill>
                <a:schemeClr val="bg1"/>
              </a:solidFill>
            </a:endParaRPr>
          </a:p>
          <a:p>
            <a:r>
              <a:rPr lang="en-US" dirty="0" smtClean="0">
                <a:solidFill>
                  <a:schemeClr val="bg1"/>
                </a:solidFill>
              </a:rPr>
              <a:t>Expenses – costs or charges for items or services acquired</a:t>
            </a:r>
            <a:endParaRPr lang="en-US" dirty="0">
              <a:solidFill>
                <a:schemeClr val="bg1"/>
              </a:solidFill>
            </a:endParaRPr>
          </a:p>
        </p:txBody>
      </p:sp>
    </p:spTree>
    <p:extLst>
      <p:ext uri="{BB962C8B-B14F-4D97-AF65-F5344CB8AC3E}">
        <p14:creationId xmlns:p14="http://schemas.microsoft.com/office/powerpoint/2010/main" val="2543676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Key Ideas about Budgeting</a:t>
            </a:r>
            <a:endParaRPr lang="en-US" dirty="0">
              <a:solidFill>
                <a:schemeClr val="bg1"/>
              </a:solidFill>
            </a:endParaRPr>
          </a:p>
        </p:txBody>
      </p:sp>
      <p:sp>
        <p:nvSpPr>
          <p:cNvPr id="3" name="Content Placeholder 2"/>
          <p:cNvSpPr>
            <a:spLocks noGrp="1"/>
          </p:cNvSpPr>
          <p:nvPr>
            <p:ph idx="1"/>
          </p:nvPr>
        </p:nvSpPr>
        <p:spPr>
          <a:xfrm>
            <a:off x="304800" y="1722437"/>
            <a:ext cx="8534400" cy="4525963"/>
          </a:xfrm>
        </p:spPr>
        <p:txBody>
          <a:bodyPr>
            <a:normAutofit/>
          </a:bodyPr>
          <a:lstStyle/>
          <a:p>
            <a:r>
              <a:rPr lang="en-US" dirty="0" smtClean="0">
                <a:solidFill>
                  <a:schemeClr val="bg1"/>
                </a:solidFill>
              </a:rPr>
              <a:t>Your income must be greater than or equal to your expenses. You can’t spend more than you earn.</a:t>
            </a:r>
          </a:p>
          <a:p>
            <a:pPr marL="0" indent="0">
              <a:buNone/>
            </a:pPr>
            <a:endParaRPr lang="en-US" dirty="0" smtClean="0">
              <a:solidFill>
                <a:schemeClr val="bg1"/>
              </a:solidFill>
            </a:endParaRPr>
          </a:p>
          <a:p>
            <a:r>
              <a:rPr lang="en-US" dirty="0" smtClean="0">
                <a:solidFill>
                  <a:schemeClr val="bg1"/>
                </a:solidFill>
              </a:rPr>
              <a:t>Your money is finite.</a:t>
            </a:r>
            <a:br>
              <a:rPr lang="en-US" dirty="0" smtClean="0">
                <a:solidFill>
                  <a:schemeClr val="bg1"/>
                </a:solidFill>
              </a:rPr>
            </a:br>
            <a:r>
              <a:rPr lang="en-US" dirty="0" smtClean="0">
                <a:solidFill>
                  <a:schemeClr val="bg1"/>
                </a:solidFill>
              </a:rPr>
              <a:t>If you spend more on one </a:t>
            </a:r>
            <a:br>
              <a:rPr lang="en-US" dirty="0" smtClean="0">
                <a:solidFill>
                  <a:schemeClr val="bg1"/>
                </a:solidFill>
              </a:rPr>
            </a:br>
            <a:r>
              <a:rPr lang="en-US" dirty="0" smtClean="0">
                <a:solidFill>
                  <a:schemeClr val="bg1"/>
                </a:solidFill>
              </a:rPr>
              <a:t>thing, you must spend less </a:t>
            </a:r>
            <a:br>
              <a:rPr lang="en-US" dirty="0" smtClean="0">
                <a:solidFill>
                  <a:schemeClr val="bg1"/>
                </a:solidFill>
              </a:rPr>
            </a:br>
            <a:r>
              <a:rPr lang="en-US" dirty="0" smtClean="0">
                <a:solidFill>
                  <a:schemeClr val="bg1"/>
                </a:solidFill>
              </a:rPr>
              <a:t>on something else.</a:t>
            </a:r>
          </a:p>
        </p:txBody>
      </p:sp>
      <p:pic>
        <p:nvPicPr>
          <p:cNvPr id="2051" name="Picture 3" descr="C:\Users\coe\AppData\Local\Microsoft\Windows\Temporary Internet Files\Content.IE5\NEAAMJ4F\MC90039169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1200" y="3458849"/>
            <a:ext cx="2362200" cy="2637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14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Categories of Income</a:t>
            </a:r>
            <a:endParaRPr lang="en-US" dirty="0">
              <a:solidFill>
                <a:schemeClr val="bg1"/>
              </a:solidFill>
            </a:endParaRPr>
          </a:p>
        </p:txBody>
      </p:sp>
      <p:sp>
        <p:nvSpPr>
          <p:cNvPr id="3" name="Content Placeholder 2"/>
          <p:cNvSpPr>
            <a:spLocks noGrp="1"/>
          </p:cNvSpPr>
          <p:nvPr>
            <p:ph idx="1"/>
          </p:nvPr>
        </p:nvSpPr>
        <p:spPr>
          <a:xfrm>
            <a:off x="457200" y="1600200"/>
            <a:ext cx="8229600" cy="4953000"/>
          </a:xfrm>
        </p:spPr>
        <p:txBody>
          <a:bodyPr>
            <a:noAutofit/>
          </a:bodyPr>
          <a:lstStyle/>
          <a:p>
            <a:pPr>
              <a:spcAft>
                <a:spcPts val="1200"/>
              </a:spcAft>
            </a:pPr>
            <a:r>
              <a:rPr lang="en-US" sz="2800" dirty="0" smtClean="0">
                <a:solidFill>
                  <a:schemeClr val="bg1"/>
                </a:solidFill>
              </a:rPr>
              <a:t>Employment</a:t>
            </a:r>
            <a:br>
              <a:rPr lang="en-US" sz="2800" dirty="0" smtClean="0">
                <a:solidFill>
                  <a:schemeClr val="bg1"/>
                </a:solidFill>
              </a:rPr>
            </a:br>
            <a:r>
              <a:rPr lang="en-US" sz="2000" dirty="0" smtClean="0">
                <a:solidFill>
                  <a:schemeClr val="bg1"/>
                </a:solidFill>
              </a:rPr>
              <a:t>e.g., net pay from part-time or full-time jobs</a:t>
            </a:r>
            <a:endParaRPr lang="en-US" sz="2800" dirty="0" smtClean="0">
              <a:solidFill>
                <a:schemeClr val="bg1"/>
              </a:solidFill>
            </a:endParaRPr>
          </a:p>
          <a:p>
            <a:pPr>
              <a:spcAft>
                <a:spcPts val="1200"/>
              </a:spcAft>
            </a:pPr>
            <a:r>
              <a:rPr lang="en-US" sz="2800" dirty="0" smtClean="0">
                <a:solidFill>
                  <a:schemeClr val="bg1"/>
                </a:solidFill>
              </a:rPr>
              <a:t>Parent/Family Contributions</a:t>
            </a:r>
            <a:br>
              <a:rPr lang="en-US" sz="2800" dirty="0" smtClean="0">
                <a:solidFill>
                  <a:schemeClr val="bg1"/>
                </a:solidFill>
              </a:rPr>
            </a:br>
            <a:r>
              <a:rPr lang="en-US" sz="2000" dirty="0" smtClean="0">
                <a:solidFill>
                  <a:schemeClr val="bg1"/>
                </a:solidFill>
              </a:rPr>
              <a:t>e.g., “allowance,” child support, etc.</a:t>
            </a:r>
          </a:p>
          <a:p>
            <a:pPr>
              <a:spcAft>
                <a:spcPts val="1200"/>
              </a:spcAft>
            </a:pPr>
            <a:r>
              <a:rPr lang="en-US" sz="2800" dirty="0">
                <a:solidFill>
                  <a:schemeClr val="bg1"/>
                </a:solidFill>
              </a:rPr>
              <a:t>Financial Aid</a:t>
            </a:r>
            <a:r>
              <a:rPr lang="en-US" sz="3600" dirty="0">
                <a:solidFill>
                  <a:schemeClr val="bg1"/>
                </a:solidFill>
              </a:rPr>
              <a:t/>
            </a:r>
            <a:br>
              <a:rPr lang="en-US" sz="3600" dirty="0">
                <a:solidFill>
                  <a:schemeClr val="bg1"/>
                </a:solidFill>
              </a:rPr>
            </a:br>
            <a:r>
              <a:rPr lang="en-US" sz="2000" dirty="0">
                <a:solidFill>
                  <a:schemeClr val="bg1"/>
                </a:solidFill>
              </a:rPr>
              <a:t>e.g., scholarships, grants, loans, etc.</a:t>
            </a:r>
          </a:p>
          <a:p>
            <a:pPr>
              <a:spcAft>
                <a:spcPts val="1200"/>
              </a:spcAft>
            </a:pPr>
            <a:r>
              <a:rPr lang="en-US" sz="2800" dirty="0" smtClean="0">
                <a:solidFill>
                  <a:schemeClr val="bg1"/>
                </a:solidFill>
              </a:rPr>
              <a:t>Savings</a:t>
            </a:r>
            <a:r>
              <a:rPr lang="en-US" sz="2800" dirty="0">
                <a:solidFill>
                  <a:schemeClr val="bg1"/>
                </a:solidFill>
              </a:rPr>
              <a:t/>
            </a:r>
            <a:br>
              <a:rPr lang="en-US" sz="2800" dirty="0">
                <a:solidFill>
                  <a:schemeClr val="bg1"/>
                </a:solidFill>
              </a:rPr>
            </a:br>
            <a:r>
              <a:rPr lang="en-US" sz="2000" dirty="0">
                <a:solidFill>
                  <a:schemeClr val="bg1"/>
                </a:solidFill>
              </a:rPr>
              <a:t>e.g., summer job earnings, college fund, etc.</a:t>
            </a:r>
          </a:p>
          <a:p>
            <a:pPr>
              <a:spcAft>
                <a:spcPts val="1200"/>
              </a:spcAft>
            </a:pPr>
            <a:r>
              <a:rPr lang="en-US" sz="2800" dirty="0">
                <a:solidFill>
                  <a:schemeClr val="bg1"/>
                </a:solidFill>
              </a:rPr>
              <a:t>Miscellaneous/Other</a:t>
            </a:r>
            <a:br>
              <a:rPr lang="en-US" sz="2800" dirty="0">
                <a:solidFill>
                  <a:schemeClr val="bg1"/>
                </a:solidFill>
              </a:rPr>
            </a:br>
            <a:r>
              <a:rPr lang="en-US" sz="2000" dirty="0">
                <a:solidFill>
                  <a:schemeClr val="bg1"/>
                </a:solidFill>
              </a:rPr>
              <a:t>e.g., gifts, </a:t>
            </a:r>
            <a:r>
              <a:rPr lang="en-US" sz="2000" dirty="0" smtClean="0">
                <a:solidFill>
                  <a:schemeClr val="bg1"/>
                </a:solidFill>
              </a:rPr>
              <a:t>investments</a:t>
            </a:r>
            <a:r>
              <a:rPr lang="en-US" sz="2000" dirty="0">
                <a:solidFill>
                  <a:schemeClr val="bg1"/>
                </a:solidFill>
              </a:rPr>
              <a:t>, trust fund, </a:t>
            </a:r>
            <a:r>
              <a:rPr lang="en-US" sz="2000" dirty="0" smtClean="0">
                <a:solidFill>
                  <a:schemeClr val="bg1"/>
                </a:solidFill>
              </a:rPr>
              <a:t>etc.</a:t>
            </a:r>
            <a:endParaRPr lang="en-US" sz="2000" dirty="0">
              <a:solidFill>
                <a:schemeClr val="bg1"/>
              </a:solidFill>
            </a:endParaRPr>
          </a:p>
        </p:txBody>
      </p:sp>
      <p:pic>
        <p:nvPicPr>
          <p:cNvPr id="3074" name="Picture 2" descr="C:\Users\coe\AppData\Local\Microsoft\Windows\Temporary Internet Files\Content.IE5\PI8JTH8K\MC90037949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2667000"/>
            <a:ext cx="2895600" cy="221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78575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Categories of Expenses</a:t>
            </a:r>
            <a:endParaRPr lang="en-US" dirty="0">
              <a:solidFill>
                <a:schemeClr val="bg1"/>
              </a:solidFill>
            </a:endParaRPr>
          </a:p>
        </p:txBody>
      </p:sp>
      <p:sp>
        <p:nvSpPr>
          <p:cNvPr id="3" name="Content Placeholder 2"/>
          <p:cNvSpPr>
            <a:spLocks noGrp="1"/>
          </p:cNvSpPr>
          <p:nvPr>
            <p:ph idx="1"/>
          </p:nvPr>
        </p:nvSpPr>
        <p:spPr>
          <a:xfrm>
            <a:off x="228600" y="1447800"/>
            <a:ext cx="8686800" cy="4953000"/>
          </a:xfrm>
        </p:spPr>
        <p:txBody>
          <a:bodyPr>
            <a:noAutofit/>
          </a:bodyPr>
          <a:lstStyle/>
          <a:p>
            <a:pPr>
              <a:spcAft>
                <a:spcPts val="1200"/>
              </a:spcAft>
            </a:pPr>
            <a:r>
              <a:rPr lang="en-US" sz="2800" dirty="0" smtClean="0">
                <a:solidFill>
                  <a:schemeClr val="bg1"/>
                </a:solidFill>
              </a:rPr>
              <a:t>Education</a:t>
            </a:r>
            <a:br>
              <a:rPr lang="en-US" sz="2800" dirty="0" smtClean="0">
                <a:solidFill>
                  <a:schemeClr val="bg1"/>
                </a:solidFill>
              </a:rPr>
            </a:br>
            <a:r>
              <a:rPr lang="en-US" sz="2000" dirty="0" smtClean="0">
                <a:solidFill>
                  <a:schemeClr val="bg1"/>
                </a:solidFill>
              </a:rPr>
              <a:t>e.g., tuition, fees, books, supplies, computer/technology, etc.</a:t>
            </a:r>
            <a:endParaRPr lang="en-US" sz="2800" dirty="0" smtClean="0">
              <a:solidFill>
                <a:schemeClr val="bg1"/>
              </a:solidFill>
            </a:endParaRPr>
          </a:p>
          <a:p>
            <a:pPr>
              <a:spcAft>
                <a:spcPts val="1200"/>
              </a:spcAft>
            </a:pPr>
            <a:r>
              <a:rPr lang="en-US" sz="2800" dirty="0" smtClean="0">
                <a:solidFill>
                  <a:schemeClr val="bg1"/>
                </a:solidFill>
              </a:rPr>
              <a:t>Housing</a:t>
            </a:r>
            <a:br>
              <a:rPr lang="en-US" sz="2800" dirty="0" smtClean="0">
                <a:solidFill>
                  <a:schemeClr val="bg1"/>
                </a:solidFill>
              </a:rPr>
            </a:br>
            <a:r>
              <a:rPr lang="en-US" sz="2000" dirty="0" smtClean="0">
                <a:solidFill>
                  <a:schemeClr val="bg1"/>
                </a:solidFill>
              </a:rPr>
              <a:t>e.g., Campus Living fees or rent, furnishings, household/cleaning supplies, bills (electric, water, cable, cell phone), etc.</a:t>
            </a:r>
          </a:p>
          <a:p>
            <a:pPr>
              <a:spcAft>
                <a:spcPts val="1200"/>
              </a:spcAft>
            </a:pPr>
            <a:r>
              <a:rPr lang="en-US" sz="2800" dirty="0" smtClean="0">
                <a:solidFill>
                  <a:schemeClr val="bg1"/>
                </a:solidFill>
              </a:rPr>
              <a:t>Health, Wellness, &amp; Personal Care</a:t>
            </a:r>
            <a:r>
              <a:rPr lang="en-US" sz="3600" dirty="0">
                <a:solidFill>
                  <a:schemeClr val="bg1"/>
                </a:solidFill>
              </a:rPr>
              <a:t/>
            </a:r>
            <a:br>
              <a:rPr lang="en-US" sz="3600" dirty="0">
                <a:solidFill>
                  <a:schemeClr val="bg1"/>
                </a:solidFill>
              </a:rPr>
            </a:br>
            <a:r>
              <a:rPr lang="en-US" sz="2000" dirty="0">
                <a:solidFill>
                  <a:schemeClr val="bg1"/>
                </a:solidFill>
              </a:rPr>
              <a:t>e.g., </a:t>
            </a:r>
            <a:r>
              <a:rPr lang="en-US" sz="2000" dirty="0" smtClean="0">
                <a:solidFill>
                  <a:schemeClr val="bg1"/>
                </a:solidFill>
              </a:rPr>
              <a:t>toiletries, clothing, gym membership, medical &amp; mental health care, etc</a:t>
            </a:r>
            <a:r>
              <a:rPr lang="en-US" sz="2000" dirty="0">
                <a:solidFill>
                  <a:schemeClr val="bg1"/>
                </a:solidFill>
              </a:rPr>
              <a:t>.</a:t>
            </a:r>
          </a:p>
          <a:p>
            <a:pPr>
              <a:spcAft>
                <a:spcPts val="1200"/>
              </a:spcAft>
            </a:pPr>
            <a:r>
              <a:rPr lang="en-US" sz="2800" dirty="0" smtClean="0">
                <a:solidFill>
                  <a:schemeClr val="bg1"/>
                </a:solidFill>
              </a:rPr>
              <a:t>Food</a:t>
            </a:r>
            <a:r>
              <a:rPr lang="en-US" sz="2800" dirty="0">
                <a:solidFill>
                  <a:schemeClr val="bg1"/>
                </a:solidFill>
              </a:rPr>
              <a:t/>
            </a:r>
            <a:br>
              <a:rPr lang="en-US" sz="2800" dirty="0">
                <a:solidFill>
                  <a:schemeClr val="bg1"/>
                </a:solidFill>
              </a:rPr>
            </a:br>
            <a:r>
              <a:rPr lang="en-US" sz="2000" dirty="0">
                <a:solidFill>
                  <a:schemeClr val="bg1"/>
                </a:solidFill>
              </a:rPr>
              <a:t>e.g., </a:t>
            </a:r>
            <a:r>
              <a:rPr lang="en-US" sz="2000" dirty="0" smtClean="0">
                <a:solidFill>
                  <a:schemeClr val="bg1"/>
                </a:solidFill>
              </a:rPr>
              <a:t>meal plan, groceries, dining out, snacks, vending, </a:t>
            </a:r>
            <a:r>
              <a:rPr lang="en-US" sz="2000" dirty="0">
                <a:solidFill>
                  <a:schemeClr val="bg1"/>
                </a:solidFill>
              </a:rPr>
              <a:t>etc.</a:t>
            </a:r>
          </a:p>
          <a:p>
            <a:pPr>
              <a:spcAft>
                <a:spcPts val="1200"/>
              </a:spcAft>
            </a:pPr>
            <a:r>
              <a:rPr lang="en-US" sz="2800" dirty="0" smtClean="0">
                <a:solidFill>
                  <a:schemeClr val="bg1"/>
                </a:solidFill>
              </a:rPr>
              <a:t>Travel &amp; Transportation</a:t>
            </a:r>
            <a:r>
              <a:rPr lang="en-US" sz="2800" dirty="0">
                <a:solidFill>
                  <a:schemeClr val="bg1"/>
                </a:solidFill>
              </a:rPr>
              <a:t/>
            </a:r>
            <a:br>
              <a:rPr lang="en-US" sz="2800" dirty="0">
                <a:solidFill>
                  <a:schemeClr val="bg1"/>
                </a:solidFill>
              </a:rPr>
            </a:br>
            <a:r>
              <a:rPr lang="en-US" sz="2000" dirty="0">
                <a:solidFill>
                  <a:schemeClr val="bg1"/>
                </a:solidFill>
              </a:rPr>
              <a:t>e.g., </a:t>
            </a:r>
            <a:r>
              <a:rPr lang="en-US" sz="2000" dirty="0" smtClean="0">
                <a:solidFill>
                  <a:schemeClr val="bg1"/>
                </a:solidFill>
              </a:rPr>
              <a:t>car payment, insurance, gas, parking, vehicle maintenance, taxes, plane/train tickets, public transportation tickets, roadside assistance, etc.</a:t>
            </a:r>
            <a:endParaRPr lang="en-US" sz="2000" dirty="0">
              <a:solidFill>
                <a:schemeClr val="bg1"/>
              </a:solidFill>
            </a:endParaRPr>
          </a:p>
        </p:txBody>
      </p:sp>
    </p:spTree>
    <p:extLst>
      <p:ext uri="{BB962C8B-B14F-4D97-AF65-F5344CB8AC3E}">
        <p14:creationId xmlns:p14="http://schemas.microsoft.com/office/powerpoint/2010/main" val="144056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Categories of Expenses</a:t>
            </a:r>
            <a:endParaRPr lang="en-US" dirty="0">
              <a:solidFill>
                <a:schemeClr val="bg1"/>
              </a:solidFill>
            </a:endParaRPr>
          </a:p>
        </p:txBody>
      </p:sp>
      <p:sp>
        <p:nvSpPr>
          <p:cNvPr id="3" name="Content Placeholder 2"/>
          <p:cNvSpPr>
            <a:spLocks noGrp="1"/>
          </p:cNvSpPr>
          <p:nvPr>
            <p:ph idx="1"/>
          </p:nvPr>
        </p:nvSpPr>
        <p:spPr>
          <a:xfrm>
            <a:off x="457200" y="1447800"/>
            <a:ext cx="8229600" cy="4953000"/>
          </a:xfrm>
        </p:spPr>
        <p:txBody>
          <a:bodyPr>
            <a:noAutofit/>
          </a:bodyPr>
          <a:lstStyle/>
          <a:p>
            <a:pPr>
              <a:spcAft>
                <a:spcPts val="1200"/>
              </a:spcAft>
            </a:pPr>
            <a:r>
              <a:rPr lang="en-US" sz="2800" dirty="0" smtClean="0">
                <a:solidFill>
                  <a:schemeClr val="bg1"/>
                </a:solidFill>
              </a:rPr>
              <a:t>Activities &amp; Organizations</a:t>
            </a:r>
            <a:br>
              <a:rPr lang="en-US" sz="2800" dirty="0" smtClean="0">
                <a:solidFill>
                  <a:schemeClr val="bg1"/>
                </a:solidFill>
              </a:rPr>
            </a:br>
            <a:r>
              <a:rPr lang="en-US" sz="2000" dirty="0" smtClean="0">
                <a:solidFill>
                  <a:schemeClr val="bg1"/>
                </a:solidFill>
              </a:rPr>
              <a:t>e.g., dues, memberships, fees, or costs associated with organizations, clubs, teams, fraternity or sorority, etc.</a:t>
            </a:r>
            <a:endParaRPr lang="en-US" sz="2800" dirty="0" smtClean="0">
              <a:solidFill>
                <a:schemeClr val="bg1"/>
              </a:solidFill>
            </a:endParaRPr>
          </a:p>
          <a:p>
            <a:pPr>
              <a:spcAft>
                <a:spcPts val="1200"/>
              </a:spcAft>
            </a:pPr>
            <a:r>
              <a:rPr lang="en-US" sz="2800" dirty="0" smtClean="0">
                <a:solidFill>
                  <a:schemeClr val="bg1"/>
                </a:solidFill>
              </a:rPr>
              <a:t>Entertainment</a:t>
            </a:r>
            <a:br>
              <a:rPr lang="en-US" sz="2800" dirty="0" smtClean="0">
                <a:solidFill>
                  <a:schemeClr val="bg1"/>
                </a:solidFill>
              </a:rPr>
            </a:br>
            <a:r>
              <a:rPr lang="en-US" sz="2000" dirty="0" smtClean="0">
                <a:solidFill>
                  <a:schemeClr val="bg1"/>
                </a:solidFill>
              </a:rPr>
              <a:t>e.g., music, movies, magazines, books, concerts, events, hobbies, vacations, etc.</a:t>
            </a:r>
          </a:p>
          <a:p>
            <a:pPr>
              <a:spcAft>
                <a:spcPts val="1200"/>
              </a:spcAft>
            </a:pPr>
            <a:r>
              <a:rPr lang="en-US" sz="2800" dirty="0" smtClean="0">
                <a:solidFill>
                  <a:schemeClr val="bg1"/>
                </a:solidFill>
              </a:rPr>
              <a:t>Gifts &amp; Charitable Donations</a:t>
            </a:r>
            <a:r>
              <a:rPr lang="en-US" sz="3600" dirty="0">
                <a:solidFill>
                  <a:schemeClr val="bg1"/>
                </a:solidFill>
              </a:rPr>
              <a:t/>
            </a:r>
            <a:br>
              <a:rPr lang="en-US" sz="3600" dirty="0">
                <a:solidFill>
                  <a:schemeClr val="bg1"/>
                </a:solidFill>
              </a:rPr>
            </a:br>
            <a:r>
              <a:rPr lang="en-US" sz="2000" dirty="0">
                <a:solidFill>
                  <a:schemeClr val="bg1"/>
                </a:solidFill>
              </a:rPr>
              <a:t>e.g., </a:t>
            </a:r>
            <a:r>
              <a:rPr lang="en-US" sz="2000" dirty="0" smtClean="0">
                <a:solidFill>
                  <a:schemeClr val="bg1"/>
                </a:solidFill>
              </a:rPr>
              <a:t>birthdays, holidays, supporting causes, </a:t>
            </a:r>
            <a:r>
              <a:rPr lang="en-US" sz="2000" dirty="0">
                <a:solidFill>
                  <a:schemeClr val="bg1"/>
                </a:solidFill>
              </a:rPr>
              <a:t>etc.</a:t>
            </a:r>
          </a:p>
          <a:p>
            <a:pPr>
              <a:spcAft>
                <a:spcPts val="1200"/>
              </a:spcAft>
            </a:pPr>
            <a:r>
              <a:rPr lang="en-US" sz="2800" dirty="0" smtClean="0">
                <a:solidFill>
                  <a:schemeClr val="bg1"/>
                </a:solidFill>
              </a:rPr>
              <a:t>Savings &amp; Emergency Fund</a:t>
            </a:r>
            <a:r>
              <a:rPr lang="en-US" sz="2800" dirty="0">
                <a:solidFill>
                  <a:schemeClr val="bg1"/>
                </a:solidFill>
              </a:rPr>
              <a:t/>
            </a:r>
            <a:br>
              <a:rPr lang="en-US" sz="2800" dirty="0">
                <a:solidFill>
                  <a:schemeClr val="bg1"/>
                </a:solidFill>
              </a:rPr>
            </a:br>
            <a:r>
              <a:rPr lang="en-US" sz="2000" dirty="0">
                <a:solidFill>
                  <a:schemeClr val="bg1"/>
                </a:solidFill>
              </a:rPr>
              <a:t>e.g., </a:t>
            </a:r>
            <a:r>
              <a:rPr lang="en-US" sz="2000" dirty="0" smtClean="0">
                <a:solidFill>
                  <a:schemeClr val="bg1"/>
                </a:solidFill>
              </a:rPr>
              <a:t>contributions to savings account, “just in case” fund, </a:t>
            </a:r>
            <a:r>
              <a:rPr lang="en-US" sz="2000" dirty="0">
                <a:solidFill>
                  <a:schemeClr val="bg1"/>
                </a:solidFill>
              </a:rPr>
              <a:t>etc.</a:t>
            </a:r>
          </a:p>
          <a:p>
            <a:pPr>
              <a:spcAft>
                <a:spcPts val="1200"/>
              </a:spcAft>
            </a:pPr>
            <a:r>
              <a:rPr lang="en-US" sz="2800" dirty="0" smtClean="0">
                <a:solidFill>
                  <a:schemeClr val="bg1"/>
                </a:solidFill>
              </a:rPr>
              <a:t>Miscellaneous/Other</a:t>
            </a:r>
            <a:r>
              <a:rPr lang="en-US" sz="2800" dirty="0">
                <a:solidFill>
                  <a:schemeClr val="bg1"/>
                </a:solidFill>
              </a:rPr>
              <a:t/>
            </a:r>
            <a:br>
              <a:rPr lang="en-US" sz="2800" dirty="0">
                <a:solidFill>
                  <a:schemeClr val="bg1"/>
                </a:solidFill>
              </a:rPr>
            </a:br>
            <a:r>
              <a:rPr lang="en-US" sz="2000" dirty="0">
                <a:solidFill>
                  <a:schemeClr val="bg1"/>
                </a:solidFill>
              </a:rPr>
              <a:t>e.g., </a:t>
            </a:r>
            <a:r>
              <a:rPr lang="en-US" sz="2000" dirty="0" smtClean="0">
                <a:solidFill>
                  <a:schemeClr val="bg1"/>
                </a:solidFill>
              </a:rPr>
              <a:t>credit card, other bills, etc.</a:t>
            </a:r>
            <a:endParaRPr lang="en-US" sz="2000" dirty="0">
              <a:solidFill>
                <a:schemeClr val="bg1"/>
              </a:solidFill>
            </a:endParaRPr>
          </a:p>
        </p:txBody>
      </p:sp>
    </p:spTree>
    <p:extLst>
      <p:ext uri="{BB962C8B-B14F-4D97-AF65-F5344CB8AC3E}">
        <p14:creationId xmlns:p14="http://schemas.microsoft.com/office/powerpoint/2010/main" val="660687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Fixed v. Flexible Expenses</a:t>
            </a:r>
            <a:endParaRPr lang="en-US" dirty="0">
              <a:solidFill>
                <a:schemeClr val="bg1"/>
              </a:solidFill>
            </a:endParaRPr>
          </a:p>
        </p:txBody>
      </p:sp>
      <p:sp>
        <p:nvSpPr>
          <p:cNvPr id="4" name="Text Placeholder 3"/>
          <p:cNvSpPr>
            <a:spLocks noGrp="1"/>
          </p:cNvSpPr>
          <p:nvPr>
            <p:ph type="body" idx="1"/>
          </p:nvPr>
        </p:nvSpPr>
        <p:spPr/>
        <p:txBody>
          <a:bodyPr/>
          <a:lstStyle/>
          <a:p>
            <a:r>
              <a:rPr lang="en-US" u="sng" dirty="0" smtClean="0">
                <a:solidFill>
                  <a:schemeClr val="bg1"/>
                </a:solidFill>
              </a:rPr>
              <a:t>Fixed Expenses</a:t>
            </a:r>
            <a:endParaRPr lang="en-US" u="sng" dirty="0">
              <a:solidFill>
                <a:schemeClr val="bg1"/>
              </a:solidFill>
            </a:endParaRPr>
          </a:p>
        </p:txBody>
      </p:sp>
      <p:sp>
        <p:nvSpPr>
          <p:cNvPr id="3" name="Content Placeholder 2"/>
          <p:cNvSpPr>
            <a:spLocks noGrp="1"/>
          </p:cNvSpPr>
          <p:nvPr>
            <p:ph sz="half" idx="2"/>
          </p:nvPr>
        </p:nvSpPr>
        <p:spPr>
          <a:xfrm>
            <a:off x="457200" y="2174874"/>
            <a:ext cx="4040188" cy="4683125"/>
          </a:xfrm>
        </p:spPr>
        <p:txBody>
          <a:bodyPr>
            <a:normAutofit/>
          </a:bodyPr>
          <a:lstStyle/>
          <a:p>
            <a:pPr>
              <a:spcAft>
                <a:spcPts val="600"/>
              </a:spcAft>
            </a:pPr>
            <a:r>
              <a:rPr lang="en-US" dirty="0" smtClean="0">
                <a:solidFill>
                  <a:schemeClr val="bg1"/>
                </a:solidFill>
              </a:rPr>
              <a:t>Have a “set price”</a:t>
            </a:r>
          </a:p>
          <a:p>
            <a:pPr>
              <a:spcAft>
                <a:spcPts val="600"/>
              </a:spcAft>
            </a:pPr>
            <a:r>
              <a:rPr lang="en-US" dirty="0" smtClean="0">
                <a:solidFill>
                  <a:schemeClr val="bg1"/>
                </a:solidFill>
              </a:rPr>
              <a:t>Difficult or impossible to reduce or negotiate price</a:t>
            </a:r>
          </a:p>
          <a:p>
            <a:pPr>
              <a:spcAft>
                <a:spcPts val="600"/>
              </a:spcAft>
            </a:pPr>
            <a:r>
              <a:rPr lang="en-US" dirty="0" smtClean="0">
                <a:solidFill>
                  <a:schemeClr val="bg1"/>
                </a:solidFill>
              </a:rPr>
              <a:t>Difficult </a:t>
            </a:r>
            <a:r>
              <a:rPr lang="en-US" dirty="0">
                <a:solidFill>
                  <a:schemeClr val="bg1"/>
                </a:solidFill>
              </a:rPr>
              <a:t>or impossible to  cut from </a:t>
            </a:r>
            <a:r>
              <a:rPr lang="en-US" dirty="0" smtClean="0">
                <a:solidFill>
                  <a:schemeClr val="bg1"/>
                </a:solidFill>
              </a:rPr>
              <a:t>budget</a:t>
            </a:r>
            <a:endParaRPr lang="en-US" dirty="0">
              <a:solidFill>
                <a:schemeClr val="bg1"/>
              </a:solidFill>
            </a:endParaRPr>
          </a:p>
          <a:p>
            <a:pPr>
              <a:spcAft>
                <a:spcPts val="600"/>
              </a:spcAft>
            </a:pPr>
            <a:r>
              <a:rPr lang="en-US" dirty="0" smtClean="0">
                <a:solidFill>
                  <a:schemeClr val="bg1"/>
                </a:solidFill>
              </a:rPr>
              <a:t>Examples</a:t>
            </a:r>
          </a:p>
          <a:p>
            <a:pPr lvl="1">
              <a:spcAft>
                <a:spcPts val="600"/>
              </a:spcAft>
            </a:pPr>
            <a:r>
              <a:rPr lang="en-US" dirty="0" smtClean="0">
                <a:solidFill>
                  <a:schemeClr val="bg1"/>
                </a:solidFill>
              </a:rPr>
              <a:t>Tuition</a:t>
            </a:r>
          </a:p>
          <a:p>
            <a:pPr lvl="1">
              <a:spcAft>
                <a:spcPts val="600"/>
              </a:spcAft>
            </a:pPr>
            <a:r>
              <a:rPr lang="en-US" dirty="0" smtClean="0">
                <a:solidFill>
                  <a:schemeClr val="bg1"/>
                </a:solidFill>
              </a:rPr>
              <a:t>Campus Living Fees</a:t>
            </a:r>
          </a:p>
          <a:p>
            <a:pPr lvl="1">
              <a:spcAft>
                <a:spcPts val="600"/>
              </a:spcAft>
            </a:pPr>
            <a:r>
              <a:rPr lang="en-US" dirty="0" smtClean="0">
                <a:solidFill>
                  <a:schemeClr val="bg1"/>
                </a:solidFill>
              </a:rPr>
              <a:t>Health Insurance</a:t>
            </a:r>
          </a:p>
          <a:p>
            <a:pPr lvl="1">
              <a:spcAft>
                <a:spcPts val="600"/>
              </a:spcAft>
            </a:pPr>
            <a:endParaRPr lang="en-US" dirty="0">
              <a:solidFill>
                <a:schemeClr val="bg1"/>
              </a:solidFill>
            </a:endParaRPr>
          </a:p>
        </p:txBody>
      </p:sp>
      <p:sp>
        <p:nvSpPr>
          <p:cNvPr id="5" name="Text Placeholder 4"/>
          <p:cNvSpPr>
            <a:spLocks noGrp="1"/>
          </p:cNvSpPr>
          <p:nvPr>
            <p:ph type="body" sz="quarter" idx="3"/>
          </p:nvPr>
        </p:nvSpPr>
        <p:spPr/>
        <p:txBody>
          <a:bodyPr/>
          <a:lstStyle/>
          <a:p>
            <a:r>
              <a:rPr lang="en-US" u="sng" dirty="0" smtClean="0">
                <a:solidFill>
                  <a:schemeClr val="bg1"/>
                </a:solidFill>
              </a:rPr>
              <a:t>Flexible Expenses</a:t>
            </a:r>
            <a:endParaRPr lang="en-US" u="sng" dirty="0">
              <a:solidFill>
                <a:schemeClr val="bg1"/>
              </a:solidFill>
            </a:endParaRPr>
          </a:p>
        </p:txBody>
      </p:sp>
      <p:sp>
        <p:nvSpPr>
          <p:cNvPr id="6" name="Content Placeholder 5"/>
          <p:cNvSpPr>
            <a:spLocks noGrp="1"/>
          </p:cNvSpPr>
          <p:nvPr>
            <p:ph sz="quarter" idx="4"/>
          </p:nvPr>
        </p:nvSpPr>
        <p:spPr>
          <a:xfrm>
            <a:off x="4645025" y="2174874"/>
            <a:ext cx="4041775" cy="4683126"/>
          </a:xfrm>
        </p:spPr>
        <p:txBody>
          <a:bodyPr/>
          <a:lstStyle/>
          <a:p>
            <a:pPr>
              <a:spcAft>
                <a:spcPts val="600"/>
              </a:spcAft>
            </a:pPr>
            <a:r>
              <a:rPr lang="en-US" dirty="0" smtClean="0">
                <a:solidFill>
                  <a:schemeClr val="bg1"/>
                </a:solidFill>
              </a:rPr>
              <a:t>Costs </a:t>
            </a:r>
            <a:r>
              <a:rPr lang="en-US" dirty="0">
                <a:solidFill>
                  <a:schemeClr val="bg1"/>
                </a:solidFill>
              </a:rPr>
              <a:t>may </a:t>
            </a:r>
            <a:r>
              <a:rPr lang="en-US" dirty="0" smtClean="0">
                <a:solidFill>
                  <a:schemeClr val="bg1"/>
                </a:solidFill>
              </a:rPr>
              <a:t>vary</a:t>
            </a:r>
          </a:p>
          <a:p>
            <a:pPr>
              <a:spcAft>
                <a:spcPts val="600"/>
              </a:spcAft>
            </a:pPr>
            <a:r>
              <a:rPr lang="en-US" dirty="0" smtClean="0">
                <a:solidFill>
                  <a:schemeClr val="bg1"/>
                </a:solidFill>
              </a:rPr>
              <a:t>Easier </a:t>
            </a:r>
            <a:r>
              <a:rPr lang="en-US" dirty="0">
                <a:solidFill>
                  <a:schemeClr val="bg1"/>
                </a:solidFill>
              </a:rPr>
              <a:t>to reduce or negotiate </a:t>
            </a:r>
            <a:r>
              <a:rPr lang="en-US" dirty="0" smtClean="0">
                <a:solidFill>
                  <a:schemeClr val="bg1"/>
                </a:solidFill>
              </a:rPr>
              <a:t>price</a:t>
            </a:r>
          </a:p>
          <a:p>
            <a:pPr>
              <a:spcAft>
                <a:spcPts val="600"/>
              </a:spcAft>
            </a:pPr>
            <a:r>
              <a:rPr lang="en-US" dirty="0">
                <a:solidFill>
                  <a:schemeClr val="bg1"/>
                </a:solidFill>
              </a:rPr>
              <a:t>Easier to cut from budget</a:t>
            </a:r>
          </a:p>
          <a:p>
            <a:pPr>
              <a:spcAft>
                <a:spcPts val="600"/>
              </a:spcAft>
            </a:pPr>
            <a:r>
              <a:rPr lang="en-US" dirty="0" smtClean="0">
                <a:solidFill>
                  <a:schemeClr val="bg1"/>
                </a:solidFill>
              </a:rPr>
              <a:t>Examples</a:t>
            </a:r>
          </a:p>
          <a:p>
            <a:pPr lvl="1">
              <a:spcAft>
                <a:spcPts val="600"/>
              </a:spcAft>
            </a:pPr>
            <a:r>
              <a:rPr lang="en-US" dirty="0" smtClean="0">
                <a:solidFill>
                  <a:schemeClr val="bg1"/>
                </a:solidFill>
              </a:rPr>
              <a:t>Clothing</a:t>
            </a:r>
          </a:p>
          <a:p>
            <a:pPr lvl="1">
              <a:spcAft>
                <a:spcPts val="600"/>
              </a:spcAft>
            </a:pPr>
            <a:r>
              <a:rPr lang="en-US" dirty="0" smtClean="0">
                <a:solidFill>
                  <a:schemeClr val="bg1"/>
                </a:solidFill>
              </a:rPr>
              <a:t>Gifts</a:t>
            </a:r>
          </a:p>
          <a:p>
            <a:pPr lvl="1">
              <a:spcAft>
                <a:spcPts val="600"/>
              </a:spcAft>
            </a:pPr>
            <a:r>
              <a:rPr lang="en-US" dirty="0" smtClean="0">
                <a:solidFill>
                  <a:schemeClr val="bg1"/>
                </a:solidFill>
              </a:rPr>
              <a:t>Entertainment</a:t>
            </a:r>
          </a:p>
          <a:p>
            <a:pPr lvl="1">
              <a:spcAft>
                <a:spcPts val="600"/>
              </a:spcAft>
            </a:pPr>
            <a:r>
              <a:rPr lang="en-US" dirty="0" smtClean="0">
                <a:solidFill>
                  <a:schemeClr val="bg1"/>
                </a:solidFill>
              </a:rPr>
              <a:t>Food</a:t>
            </a:r>
            <a:endParaRPr lang="en-US" dirty="0">
              <a:solidFill>
                <a:schemeClr val="bg1"/>
              </a:solidFill>
            </a:endParaRPr>
          </a:p>
          <a:p>
            <a:pPr>
              <a:spcAft>
                <a:spcPts val="600"/>
              </a:spcAft>
            </a:pPr>
            <a:endParaRPr lang="en-US" dirty="0">
              <a:solidFill>
                <a:schemeClr val="bg1"/>
              </a:solidFill>
            </a:endParaRPr>
          </a:p>
        </p:txBody>
      </p:sp>
    </p:spTree>
    <p:extLst>
      <p:ext uri="{BB962C8B-B14F-4D97-AF65-F5344CB8AC3E}">
        <p14:creationId xmlns:p14="http://schemas.microsoft.com/office/powerpoint/2010/main" val="868330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1066800"/>
            <a:ext cx="8534400" cy="1143000"/>
          </a:xfrm>
        </p:spPr>
        <p:txBody>
          <a:bodyPr>
            <a:normAutofit/>
          </a:bodyPr>
          <a:lstStyle/>
          <a:p>
            <a:r>
              <a:rPr lang="en-US" dirty="0" smtClean="0">
                <a:solidFill>
                  <a:schemeClr val="bg1"/>
                </a:solidFill>
              </a:rPr>
              <a:t>5 Steps to Creating Your Own Budget </a:t>
            </a:r>
            <a:endParaRPr lang="en-US" dirty="0">
              <a:solidFill>
                <a:schemeClr val="bg1"/>
              </a:solidFill>
            </a:endParaRPr>
          </a:p>
        </p:txBody>
      </p:sp>
      <p:pic>
        <p:nvPicPr>
          <p:cNvPr id="1028" name="Picture 4" descr="C:\Users\coe\AppData\Local\Microsoft\Windows\Temporary Internet Files\Content.IE5\AJQ4WJN4\MC90038325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88771" y="2768649"/>
            <a:ext cx="4766458" cy="32130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chemeClr val="bg1"/>
                </a:solidFill>
              </a:rPr>
              <a:t>1</a:t>
            </a:r>
            <a:r>
              <a:rPr lang="en-US" sz="4800" dirty="0">
                <a:solidFill>
                  <a:schemeClr val="bg1"/>
                </a:solidFill>
              </a:rPr>
              <a:t>.</a:t>
            </a:r>
            <a:r>
              <a:rPr lang="en-US" sz="4800" dirty="0" smtClean="0">
                <a:solidFill>
                  <a:schemeClr val="bg1"/>
                </a:solidFill>
              </a:rPr>
              <a:t> What is my income? </a:t>
            </a:r>
            <a:endParaRPr lang="en-US" sz="4800" dirty="0">
              <a:solidFill>
                <a:schemeClr val="bg1"/>
              </a:solidFill>
            </a:endParaRPr>
          </a:p>
        </p:txBody>
      </p:sp>
      <p:sp>
        <p:nvSpPr>
          <p:cNvPr id="6" name="Content Placeholder 5"/>
          <p:cNvSpPr>
            <a:spLocks noGrp="1"/>
          </p:cNvSpPr>
          <p:nvPr>
            <p:ph idx="1"/>
          </p:nvPr>
        </p:nvSpPr>
        <p:spPr>
          <a:xfrm>
            <a:off x="457200" y="1600200"/>
            <a:ext cx="8229600" cy="5029200"/>
          </a:xfrm>
        </p:spPr>
        <p:txBody>
          <a:bodyPr>
            <a:noAutofit/>
          </a:bodyPr>
          <a:lstStyle/>
          <a:p>
            <a:pPr marL="0" indent="0" algn="ctr">
              <a:spcAft>
                <a:spcPts val="1200"/>
              </a:spcAft>
              <a:buNone/>
            </a:pPr>
            <a:r>
              <a:rPr lang="en-US" sz="2800" dirty="0" smtClean="0">
                <a:solidFill>
                  <a:schemeClr val="bg1"/>
                </a:solidFill>
              </a:rPr>
              <a:t>Determine all your sources of income and </a:t>
            </a:r>
            <a:br>
              <a:rPr lang="en-US" sz="2800" dirty="0" smtClean="0">
                <a:solidFill>
                  <a:schemeClr val="bg1"/>
                </a:solidFill>
              </a:rPr>
            </a:br>
            <a:r>
              <a:rPr lang="en-US" sz="2800" dirty="0" smtClean="0">
                <a:solidFill>
                  <a:schemeClr val="bg1"/>
                </a:solidFill>
              </a:rPr>
              <a:t>estimated dollar amounts for each</a:t>
            </a:r>
          </a:p>
          <a:p>
            <a:pPr>
              <a:spcAft>
                <a:spcPts val="1200"/>
              </a:spcAft>
            </a:pPr>
            <a:r>
              <a:rPr lang="en-US" sz="2800" dirty="0" smtClean="0">
                <a:solidFill>
                  <a:schemeClr val="bg1"/>
                </a:solidFill>
              </a:rPr>
              <a:t>Employment</a:t>
            </a:r>
          </a:p>
          <a:p>
            <a:pPr>
              <a:spcAft>
                <a:spcPts val="1200"/>
              </a:spcAft>
            </a:pPr>
            <a:r>
              <a:rPr lang="en-US" sz="2800" dirty="0" smtClean="0">
                <a:solidFill>
                  <a:schemeClr val="bg1"/>
                </a:solidFill>
              </a:rPr>
              <a:t>Parent/Family Contributions</a:t>
            </a:r>
          </a:p>
          <a:p>
            <a:pPr>
              <a:spcAft>
                <a:spcPts val="1200"/>
              </a:spcAft>
            </a:pPr>
            <a:r>
              <a:rPr lang="en-US" sz="2800" dirty="0" smtClean="0">
                <a:solidFill>
                  <a:schemeClr val="bg1"/>
                </a:solidFill>
              </a:rPr>
              <a:t>Financial Aid</a:t>
            </a:r>
            <a:endParaRPr lang="en-US" dirty="0" smtClean="0">
              <a:solidFill>
                <a:schemeClr val="bg1"/>
              </a:solidFill>
            </a:endParaRPr>
          </a:p>
          <a:p>
            <a:pPr>
              <a:spcAft>
                <a:spcPts val="1200"/>
              </a:spcAft>
            </a:pPr>
            <a:r>
              <a:rPr lang="en-US" sz="2800" dirty="0" smtClean="0">
                <a:solidFill>
                  <a:schemeClr val="bg1"/>
                </a:solidFill>
              </a:rPr>
              <a:t>Savings</a:t>
            </a:r>
          </a:p>
          <a:p>
            <a:pPr>
              <a:spcAft>
                <a:spcPts val="1200"/>
              </a:spcAft>
            </a:pPr>
            <a:r>
              <a:rPr lang="en-US" sz="2800" dirty="0" smtClean="0">
                <a:solidFill>
                  <a:schemeClr val="bg1"/>
                </a:solidFill>
              </a:rPr>
              <a:t>Miscellaneous/Other</a:t>
            </a:r>
            <a:endParaRPr lang="en-US" sz="2400" dirty="0">
              <a:solidFill>
                <a:schemeClr val="bg1"/>
              </a:solidFill>
            </a:endParaRPr>
          </a:p>
        </p:txBody>
      </p:sp>
      <p:pic>
        <p:nvPicPr>
          <p:cNvPr id="4" name="Picture 2" descr="C:\Users\coe\AppData\Local\Microsoft\Windows\Temporary Internet Files\Content.IE5\AJQ4WJN4\MC900237203[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4632" y="3200400"/>
            <a:ext cx="2438768" cy="28050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3511</TotalTime>
  <Words>3367</Words>
  <Application>Microsoft Office PowerPoint</Application>
  <PresentationFormat>On-screen Show (4:3)</PresentationFormat>
  <Paragraphs>192</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1_Office Theme</vt:lpstr>
      <vt:lpstr>Creating a Budget </vt:lpstr>
      <vt:lpstr>Budgeting Vocabulary</vt:lpstr>
      <vt:lpstr>Key Ideas about Budgeting</vt:lpstr>
      <vt:lpstr>Categories of Income</vt:lpstr>
      <vt:lpstr>Categories of Expenses</vt:lpstr>
      <vt:lpstr>Categories of Expenses</vt:lpstr>
      <vt:lpstr>Fixed v. Flexible Expenses</vt:lpstr>
      <vt:lpstr>5 Steps to Creating Your Own Budget </vt:lpstr>
      <vt:lpstr>1. What is my income? </vt:lpstr>
      <vt:lpstr>2. What are my fixed expenses? </vt:lpstr>
      <vt:lpstr>3. How much money is left?</vt:lpstr>
      <vt:lpstr>4. How will I divide up the pie?  </vt:lpstr>
      <vt:lpstr>Ways to Save on Flexible Expenses</vt:lpstr>
      <vt:lpstr>Ways to Save on Flexible Expenses</vt:lpstr>
      <vt:lpstr>5. How will I monitor my budget?  </vt:lpstr>
      <vt:lpstr>PowerPoint Presentation</vt:lpstr>
    </vt:vector>
  </TitlesOfParts>
  <Company>East Carolina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 School versus College:  A Comparison of What to Expect</dc:title>
  <dc:creator>COE</dc:creator>
  <cp:lastModifiedBy>Emily Bennert Johnson</cp:lastModifiedBy>
  <cp:revision>109</cp:revision>
  <cp:lastPrinted>2013-05-16T20:28:17Z</cp:lastPrinted>
  <dcterms:created xsi:type="dcterms:W3CDTF">2012-12-24T03:33:03Z</dcterms:created>
  <dcterms:modified xsi:type="dcterms:W3CDTF">2013-05-16T20:28:20Z</dcterms:modified>
</cp:coreProperties>
</file>