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7"/>
  </p:notesMasterIdLst>
  <p:sldIdLst>
    <p:sldId id="256" r:id="rId4"/>
    <p:sldId id="269" r:id="rId5"/>
    <p:sldId id="268" r:id="rId6"/>
    <p:sldId id="277" r:id="rId7"/>
    <p:sldId id="275" r:id="rId8"/>
    <p:sldId id="279" r:id="rId9"/>
    <p:sldId id="278" r:id="rId10"/>
    <p:sldId id="273" r:id="rId11"/>
    <p:sldId id="280" r:id="rId12"/>
    <p:sldId id="266" r:id="rId13"/>
    <p:sldId id="267" r:id="rId14"/>
    <p:sldId id="270" r:id="rId15"/>
    <p:sldId id="274" r:id="rId16"/>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rbara Adams" initials="BA" lastIdx="8" clrIdx="0"/>
  <p:cmAuthor id="1" name="COE" initials="C" lastIdx="1"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54" autoAdjust="0"/>
    <p:restoredTop sz="71772" autoAdjust="0"/>
  </p:normalViewPr>
  <p:slideViewPr>
    <p:cSldViewPr>
      <p:cViewPr varScale="1">
        <p:scale>
          <a:sx n="52" d="100"/>
          <a:sy n="52" d="100"/>
        </p:scale>
        <p:origin x="-1836" y="-90"/>
      </p:cViewPr>
      <p:guideLst>
        <p:guide orient="horz" pos="2160"/>
        <p:guide pos="2880"/>
      </p:guideLst>
    </p:cSldViewPr>
  </p:slideViewPr>
  <p:notesTextViewPr>
    <p:cViewPr>
      <p:scale>
        <a:sx n="100" d="100"/>
        <a:sy n="100" d="100"/>
      </p:scale>
      <p:origin x="0" y="144"/>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4EE7AF50-F83D-4FFD-87A1-4B86792B75E3}" type="datetimeFigureOut">
              <a:rPr lang="en-US" smtClean="0"/>
              <a:pPr/>
              <a:t>5/1/2013</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B478BD2E-6024-48BF-9CB4-AE95D1CC26E4}" type="slidenum">
              <a:rPr lang="en-US" smtClean="0"/>
              <a:pPr/>
              <a:t>‹#›</a:t>
            </a:fld>
            <a:endParaRPr lang="en-US"/>
          </a:p>
        </p:txBody>
      </p:sp>
    </p:spTree>
    <p:extLst>
      <p:ext uri="{BB962C8B-B14F-4D97-AF65-F5344CB8AC3E}">
        <p14:creationId xmlns:p14="http://schemas.microsoft.com/office/powerpoint/2010/main" val="3473950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ecu.edu/cashier/"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solidFill>
                  <a:schemeClr val="tx1"/>
                </a:solidFill>
              </a:rPr>
              <a:t>Module 6 Lesson 1</a:t>
            </a:r>
          </a:p>
          <a:p>
            <a:endParaRPr lang="en-US" dirty="0" smtClean="0">
              <a:solidFill>
                <a:schemeClr val="tx1"/>
              </a:solidFill>
            </a:endParaRPr>
          </a:p>
          <a:p>
            <a:pPr defTabSz="932871">
              <a:defRPr/>
            </a:pPr>
            <a:r>
              <a:rPr lang="en-US" b="0" baseline="0" dirty="0" smtClean="0">
                <a:solidFill>
                  <a:schemeClr val="tx1"/>
                </a:solidFill>
              </a:rPr>
              <a:t>Unless otherwise specified, all clip art and images in this document are used with permission from Microsoft in accordance with their End User License Agreement.</a:t>
            </a:r>
            <a:endParaRPr lang="en-US" b="0" dirty="0" smtClean="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solidFill>
                  <a:schemeClr val="tx1"/>
                </a:solidFill>
              </a:rPr>
              <a:t>Monetary benefits are usually the</a:t>
            </a:r>
            <a:r>
              <a:rPr lang="en-US" baseline="0" dirty="0" smtClean="0">
                <a:solidFill>
                  <a:schemeClr val="tx1"/>
                </a:solidFill>
              </a:rPr>
              <a:t> first category that people think of when considering why college is worth the investment. Although college can cost a lot of money, the average college graduate earns about $1 million more than the average high school graduate over the course of a lifetime. Even for a student who paid $100,000 for their college education, that’s still 10x the return on that investment.</a:t>
            </a:r>
          </a:p>
          <a:p>
            <a:endParaRPr lang="en-US" baseline="0" dirty="0" smtClean="0">
              <a:solidFill>
                <a:schemeClr val="tx1"/>
              </a:solidFill>
            </a:endParaRPr>
          </a:p>
          <a:p>
            <a:r>
              <a:rPr lang="en-US" baseline="0" dirty="0" smtClean="0">
                <a:solidFill>
                  <a:schemeClr val="tx1"/>
                </a:solidFill>
              </a:rPr>
              <a:t>In addition, college graduates are less likely to be unemployed, get better employment benefits (such as health insurance, life insurance, retirement accounts, etc.), and have more money saved. </a:t>
            </a:r>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r>
              <a:rPr lang="en-US" dirty="0" smtClean="0">
                <a:solidFill>
                  <a:schemeClr val="tx1"/>
                </a:solidFill>
              </a:rPr>
              <a:t>Source: Porter,</a:t>
            </a:r>
            <a:r>
              <a:rPr lang="en-US" baseline="0" dirty="0" smtClean="0">
                <a:solidFill>
                  <a:schemeClr val="tx1"/>
                </a:solidFill>
              </a:rPr>
              <a:t> K. (2002) The value of a college degree. ERIC Digest, ED470038.</a:t>
            </a:r>
            <a:endParaRPr lang="en-US" dirty="0" smtClean="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solidFill>
                  <a:schemeClr val="tx1"/>
                </a:solidFill>
              </a:rPr>
              <a:t>Research</a:t>
            </a:r>
            <a:r>
              <a:rPr lang="en-US" baseline="0" dirty="0" smtClean="0">
                <a:solidFill>
                  <a:schemeClr val="tx1"/>
                </a:solidFill>
              </a:rPr>
              <a:t> has shown that there are significant benefits to a college education beyond the financial ones.</a:t>
            </a:r>
          </a:p>
          <a:p>
            <a:endParaRPr lang="en-US" baseline="0" dirty="0" smtClean="0">
              <a:solidFill>
                <a:schemeClr val="tx1"/>
              </a:solidFill>
            </a:endParaRPr>
          </a:p>
          <a:p>
            <a:r>
              <a:rPr lang="en-US" baseline="0" dirty="0" smtClean="0">
                <a:solidFill>
                  <a:schemeClr val="tx1"/>
                </a:solidFill>
              </a:rPr>
              <a:t>These include reporting a higher quality of life, more leisure activities (possibly implying that they may also have more time to spend on leisure activities and/or more money to spend on leisure activities), better health and lower mortality rates in each age bracket (which also applies to the children of people who went to college), higher social status, more mobility (both personal and professional), and better consumer decision making. In addition, college confers the benefit of exposing people to a wider variety of situations and information, which leads to college graduates on average being more open-minded, more knowledgeable about the world, more rational, </a:t>
            </a:r>
            <a:r>
              <a:rPr lang="en-US" baseline="0" smtClean="0">
                <a:solidFill>
                  <a:schemeClr val="tx1"/>
                </a:solidFill>
              </a:rPr>
              <a:t>more </a:t>
            </a:r>
            <a:r>
              <a:rPr lang="en-US" baseline="0" smtClean="0">
                <a:solidFill>
                  <a:schemeClr val="tx1"/>
                </a:solidFill>
              </a:rPr>
              <a:t>cultured, </a:t>
            </a:r>
            <a:r>
              <a:rPr lang="en-US" baseline="0" smtClean="0">
                <a:solidFill>
                  <a:schemeClr val="tx1"/>
                </a:solidFill>
              </a:rPr>
              <a:t>and </a:t>
            </a:r>
            <a:r>
              <a:rPr lang="en-US" baseline="0" smtClean="0">
                <a:solidFill>
                  <a:schemeClr val="tx1"/>
                </a:solidFill>
              </a:rPr>
              <a:t>more </a:t>
            </a:r>
            <a:r>
              <a:rPr lang="en-US" baseline="0" dirty="0" smtClean="0">
                <a:solidFill>
                  <a:schemeClr val="tx1"/>
                </a:solidFill>
              </a:rPr>
              <a:t>optimistic about their personal progress.</a:t>
            </a:r>
            <a:endParaRPr lang="en-US" dirty="0" smtClean="0">
              <a:solidFill>
                <a:schemeClr val="tx1"/>
              </a:solidFill>
            </a:endParaRPr>
          </a:p>
          <a:p>
            <a:endParaRPr lang="en-US" dirty="0" smtClean="0">
              <a:solidFill>
                <a:schemeClr val="tx1"/>
              </a:solidFill>
            </a:endParaRPr>
          </a:p>
          <a:p>
            <a:r>
              <a:rPr lang="en-US" dirty="0" smtClean="0">
                <a:solidFill>
                  <a:schemeClr val="tx1"/>
                </a:solidFill>
              </a:rPr>
              <a:t>There are also benefits to society</a:t>
            </a:r>
            <a:r>
              <a:rPr lang="en-US" baseline="0" dirty="0" smtClean="0">
                <a:solidFill>
                  <a:schemeClr val="tx1"/>
                </a:solidFill>
              </a:rPr>
              <a:t> when many people go to college. For example, college graduates are more likely to pay more taxes and less likely to require government assistance. Thus, they are funding government agencies and programs that benefit themselves in addition to supporting programs that help others. They are also more productive and flexible members of the workforce. </a:t>
            </a:r>
          </a:p>
          <a:p>
            <a:endParaRPr lang="en-US" baseline="0" dirty="0" smtClean="0">
              <a:solidFill>
                <a:schemeClr val="tx1"/>
              </a:solidFill>
            </a:endParaRPr>
          </a:p>
          <a:p>
            <a:pPr defTabSz="932871"/>
            <a:r>
              <a:rPr lang="en-US" baseline="0" dirty="0" smtClean="0">
                <a:solidFill>
                  <a:schemeClr val="tx1"/>
                </a:solidFill>
              </a:rPr>
              <a:t>Source of all data: </a:t>
            </a:r>
            <a:r>
              <a:rPr lang="en-US" dirty="0" smtClean="0">
                <a:solidFill>
                  <a:schemeClr val="tx1"/>
                </a:solidFill>
              </a:rPr>
              <a:t>Porter,</a:t>
            </a:r>
            <a:r>
              <a:rPr lang="en-US" baseline="0" dirty="0" smtClean="0">
                <a:solidFill>
                  <a:schemeClr val="tx1"/>
                </a:solidFill>
              </a:rPr>
              <a:t> K. (2002) The value of a college degree. ERIC Digest, ED470038.</a:t>
            </a:r>
            <a:endParaRPr lang="en-US" dirty="0" smtClean="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solidFill>
                  <a:schemeClr val="tx1"/>
                </a:solidFill>
              </a:rPr>
              <a:t>In conclusion, this</a:t>
            </a:r>
            <a:r>
              <a:rPr lang="en-US" baseline="0" dirty="0" smtClean="0">
                <a:solidFill>
                  <a:schemeClr val="tx1"/>
                </a:solidFill>
              </a:rPr>
              <a:t> is true for many students. Although the decision to go to college needs to be a personal one that accounts for a student’s personal goals, family situation, financial situation, abilities, preferences, and needs, the initial investment of time and money shouldn’t scare off students who are motivated to attend college and see it as a long-term investment in their future.</a:t>
            </a:r>
            <a:endParaRPr lang="en-US" dirty="0" smtClean="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78BD2E-6024-48BF-9CB4-AE95D1CC26E4}" type="slidenum">
              <a:rPr lang="en-US" smtClean="0"/>
              <a:pPr/>
              <a:t>13</a:t>
            </a:fld>
            <a:endParaRPr lang="en-US"/>
          </a:p>
        </p:txBody>
      </p:sp>
    </p:spTree>
    <p:extLst>
      <p:ext uri="{BB962C8B-B14F-4D97-AF65-F5344CB8AC3E}">
        <p14:creationId xmlns:p14="http://schemas.microsoft.com/office/powerpoint/2010/main" val="2589470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solidFill>
                  <a:schemeClr val="tx1"/>
                </a:solidFill>
              </a:rPr>
              <a:t>Have students do a quick</a:t>
            </a:r>
            <a:r>
              <a:rPr lang="en-US" baseline="0" dirty="0" smtClean="0">
                <a:solidFill>
                  <a:schemeClr val="tx1"/>
                </a:solidFill>
              </a:rPr>
              <a:t> think/pair/share and offer guesses at the annual cost of college.  </a:t>
            </a:r>
          </a:p>
          <a:p>
            <a:r>
              <a:rPr lang="en-US" baseline="0" dirty="0" smtClean="0">
                <a:solidFill>
                  <a:schemeClr val="tx1"/>
                </a:solidFill>
              </a:rPr>
              <a:t>Remind them to consider the major expenses of tuition, residence and meal plans. </a:t>
            </a:r>
            <a:endParaRPr lang="en-US" dirty="0" smtClean="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2871">
              <a:defRPr/>
            </a:pPr>
            <a:r>
              <a:rPr lang="en-US" sz="1000" dirty="0">
                <a:solidFill>
                  <a:schemeClr val="tx1"/>
                </a:solidFill>
              </a:rPr>
              <a:t>This example gives a condensed version of the fee schedule for East Carolina University for the 2012-2013 academic year. Source: </a:t>
            </a:r>
            <a:r>
              <a:rPr lang="en-US" sz="1000" dirty="0">
                <a:solidFill>
                  <a:schemeClr val="tx1"/>
                </a:solidFill>
                <a:hlinkClick r:id="rId3"/>
              </a:rPr>
              <a:t>http://www.ecu.edu/cashier/</a:t>
            </a:r>
            <a:r>
              <a:rPr lang="en-US" sz="1000" dirty="0">
                <a:solidFill>
                  <a:schemeClr val="tx1"/>
                </a:solidFill>
              </a:rPr>
              <a:t> </a:t>
            </a:r>
          </a:p>
          <a:p>
            <a:pPr defTabSz="932871">
              <a:defRPr/>
            </a:pPr>
            <a:endParaRPr lang="en-US" sz="1000" dirty="0">
              <a:solidFill>
                <a:schemeClr val="tx1"/>
              </a:solidFill>
            </a:endParaRPr>
          </a:p>
          <a:p>
            <a:pPr defTabSz="932871">
              <a:defRPr/>
            </a:pPr>
            <a:r>
              <a:rPr lang="en-US" sz="1000" dirty="0">
                <a:solidFill>
                  <a:schemeClr val="tx1"/>
                </a:solidFill>
              </a:rPr>
              <a:t>As you can see here, at a major public university in NC, the total for one year of tuition, housing, meal plan, and student fees is approximately $14,000 for a NC resident and almost $28,000 for an out-of-state student.</a:t>
            </a:r>
          </a:p>
          <a:p>
            <a:pPr defTabSz="932871">
              <a:defRPr/>
            </a:pPr>
            <a:r>
              <a:rPr lang="en-US" sz="1000" dirty="0">
                <a:solidFill>
                  <a:schemeClr val="tx1"/>
                </a:solidFill>
              </a:rPr>
              <a:t>Of course, costs differ at each college and university.</a:t>
            </a:r>
          </a:p>
          <a:p>
            <a:pPr defTabSz="932871">
              <a:defRPr/>
            </a:pPr>
            <a:endParaRPr lang="en-US" sz="1000" dirty="0">
              <a:solidFill>
                <a:schemeClr val="tx1"/>
              </a:solidFill>
            </a:endParaRPr>
          </a:p>
          <a:p>
            <a:pPr defTabSz="932871">
              <a:defRPr/>
            </a:pPr>
            <a:r>
              <a:rPr lang="en-US" sz="1000" dirty="0">
                <a:solidFill>
                  <a:schemeClr val="tx1"/>
                </a:solidFill>
              </a:rPr>
              <a:t>Below are approximate costs of attendance for several other colleges in NC for comparison purposes (info found on each college’s website – totals include tuition, fees, and room &amp; board for 1 academic year; please note that these are estimates/averages and should not be relied upon as definite or current information)</a:t>
            </a:r>
          </a:p>
          <a:p>
            <a:pPr marL="174913" indent="-174913" defTabSz="932871">
              <a:buFontTx/>
              <a:buChar char="-"/>
              <a:defRPr/>
            </a:pPr>
            <a:r>
              <a:rPr lang="en-US" sz="1000" dirty="0">
                <a:solidFill>
                  <a:schemeClr val="tx1"/>
                </a:solidFill>
              </a:rPr>
              <a:t>Public 4-year colleges</a:t>
            </a:r>
          </a:p>
          <a:p>
            <a:pPr marL="641349" lvl="1" indent="-174913" defTabSz="932871">
              <a:buFontTx/>
              <a:buChar char="-"/>
              <a:defRPr/>
            </a:pPr>
            <a:r>
              <a:rPr lang="en-US" sz="1000" dirty="0">
                <a:solidFill>
                  <a:schemeClr val="tx1"/>
                </a:solidFill>
              </a:rPr>
              <a:t>NC State University - $17,640 in-state, $31,095 out-of-state</a:t>
            </a:r>
          </a:p>
          <a:p>
            <a:pPr marL="641349" lvl="1" indent="-174913" defTabSz="932871">
              <a:buFontTx/>
              <a:buChar char="-"/>
              <a:defRPr/>
            </a:pPr>
            <a:r>
              <a:rPr lang="en-US" sz="1000" dirty="0">
                <a:solidFill>
                  <a:schemeClr val="tx1"/>
                </a:solidFill>
              </a:rPr>
              <a:t>UNC-Chapel Hill - $18,348 in-state, $40,130 out-of-state</a:t>
            </a:r>
          </a:p>
          <a:p>
            <a:pPr marL="641349" lvl="1" indent="-174913" defTabSz="932871">
              <a:buFontTx/>
              <a:buChar char="-"/>
              <a:defRPr/>
            </a:pPr>
            <a:r>
              <a:rPr lang="en-US" sz="1000" dirty="0">
                <a:solidFill>
                  <a:schemeClr val="tx1"/>
                </a:solidFill>
              </a:rPr>
              <a:t>Western Carolina University - $14,767 in-state, $24,364 out-of-state</a:t>
            </a:r>
          </a:p>
          <a:p>
            <a:pPr marL="174913" indent="-174913" defTabSz="932871">
              <a:buFontTx/>
              <a:buChar char="-"/>
              <a:defRPr/>
            </a:pPr>
            <a:r>
              <a:rPr lang="en-US" sz="1000" dirty="0">
                <a:solidFill>
                  <a:schemeClr val="tx1"/>
                </a:solidFill>
              </a:rPr>
              <a:t>Private 4-year colleges</a:t>
            </a:r>
          </a:p>
          <a:p>
            <a:pPr marL="641349" lvl="1" indent="-174913" defTabSz="932871">
              <a:buFontTx/>
              <a:buChar char="-"/>
              <a:defRPr/>
            </a:pPr>
            <a:r>
              <a:rPr lang="en-US" sz="1000" dirty="0">
                <a:solidFill>
                  <a:schemeClr val="tx1"/>
                </a:solidFill>
              </a:rPr>
              <a:t>Davidson College - $54,683</a:t>
            </a:r>
          </a:p>
          <a:p>
            <a:pPr marL="641349" lvl="1" indent="-174913" defTabSz="932871">
              <a:buFontTx/>
              <a:buChar char="-"/>
              <a:defRPr/>
            </a:pPr>
            <a:r>
              <a:rPr lang="en-US" sz="1000" dirty="0">
                <a:solidFill>
                  <a:schemeClr val="tx1"/>
                </a:solidFill>
              </a:rPr>
              <a:t>Wake Forest University - $56,742</a:t>
            </a:r>
          </a:p>
          <a:p>
            <a:pPr marL="641349" lvl="1" indent="-174913" defTabSz="932871">
              <a:buFontTx/>
              <a:buChar char="-"/>
              <a:defRPr/>
            </a:pPr>
            <a:r>
              <a:rPr lang="en-US" sz="1000" dirty="0">
                <a:solidFill>
                  <a:schemeClr val="tx1"/>
                </a:solidFill>
              </a:rPr>
              <a:t>Greensboro College - $35,000</a:t>
            </a:r>
          </a:p>
          <a:p>
            <a:pPr marL="174913" indent="-174913" defTabSz="932871">
              <a:buFontTx/>
              <a:buChar char="-"/>
              <a:defRPr/>
            </a:pPr>
            <a:r>
              <a:rPr lang="en-US" sz="1000" dirty="0">
                <a:solidFill>
                  <a:schemeClr val="tx1"/>
                </a:solidFill>
              </a:rPr>
              <a:t>Community Colleges</a:t>
            </a:r>
          </a:p>
          <a:p>
            <a:pPr marL="641349" lvl="1" indent="-174913" defTabSz="932871">
              <a:buFontTx/>
              <a:buChar char="-"/>
              <a:defRPr/>
            </a:pPr>
            <a:r>
              <a:rPr lang="en-US" sz="1000" dirty="0">
                <a:solidFill>
                  <a:schemeClr val="tx1"/>
                </a:solidFill>
              </a:rPr>
              <a:t>Alamance Community College - $2,100 in-state, $7,860 out-of-state (tuition only – no room and board for community colleges)</a:t>
            </a:r>
          </a:p>
          <a:p>
            <a:pPr marL="641349" lvl="1" indent="-174913" defTabSz="932871">
              <a:buFontTx/>
              <a:buChar char="-"/>
              <a:defRPr/>
            </a:pPr>
            <a:r>
              <a:rPr lang="en-US" sz="1000" dirty="0">
                <a:solidFill>
                  <a:schemeClr val="tx1"/>
                </a:solidFill>
              </a:rPr>
              <a:t>Durham Technical Community College - $2,162 in-state, $7,922 out-of-state (tuition only – no room and board for community colleges)</a:t>
            </a:r>
          </a:p>
        </p:txBody>
      </p:sp>
      <p:sp>
        <p:nvSpPr>
          <p:cNvPr id="4" name="Slide Number Placeholder 3"/>
          <p:cNvSpPr>
            <a:spLocks noGrp="1"/>
          </p:cNvSpPr>
          <p:nvPr>
            <p:ph type="sldNum" sz="quarter" idx="10"/>
          </p:nvPr>
        </p:nvSpPr>
        <p:spPr/>
        <p:txBody>
          <a:bodyPr/>
          <a:lstStyle/>
          <a:p>
            <a:fld id="{B478BD2E-6024-48BF-9CB4-AE95D1CC26E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solidFill>
                  <a:schemeClr val="tx1"/>
                </a:solidFill>
              </a:rPr>
              <a:t>When you guessed about the approximate costs of college, were your guesses close?</a:t>
            </a:r>
          </a:p>
          <a:p>
            <a:r>
              <a:rPr lang="en-US" dirty="0" smtClean="0">
                <a:solidFill>
                  <a:schemeClr val="tx1"/>
                </a:solidFill>
              </a:rPr>
              <a:t>Are you in sticker shock about how expensive a college education can be?</a:t>
            </a:r>
          </a:p>
          <a:p>
            <a:endParaRPr lang="en-US" dirty="0" smtClean="0">
              <a:solidFill>
                <a:schemeClr val="tx1"/>
              </a:solidFill>
            </a:endParaRPr>
          </a:p>
          <a:p>
            <a:r>
              <a:rPr lang="en-US" dirty="0" smtClean="0">
                <a:solidFill>
                  <a:schemeClr val="tx1"/>
                </a:solidFill>
              </a:rPr>
              <a:t>College can be very expensive. </a:t>
            </a:r>
            <a:r>
              <a:rPr lang="en-US" baseline="0" dirty="0" smtClean="0">
                <a:solidFill>
                  <a:schemeClr val="tx1"/>
                </a:solidFill>
              </a:rPr>
              <a:t>However, in a few minutes we’ll talk about why it can be an extremely worthwhile investment. But first let’s discuss some terms related to college financial issues.</a:t>
            </a:r>
          </a:p>
        </p:txBody>
      </p:sp>
      <p:sp>
        <p:nvSpPr>
          <p:cNvPr id="4" name="Slide Number Placeholder 3"/>
          <p:cNvSpPr>
            <a:spLocks noGrp="1"/>
          </p:cNvSpPr>
          <p:nvPr>
            <p:ph type="sldNum" sz="quarter" idx="10"/>
          </p:nvPr>
        </p:nvSpPr>
        <p:spPr/>
        <p:txBody>
          <a:bodyPr/>
          <a:lstStyle/>
          <a:p>
            <a:fld id="{B478BD2E-6024-48BF-9CB4-AE95D1CC26E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100" dirty="0" smtClean="0">
                <a:solidFill>
                  <a:schemeClr val="tx1"/>
                </a:solidFill>
              </a:rPr>
              <a:t>Tuition</a:t>
            </a:r>
            <a:r>
              <a:rPr lang="en-US" sz="1100" baseline="0" dirty="0" smtClean="0">
                <a:solidFill>
                  <a:schemeClr val="tx1"/>
                </a:solidFill>
              </a:rPr>
              <a:t> </a:t>
            </a:r>
            <a:r>
              <a:rPr lang="en-US" sz="1100" baseline="0" dirty="0" smtClean="0">
                <a:solidFill>
                  <a:schemeClr val="tx1"/>
                </a:solidFill>
              </a:rPr>
              <a:t>refers to the direct-billed cost of the courses that a student takes at a college or university.</a:t>
            </a:r>
          </a:p>
          <a:p>
            <a:endParaRPr lang="en-US" sz="1100" baseline="0" dirty="0" smtClean="0">
              <a:solidFill>
                <a:schemeClr val="tx1"/>
              </a:solidFill>
            </a:endParaRPr>
          </a:p>
          <a:p>
            <a:r>
              <a:rPr lang="en-US" sz="1100" baseline="0" dirty="0" smtClean="0">
                <a:solidFill>
                  <a:schemeClr val="tx1"/>
                </a:solidFill>
              </a:rPr>
              <a:t>The cost of tuition varies drastically based on several factors.</a:t>
            </a:r>
          </a:p>
          <a:p>
            <a:pPr marL="171450" indent="-171450">
              <a:buFontTx/>
              <a:buChar char="-"/>
            </a:pPr>
            <a:r>
              <a:rPr lang="en-US" sz="1100" baseline="0" dirty="0" smtClean="0">
                <a:solidFill>
                  <a:schemeClr val="tx1"/>
                </a:solidFill>
              </a:rPr>
              <a:t>The type of institution attended </a:t>
            </a:r>
          </a:p>
          <a:p>
            <a:pPr marL="628650" lvl="1" indent="-171450">
              <a:buFontTx/>
              <a:buChar char="-"/>
            </a:pPr>
            <a:r>
              <a:rPr lang="en-US" sz="1100" baseline="0" dirty="0" smtClean="0">
                <a:solidFill>
                  <a:schemeClr val="tx1"/>
                </a:solidFill>
              </a:rPr>
              <a:t>In general, public colleges are much more affordable than private colleges. (However, some private colleges may offer better financial aid packages, so sometimes it can balance out.)</a:t>
            </a:r>
          </a:p>
          <a:p>
            <a:pPr marL="628650" lvl="1" indent="-171450">
              <a:buFontTx/>
              <a:buChar char="-"/>
            </a:pPr>
            <a:r>
              <a:rPr lang="en-US" sz="1100" baseline="0" dirty="0" smtClean="0">
                <a:solidFill>
                  <a:schemeClr val="tx1"/>
                </a:solidFill>
              </a:rPr>
              <a:t>In general, 4-year colleges/universities are more expensive than 2-year colleges/junior colleges/community colleges/ technical colleges</a:t>
            </a:r>
          </a:p>
          <a:p>
            <a:pPr marL="171450" indent="-171450">
              <a:buFontTx/>
              <a:buChar char="-"/>
            </a:pPr>
            <a:r>
              <a:rPr lang="en-US" sz="1100" baseline="0" dirty="0" smtClean="0">
                <a:solidFill>
                  <a:schemeClr val="tx1"/>
                </a:solidFill>
              </a:rPr>
              <a:t>The student’s residency status</a:t>
            </a:r>
          </a:p>
          <a:p>
            <a:pPr marL="628650" lvl="1" indent="-171450">
              <a:buFontTx/>
              <a:buChar char="-"/>
            </a:pPr>
            <a:r>
              <a:rPr lang="en-US" sz="1100" baseline="0" dirty="0" smtClean="0">
                <a:solidFill>
                  <a:schemeClr val="tx1"/>
                </a:solidFill>
              </a:rPr>
              <a:t>Tuition rates at most schools are based on whether the student is an in-state or out-of-state resident.</a:t>
            </a:r>
          </a:p>
          <a:p>
            <a:pPr marL="628650" lvl="1" indent="-171450">
              <a:buFontTx/>
              <a:buChar char="-"/>
            </a:pPr>
            <a:r>
              <a:rPr lang="en-US" sz="1100" baseline="0" dirty="0" smtClean="0">
                <a:solidFill>
                  <a:schemeClr val="tx1"/>
                </a:solidFill>
              </a:rPr>
              <a:t>It’s important to realize that being a state resident for tuition purposes is not the same as simply living in the state. Students whose permanent home address has not been in the same state as the college/university for at least a year will likely not be considered residents. In addition, there is generally a review process for out-of-state residents who establish a permanent residence in the state while they’re in college and want to be considered for in-state tuition. Students should find out what the requirements are for their school and state.</a:t>
            </a:r>
          </a:p>
          <a:p>
            <a:pPr marL="628650" lvl="1" indent="-171450">
              <a:buFontTx/>
              <a:buChar char="-"/>
            </a:pPr>
            <a:r>
              <a:rPr lang="en-US" sz="1100" baseline="0" dirty="0" smtClean="0">
                <a:solidFill>
                  <a:schemeClr val="tx1"/>
                </a:solidFill>
              </a:rPr>
              <a:t>In addition, although public schools almost always distinguish between in-state and out-of-state tuition rates, private schools may or may not. Some private schools have one tuition rate for all students, regardless of residency.</a:t>
            </a:r>
          </a:p>
          <a:p>
            <a:pPr marL="171450" indent="-171450">
              <a:buFontTx/>
              <a:buChar char="-"/>
            </a:pPr>
            <a:r>
              <a:rPr lang="en-US" sz="1100" baseline="0" dirty="0" smtClean="0">
                <a:solidFill>
                  <a:schemeClr val="tx1"/>
                </a:solidFill>
              </a:rPr>
              <a:t>The number of credit hours the student is taking that semester</a:t>
            </a:r>
          </a:p>
          <a:p>
            <a:pPr marL="628650" lvl="1" indent="-171450">
              <a:buFontTx/>
              <a:buChar char="-"/>
            </a:pPr>
            <a:r>
              <a:rPr lang="en-US" sz="1100" baseline="0" dirty="0" smtClean="0">
                <a:solidFill>
                  <a:schemeClr val="tx1"/>
                </a:solidFill>
              </a:rPr>
              <a:t>In general, colleges establish tuition rates on a per-credit-hour basis. For example, if the cost for one credit hour is $200, then the tuition for a 3-credit-hour course is $200 x 3 = $600. </a:t>
            </a:r>
          </a:p>
          <a:p>
            <a:pPr marL="628650" lvl="1" indent="-171450">
              <a:buFontTx/>
              <a:buChar char="-"/>
            </a:pPr>
            <a:r>
              <a:rPr lang="en-US" sz="1100" baseline="0" dirty="0" smtClean="0">
                <a:solidFill>
                  <a:schemeClr val="tx1"/>
                </a:solidFill>
              </a:rPr>
              <a:t>Students who attend part time will most likely have their tuition figured on this basis.</a:t>
            </a:r>
          </a:p>
          <a:p>
            <a:pPr marL="628650" lvl="1" indent="-171450">
              <a:buFontTx/>
              <a:buChar char="-"/>
            </a:pPr>
            <a:r>
              <a:rPr lang="en-US" sz="1100" baseline="0" dirty="0" smtClean="0">
                <a:solidFill>
                  <a:schemeClr val="tx1"/>
                </a:solidFill>
              </a:rPr>
              <a:t>However, some schools bill tuition in “blocks” of credit hours. For example, a school might set one tuition rate for all students taking 3-5 credit hours, another for students taking 6-8 credit hours, and another for students taking 9-11 credit hours. Thus, a student taking a 3-hour lecture course and a 1-hour lab course may pay the same tuition as a student only taking the 3-hour lecture course.</a:t>
            </a:r>
          </a:p>
          <a:p>
            <a:pPr marL="628650" lvl="1" indent="-171450">
              <a:buFontTx/>
              <a:buChar char="-"/>
            </a:pPr>
            <a:r>
              <a:rPr lang="en-US" sz="1100" baseline="0" dirty="0" smtClean="0">
                <a:solidFill>
                  <a:schemeClr val="tx1"/>
                </a:solidFill>
              </a:rPr>
              <a:t>Finally, many schools use a per-hour rate for part time students, but have a flat tuition rate for all students who are full-time. In effect, this is </a:t>
            </a:r>
            <a:r>
              <a:rPr lang="en-US" sz="1100" baseline="0" dirty="0" smtClean="0">
                <a:solidFill>
                  <a:schemeClr val="tx1"/>
                </a:solidFill>
              </a:rPr>
              <a:t>the </a:t>
            </a:r>
            <a:r>
              <a:rPr lang="en-US" sz="1100" baseline="0" dirty="0" smtClean="0">
                <a:solidFill>
                  <a:schemeClr val="tx1"/>
                </a:solidFill>
              </a:rPr>
              <a:t>same </a:t>
            </a:r>
            <a:r>
              <a:rPr lang="en-US" sz="1100" baseline="0" dirty="0" smtClean="0">
                <a:solidFill>
                  <a:schemeClr val="tx1"/>
                </a:solidFill>
              </a:rPr>
              <a:t>as </a:t>
            </a:r>
            <a:r>
              <a:rPr lang="en-US" sz="1100" baseline="0" dirty="0" smtClean="0">
                <a:solidFill>
                  <a:schemeClr val="tx1"/>
                </a:solidFill>
              </a:rPr>
              <a:t>billing for a block of credit hours (like the prior example), except the block includes all full-time students. For example, at ECU, tuition is billed as follows: (figures are in-state residents for one semester, from spring 2013).</a:t>
            </a:r>
          </a:p>
          <a:p>
            <a:pPr marL="1085850" lvl="2" indent="-171450">
              <a:buFontTx/>
              <a:buChar char="-"/>
            </a:pPr>
            <a:r>
              <a:rPr lang="en-US" sz="1100" baseline="0" dirty="0" smtClean="0">
                <a:solidFill>
                  <a:schemeClr val="tx1"/>
                </a:solidFill>
              </a:rPr>
              <a:t>Part-time 1-5 credit hours = $469.75 </a:t>
            </a:r>
          </a:p>
          <a:p>
            <a:pPr marL="1085850" lvl="2" indent="-171450">
              <a:buFontTx/>
              <a:buChar char="-"/>
            </a:pPr>
            <a:r>
              <a:rPr lang="en-US" sz="1100" baseline="0" dirty="0" smtClean="0">
                <a:solidFill>
                  <a:schemeClr val="tx1"/>
                </a:solidFill>
              </a:rPr>
              <a:t>Part-time 6-8 credit hours = $939.50</a:t>
            </a:r>
          </a:p>
          <a:p>
            <a:pPr marL="1085850" lvl="2" indent="-171450">
              <a:buFontTx/>
              <a:buChar char="-"/>
            </a:pPr>
            <a:r>
              <a:rPr lang="en-US" sz="1100" baseline="0" dirty="0" smtClean="0">
                <a:solidFill>
                  <a:schemeClr val="tx1"/>
                </a:solidFill>
              </a:rPr>
              <a:t>Part-time 9-11 credit hours = $1,409.25</a:t>
            </a:r>
          </a:p>
          <a:p>
            <a:pPr marL="1085850" lvl="2" indent="-171450">
              <a:buFontTx/>
              <a:buChar char="-"/>
            </a:pPr>
            <a:r>
              <a:rPr lang="en-US" sz="1100" baseline="0" dirty="0" smtClean="0">
                <a:solidFill>
                  <a:schemeClr val="tx1"/>
                </a:solidFill>
              </a:rPr>
              <a:t>Full-time 12+ credit hours = $1879.00</a:t>
            </a:r>
          </a:p>
          <a:p>
            <a:pPr marL="628650" lvl="1" indent="-171450">
              <a:buFontTx/>
              <a:buChar char="-"/>
            </a:pPr>
            <a:r>
              <a:rPr lang="en-US" sz="1100" baseline="0" dirty="0" smtClean="0">
                <a:solidFill>
                  <a:schemeClr val="tx1"/>
                </a:solidFill>
              </a:rPr>
              <a:t>Under this system, a student can get more “bang for their buck” by taking more than the minimum full-time load of classes.</a:t>
            </a:r>
          </a:p>
        </p:txBody>
      </p:sp>
      <p:sp>
        <p:nvSpPr>
          <p:cNvPr id="4" name="Slide Number Placeholder 3"/>
          <p:cNvSpPr>
            <a:spLocks noGrp="1"/>
          </p:cNvSpPr>
          <p:nvPr>
            <p:ph type="sldNum" sz="quarter" idx="10"/>
          </p:nvPr>
        </p:nvSpPr>
        <p:spPr/>
        <p:txBody>
          <a:bodyPr/>
          <a:lstStyle/>
          <a:p>
            <a:fld id="{B478BD2E-6024-48BF-9CB4-AE95D1CC26E4}" type="slidenum">
              <a:rPr lang="en-US" smtClean="0"/>
              <a:pPr/>
              <a:t>5</a:t>
            </a:fld>
            <a:endParaRPr lang="en-US"/>
          </a:p>
        </p:txBody>
      </p:sp>
    </p:spTree>
    <p:extLst>
      <p:ext uri="{BB962C8B-B14F-4D97-AF65-F5344CB8AC3E}">
        <p14:creationId xmlns:p14="http://schemas.microsoft.com/office/powerpoint/2010/main" val="8347890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solidFill>
                  <a:schemeClr val="tx1"/>
                </a:solidFill>
              </a:rPr>
              <a:t>Some colleges have a tuition surcharge that gets tacked onto regular tuition after the student has earned more than a specified number of credit hours. </a:t>
            </a:r>
          </a:p>
          <a:p>
            <a:endParaRPr lang="en-US" sz="1100" dirty="0">
              <a:solidFill>
                <a:schemeClr val="tx1"/>
              </a:solidFill>
            </a:endParaRPr>
          </a:p>
          <a:p>
            <a:r>
              <a:rPr lang="en-US" sz="1100" dirty="0">
                <a:solidFill>
                  <a:schemeClr val="tx1"/>
                </a:solidFill>
              </a:rPr>
              <a:t>Because colleges are evaluated on how many students graduate within a certain time frame (4 years or 6 years), they want to encourage students to finish their degrees and graduate as soon as they can. The tuition surcharge allows them to collect a fee from students for delaying graduation. </a:t>
            </a:r>
          </a:p>
          <a:p>
            <a:endParaRPr lang="en-US" sz="1100" dirty="0">
              <a:solidFill>
                <a:schemeClr val="tx1"/>
              </a:solidFill>
            </a:endParaRPr>
          </a:p>
          <a:p>
            <a:r>
              <a:rPr lang="en-US" sz="1100" dirty="0">
                <a:solidFill>
                  <a:schemeClr val="tx1"/>
                </a:solidFill>
              </a:rPr>
              <a:t>At some schools this is an extremely steep financial penalty! For example, at ECU, the tuition surcharge is an additional 50% of tuition costs each semester once a student has more than 140 semester hours on their transcript. That adds up to approximately </a:t>
            </a:r>
            <a:r>
              <a:rPr lang="en-US" sz="1100" dirty="0" smtClean="0">
                <a:solidFill>
                  <a:schemeClr val="tx1"/>
                </a:solidFill>
              </a:rPr>
              <a:t>$</a:t>
            </a:r>
            <a:r>
              <a:rPr lang="en-US" sz="1100" dirty="0">
                <a:solidFill>
                  <a:schemeClr val="tx1"/>
                </a:solidFill>
              </a:rPr>
              <a:t>940 </a:t>
            </a:r>
            <a:r>
              <a:rPr lang="en-US" sz="1100" dirty="0" smtClean="0">
                <a:solidFill>
                  <a:schemeClr val="tx1"/>
                </a:solidFill>
              </a:rPr>
              <a:t>extra per </a:t>
            </a:r>
            <a:r>
              <a:rPr lang="en-US" sz="1100" dirty="0">
                <a:solidFill>
                  <a:schemeClr val="tx1"/>
                </a:solidFill>
              </a:rPr>
              <a:t>semester for in-state students and $4,400 per semester extra for out-of-state students!</a:t>
            </a:r>
          </a:p>
          <a:p>
            <a:endParaRPr lang="en-US" sz="1100" dirty="0">
              <a:solidFill>
                <a:schemeClr val="tx1"/>
              </a:solidFill>
            </a:endParaRPr>
          </a:p>
          <a:p>
            <a:r>
              <a:rPr lang="en-US" sz="1100" dirty="0">
                <a:solidFill>
                  <a:schemeClr val="tx1"/>
                </a:solidFill>
              </a:rPr>
              <a:t>Not every college has this policy, and many students who attend schools with a tuition surcharge will never be impacted by it. However, it’s good to know what the guidelines are before you get close to the semester hour cap.</a:t>
            </a:r>
          </a:p>
        </p:txBody>
      </p:sp>
      <p:sp>
        <p:nvSpPr>
          <p:cNvPr id="4" name="Slide Number Placeholder 3"/>
          <p:cNvSpPr>
            <a:spLocks noGrp="1"/>
          </p:cNvSpPr>
          <p:nvPr>
            <p:ph type="sldNum" sz="quarter" idx="10"/>
          </p:nvPr>
        </p:nvSpPr>
        <p:spPr/>
        <p:txBody>
          <a:bodyPr/>
          <a:lstStyle/>
          <a:p>
            <a:fld id="{B478BD2E-6024-48BF-9CB4-AE95D1CC26E4}" type="slidenum">
              <a:rPr lang="en-US" smtClean="0"/>
              <a:pPr/>
              <a:t>6</a:t>
            </a:fld>
            <a:endParaRPr lang="en-US"/>
          </a:p>
        </p:txBody>
      </p:sp>
    </p:spTree>
    <p:extLst>
      <p:ext uri="{BB962C8B-B14F-4D97-AF65-F5344CB8AC3E}">
        <p14:creationId xmlns:p14="http://schemas.microsoft.com/office/powerpoint/2010/main" val="11048380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000" dirty="0">
                <a:solidFill>
                  <a:schemeClr val="tx1"/>
                </a:solidFill>
              </a:rPr>
              <a:t>Room and Board refers to the cost of living on campus in a residence hall/dorm and the cost of purchasing a meal plan for dining on campus.</a:t>
            </a:r>
          </a:p>
          <a:p>
            <a:endParaRPr lang="en-US" sz="1000" dirty="0">
              <a:solidFill>
                <a:schemeClr val="tx1"/>
              </a:solidFill>
            </a:endParaRPr>
          </a:p>
          <a:p>
            <a:r>
              <a:rPr lang="en-US" sz="1000" dirty="0">
                <a:solidFill>
                  <a:schemeClr val="tx1"/>
                </a:solidFill>
              </a:rPr>
              <a:t>At many colleges, housing fees are based on where you live. Generally, it’s less expensive to live </a:t>
            </a:r>
            <a:r>
              <a:rPr lang="en-US" sz="1000" dirty="0" smtClean="0">
                <a:solidFill>
                  <a:schemeClr val="tx1"/>
                </a:solidFill>
              </a:rPr>
              <a:t>in a </a:t>
            </a:r>
            <a:r>
              <a:rPr lang="en-US" sz="1000" dirty="0">
                <a:solidFill>
                  <a:schemeClr val="tx1"/>
                </a:solidFill>
              </a:rPr>
              <a:t>traditional/hall-style </a:t>
            </a:r>
            <a:r>
              <a:rPr lang="en-US" sz="1000" dirty="0" smtClean="0">
                <a:solidFill>
                  <a:schemeClr val="tx1"/>
                </a:solidFill>
              </a:rPr>
              <a:t>dorm than a suite-style </a:t>
            </a:r>
            <a:r>
              <a:rPr lang="en-US" sz="1000" dirty="0">
                <a:solidFill>
                  <a:schemeClr val="tx1"/>
                </a:solidFill>
              </a:rPr>
              <a:t>or </a:t>
            </a:r>
            <a:r>
              <a:rPr lang="en-US" sz="1000" dirty="0" smtClean="0">
                <a:solidFill>
                  <a:schemeClr val="tx1"/>
                </a:solidFill>
              </a:rPr>
              <a:t>apartment-style residence hall. Single </a:t>
            </a:r>
            <a:r>
              <a:rPr lang="en-US" sz="1000" dirty="0">
                <a:solidFill>
                  <a:schemeClr val="tx1"/>
                </a:solidFill>
              </a:rPr>
              <a:t>rooms, if available, are also usually more </a:t>
            </a:r>
            <a:r>
              <a:rPr lang="en-US" sz="1000" dirty="0" smtClean="0">
                <a:solidFill>
                  <a:schemeClr val="tx1"/>
                </a:solidFill>
              </a:rPr>
              <a:t>expensive than</a:t>
            </a:r>
            <a:r>
              <a:rPr lang="en-US" sz="1000" baseline="0" dirty="0" smtClean="0">
                <a:solidFill>
                  <a:schemeClr val="tx1"/>
                </a:solidFill>
              </a:rPr>
              <a:t> doubles (where you share a bedroom with a roommate)</a:t>
            </a:r>
            <a:r>
              <a:rPr lang="en-US" sz="1000" dirty="0" smtClean="0">
                <a:solidFill>
                  <a:schemeClr val="tx1"/>
                </a:solidFill>
              </a:rPr>
              <a:t>. </a:t>
            </a:r>
            <a:r>
              <a:rPr lang="en-US" sz="1000" dirty="0">
                <a:solidFill>
                  <a:schemeClr val="tx1"/>
                </a:solidFill>
              </a:rPr>
              <a:t>Some colleges charge extra for certain amenities, such as cable </a:t>
            </a:r>
            <a:r>
              <a:rPr lang="en-US" sz="1000" dirty="0" err="1">
                <a:solidFill>
                  <a:schemeClr val="tx1"/>
                </a:solidFill>
              </a:rPr>
              <a:t>tv</a:t>
            </a:r>
            <a:r>
              <a:rPr lang="en-US" sz="1000" dirty="0">
                <a:solidFill>
                  <a:schemeClr val="tx1"/>
                </a:solidFill>
              </a:rPr>
              <a:t> or land-line phone service. Others include all amenities in the cost of the housing.</a:t>
            </a:r>
          </a:p>
          <a:p>
            <a:endParaRPr lang="en-US" sz="1000" dirty="0">
              <a:solidFill>
                <a:schemeClr val="tx1"/>
              </a:solidFill>
            </a:endParaRPr>
          </a:p>
          <a:p>
            <a:r>
              <a:rPr lang="en-US" sz="1000" dirty="0">
                <a:solidFill>
                  <a:schemeClr val="tx1"/>
                </a:solidFill>
              </a:rPr>
              <a:t>Meal plans are pre-paid plans that let you eat at campus dining locations without paying individual meal prices. Many colleges make meal plans mandatory for students living on campus. </a:t>
            </a:r>
          </a:p>
          <a:p>
            <a:endParaRPr lang="en-US" sz="1000" dirty="0">
              <a:solidFill>
                <a:schemeClr val="tx1"/>
              </a:solidFill>
            </a:endParaRPr>
          </a:p>
          <a:p>
            <a:r>
              <a:rPr lang="en-US" sz="1000" dirty="0">
                <a:solidFill>
                  <a:schemeClr val="tx1"/>
                </a:solidFill>
              </a:rPr>
              <a:t>Find out about the options offered when signing up for a meal plan. They’re set up differently at each school. For example, ECU’s meal plans each come with a combination of unlimited dining hall access, “Pirate Meals,” and “Pirate </a:t>
            </a:r>
            <a:r>
              <a:rPr lang="en-US" sz="1000" dirty="0" err="1">
                <a:solidFill>
                  <a:schemeClr val="tx1"/>
                </a:solidFill>
              </a:rPr>
              <a:t>Bucks.</a:t>
            </a:r>
            <a:r>
              <a:rPr lang="en-US" sz="1000" dirty="0">
                <a:solidFill>
                  <a:schemeClr val="tx1"/>
                </a:solidFill>
              </a:rPr>
              <a:t>” This means that a student pays for a meal plan at the beginning of the semester and then can eat at the dining hall anytime throughout that semester without paying anything extra. In addition, they also get a certain number of “Pirate Meals” that they can redeem at campus dining locations like Chick-</a:t>
            </a:r>
            <a:r>
              <a:rPr lang="en-US" sz="1000" dirty="0" err="1">
                <a:solidFill>
                  <a:schemeClr val="tx1"/>
                </a:solidFill>
              </a:rPr>
              <a:t>fil</a:t>
            </a:r>
            <a:r>
              <a:rPr lang="en-US" sz="1000" dirty="0">
                <a:solidFill>
                  <a:schemeClr val="tx1"/>
                </a:solidFill>
              </a:rPr>
              <a:t>-A and Subway for a specific combo meal. Finally, they get a specific dollar amount of “Pirate Bucks” that they can spend at any of the campus dining locations on snacks, drinks, or meals that aren’t covered by “Pirate Meals.” </a:t>
            </a:r>
          </a:p>
          <a:p>
            <a:endParaRPr lang="en-US" sz="1000" dirty="0">
              <a:solidFill>
                <a:schemeClr val="tx1"/>
              </a:solidFill>
            </a:endParaRPr>
          </a:p>
          <a:p>
            <a:r>
              <a:rPr lang="en-US" sz="1000" dirty="0">
                <a:solidFill>
                  <a:schemeClr val="tx1"/>
                </a:solidFill>
              </a:rPr>
              <a:t>Your college may have several options for a meal plan, and you should look at them carefully and consider your own needs and preferences in determining which will be the best option for you. For example, if you prefer to eat “3 square meals” every day, the most comprehensive plan will probably  be best for you. But if you’re more of a “cereal for breakfast and sandwich for lunch” type of person, you probably won’t end up eating as many meals each week in the dining hall. Just remember that if you spend less on a meal plan, you’ll probably still need to budget extra money for meals you’ll be getting from other sources.</a:t>
            </a:r>
          </a:p>
          <a:p>
            <a:endParaRPr lang="en-US" sz="1000"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7</a:t>
            </a:fld>
            <a:endParaRPr lang="en-US"/>
          </a:p>
        </p:txBody>
      </p:sp>
    </p:spTree>
    <p:extLst>
      <p:ext uri="{BB962C8B-B14F-4D97-AF65-F5344CB8AC3E}">
        <p14:creationId xmlns:p14="http://schemas.microsoft.com/office/powerpoint/2010/main" val="12010909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solidFill>
                  <a:schemeClr val="tx1"/>
                </a:solidFill>
              </a:rPr>
              <a:t>Fees are the</a:t>
            </a:r>
            <a:r>
              <a:rPr lang="en-US" baseline="0" dirty="0" smtClean="0">
                <a:solidFill>
                  <a:schemeClr val="tx1"/>
                </a:solidFill>
              </a:rPr>
              <a:t> charges assessed for various services and programs the university provides. One of the great perks of being a college student is that many universities offer lots of “free” amenities, such as special events, organizations, recreation and athletic facilities, healthcare, technology, and others. However in order to fund these things, fees are collected from each student who is enrolled. Even though students pay for these things indirectly, the cost per student is still usually much less </a:t>
            </a:r>
            <a:r>
              <a:rPr lang="en-US" baseline="0" dirty="0" smtClean="0">
                <a:solidFill>
                  <a:schemeClr val="tx1"/>
                </a:solidFill>
              </a:rPr>
              <a:t>than it </a:t>
            </a:r>
            <a:r>
              <a:rPr lang="en-US" baseline="0" dirty="0" smtClean="0">
                <a:solidFill>
                  <a:schemeClr val="tx1"/>
                </a:solidFill>
              </a:rPr>
              <a:t>would be if students paid for the amenities directly.</a:t>
            </a:r>
          </a:p>
          <a:p>
            <a:endParaRPr lang="en-US" baseline="0" dirty="0" smtClean="0">
              <a:solidFill>
                <a:schemeClr val="tx1"/>
              </a:solidFill>
            </a:endParaRPr>
          </a:p>
          <a:p>
            <a:r>
              <a:rPr lang="en-US" baseline="0" dirty="0" smtClean="0">
                <a:solidFill>
                  <a:schemeClr val="tx1"/>
                </a:solidFill>
              </a:rPr>
              <a:t>Some fees at your college will likely be mandatory and collected from every student. Others may only apply to certain students. Here are a few relatively common fees charged by many colleges:</a:t>
            </a:r>
          </a:p>
          <a:p>
            <a:pPr marL="174913" indent="-174913">
              <a:buFontTx/>
              <a:buChar char="-"/>
            </a:pPr>
            <a:r>
              <a:rPr lang="en-US" baseline="0" dirty="0" smtClean="0">
                <a:solidFill>
                  <a:schemeClr val="tx1"/>
                </a:solidFill>
              </a:rPr>
              <a:t>Student activity fee – funds student organizations, events, clubs, programs, etc. and the facilities needed to run those things</a:t>
            </a:r>
          </a:p>
          <a:p>
            <a:pPr marL="174913" indent="-174913">
              <a:buFontTx/>
              <a:buChar char="-"/>
            </a:pPr>
            <a:r>
              <a:rPr lang="en-US" baseline="0" dirty="0" smtClean="0">
                <a:solidFill>
                  <a:schemeClr val="tx1"/>
                </a:solidFill>
              </a:rPr>
              <a:t>Athletic fee – funds athletic programs and facilities</a:t>
            </a:r>
          </a:p>
          <a:p>
            <a:pPr marL="174913" indent="-174913">
              <a:buFontTx/>
              <a:buChar char="-"/>
            </a:pPr>
            <a:r>
              <a:rPr lang="en-US" baseline="0" dirty="0" smtClean="0">
                <a:solidFill>
                  <a:schemeClr val="tx1"/>
                </a:solidFill>
              </a:rPr>
              <a:t>Health service fees – funds the </a:t>
            </a:r>
            <a:r>
              <a:rPr lang="en-US" baseline="0" dirty="0" smtClean="0">
                <a:solidFill>
                  <a:schemeClr val="tx1"/>
                </a:solidFill>
              </a:rPr>
              <a:t>health care </a:t>
            </a:r>
            <a:r>
              <a:rPr lang="en-US" baseline="0" dirty="0" smtClean="0">
                <a:solidFill>
                  <a:schemeClr val="tx1"/>
                </a:solidFill>
              </a:rPr>
              <a:t>center on campus and related costs</a:t>
            </a:r>
          </a:p>
          <a:p>
            <a:pPr marL="174913" indent="-174913">
              <a:buFontTx/>
              <a:buChar char="-"/>
            </a:pPr>
            <a:r>
              <a:rPr lang="en-US" baseline="0" dirty="0" smtClean="0">
                <a:solidFill>
                  <a:schemeClr val="tx1"/>
                </a:solidFill>
              </a:rPr>
              <a:t>Technology fee – funds specialized technology and equipment used across campus as well as computer labs, etc.</a:t>
            </a:r>
          </a:p>
          <a:p>
            <a:pPr marL="174913" indent="-174913">
              <a:buFontTx/>
              <a:buChar char="-"/>
            </a:pPr>
            <a:r>
              <a:rPr lang="en-US" baseline="0" dirty="0" smtClean="0">
                <a:solidFill>
                  <a:schemeClr val="tx1"/>
                </a:solidFill>
              </a:rPr>
              <a:t>Recreation fee – funds recreation centers and other related activities and events</a:t>
            </a:r>
          </a:p>
          <a:p>
            <a:pPr marL="174913" indent="-174913">
              <a:buFontTx/>
              <a:buChar char="-"/>
            </a:pPr>
            <a:r>
              <a:rPr lang="en-US" baseline="0" dirty="0" smtClean="0">
                <a:solidFill>
                  <a:schemeClr val="tx1"/>
                </a:solidFill>
              </a:rPr>
              <a:t>Special course fees – these are only assessed to students taking certain courses. For example, a student taking a lab course might incur a Lab Fee for materials and equipment. A student taking a scuba diving course might pay a course fee that goes towards equipment, pool maintenance, lifeguard, etc.</a:t>
            </a:r>
          </a:p>
          <a:p>
            <a:pPr marL="174913" indent="-174913">
              <a:buFontTx/>
              <a:buChar char="-"/>
            </a:pPr>
            <a:endParaRPr lang="en-US" baseline="0" dirty="0" smtClean="0">
              <a:solidFill>
                <a:schemeClr val="tx1"/>
              </a:solidFill>
            </a:endParaRPr>
          </a:p>
          <a:p>
            <a:r>
              <a:rPr lang="en-US" baseline="0" dirty="0" smtClean="0">
                <a:solidFill>
                  <a:schemeClr val="tx1"/>
                </a:solidFill>
              </a:rPr>
              <a:t>Fees vary drastically from one college to another, so it’s worth finding out about what to expect from your college before enrolling.</a:t>
            </a:r>
          </a:p>
        </p:txBody>
      </p:sp>
      <p:sp>
        <p:nvSpPr>
          <p:cNvPr id="4" name="Slide Number Placeholder 3"/>
          <p:cNvSpPr>
            <a:spLocks noGrp="1"/>
          </p:cNvSpPr>
          <p:nvPr>
            <p:ph type="sldNum" sz="quarter" idx="10"/>
          </p:nvPr>
        </p:nvSpPr>
        <p:spPr/>
        <p:txBody>
          <a:bodyPr/>
          <a:lstStyle/>
          <a:p>
            <a:fld id="{B478BD2E-6024-48BF-9CB4-AE95D1CC26E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In a think/pair/share</a:t>
            </a:r>
            <a:r>
              <a:rPr lang="en-US" baseline="0" dirty="0" smtClean="0">
                <a:solidFill>
                  <a:schemeClr val="tx1"/>
                </a:solidFill>
              </a:rPr>
              <a:t> activity, have students brainstorm ideas about why college may be worth the significant investment of </a:t>
            </a:r>
            <a:r>
              <a:rPr lang="en-US" baseline="0" dirty="0" smtClean="0">
                <a:solidFill>
                  <a:schemeClr val="tx1"/>
                </a:solidFill>
              </a:rPr>
              <a:t>time and money that </a:t>
            </a:r>
            <a:r>
              <a:rPr lang="en-US" baseline="0" dirty="0" smtClean="0">
                <a:solidFill>
                  <a:schemeClr val="tx1"/>
                </a:solidFill>
              </a:rPr>
              <a:t>it requires.</a:t>
            </a:r>
          </a:p>
          <a:p>
            <a:endParaRPr lang="en-US" baseline="0" dirty="0" smtClean="0">
              <a:solidFill>
                <a:schemeClr val="tx1"/>
              </a:solidFill>
            </a:endParaRPr>
          </a:p>
          <a:p>
            <a:r>
              <a:rPr lang="en-US" baseline="0" dirty="0" smtClean="0">
                <a:solidFill>
                  <a:schemeClr val="tx1"/>
                </a:solidFill>
              </a:rPr>
              <a:t>Encourage them to think of both financial and non-financial reasons why it’s worthwhile.</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9</a:t>
            </a:fld>
            <a:endParaRPr lang="en-US"/>
          </a:p>
        </p:txBody>
      </p:sp>
    </p:spTree>
    <p:extLst>
      <p:ext uri="{BB962C8B-B14F-4D97-AF65-F5344CB8AC3E}">
        <p14:creationId xmlns:p14="http://schemas.microsoft.com/office/powerpoint/2010/main" val="102021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rPr>
              <a:pPr/>
              <a:t>5/1/2013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88045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rPr>
              <a:pPr/>
              <a:t>5/1/2013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466837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rPr>
              <a:pPr/>
              <a:t>5/1/2013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981033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E948E5-84AF-44A7-9DA8-FA8EC3EFDB30}" type="datetimeFigureOut">
              <a:rPr lang="en-US" smtClean="0">
                <a:solidFill>
                  <a:prstClr val="black">
                    <a:tint val="75000"/>
                  </a:prstClr>
                </a:solidFill>
              </a:rPr>
              <a:pPr/>
              <a:t>5/1/2013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97912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E948E5-84AF-44A7-9DA8-FA8EC3EFDB30}" type="datetimeFigureOut">
              <a:rPr lang="en-US" smtClean="0">
                <a:solidFill>
                  <a:prstClr val="black">
                    <a:tint val="75000"/>
                  </a:prstClr>
                </a:solidFill>
              </a:rPr>
              <a:pPr/>
              <a:t>5/1/2013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53319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E948E5-84AF-44A7-9DA8-FA8EC3EFDB30}" type="datetimeFigureOut">
              <a:rPr lang="en-US" smtClean="0">
                <a:solidFill>
                  <a:prstClr val="black">
                    <a:tint val="75000"/>
                  </a:prstClr>
                </a:solidFill>
              </a:rPr>
              <a:pPr/>
              <a:t>5/1/2013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161605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E948E5-84AF-44A7-9DA8-FA8EC3EFDB30}" type="datetimeFigureOut">
              <a:rPr lang="en-US" smtClean="0">
                <a:solidFill>
                  <a:prstClr val="black">
                    <a:tint val="75000"/>
                  </a:prstClr>
                </a:solidFill>
              </a:rPr>
              <a:pPr/>
              <a:t>5/1/2013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45786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solidFill>
                  <a:prstClr val="black">
                    <a:tint val="75000"/>
                  </a:prstClr>
                </a:solidFill>
              </a:rPr>
              <a:pPr/>
              <a:t>5/1/2013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7245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solidFill>
                  <a:prstClr val="black">
                    <a:tint val="75000"/>
                  </a:prstClr>
                </a:solidFill>
              </a:rPr>
              <a:pPr/>
              <a:t>5/1/2013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511065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rPr>
              <a:pPr/>
              <a:t>5/1/2013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28857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rPr>
              <a:pPr/>
              <a:t>5/1/2013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958506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46F41BBE-DA68-42BF-A714-8B24BD85C2BA}" type="datetimeFigureOut">
              <a:rPr lang="en-US" smtClean="0">
                <a:solidFill>
                  <a:prstClr val="black">
                    <a:tint val="75000"/>
                  </a:prstClr>
                </a:solidFill>
              </a:rPr>
              <a:pPr/>
              <a:t>5/1/2013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38006EB-4808-4445-9801-A2B9B0794A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52313373"/>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6F41BBE-DA68-42BF-A714-8B24BD85C2BA}" type="datetimeFigureOut">
              <a:rPr lang="en-US" smtClean="0">
                <a:solidFill>
                  <a:prstClr val="black">
                    <a:tint val="75000"/>
                  </a:prstClr>
                </a:solidFill>
              </a:rPr>
              <a:pPr/>
              <a:t>5/1/2013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38006EB-4808-4445-9801-A2B9B0794A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107437"/>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F41BBE-DA68-42BF-A714-8B24BD85C2BA}" type="datetimeFigureOut">
              <a:rPr lang="en-US" smtClean="0">
                <a:solidFill>
                  <a:prstClr val="black">
                    <a:tint val="75000"/>
                  </a:prstClr>
                </a:solidFill>
              </a:rPr>
              <a:pPr/>
              <a:t>5/1/2013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38006EB-4808-4445-9801-A2B9B0794A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5520238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F41BBE-DA68-42BF-A714-8B24BD85C2BA}" type="datetimeFigureOut">
              <a:rPr lang="en-US" smtClean="0">
                <a:solidFill>
                  <a:prstClr val="black">
                    <a:tint val="75000"/>
                  </a:prstClr>
                </a:solidFill>
              </a:rPr>
              <a:pPr/>
              <a:t>5/1/2013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38006EB-4808-4445-9801-A2B9B0794A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619428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F41BBE-DA68-42BF-A714-8B24BD85C2BA}" type="datetimeFigureOut">
              <a:rPr lang="en-US" smtClean="0">
                <a:solidFill>
                  <a:prstClr val="black">
                    <a:tint val="75000"/>
                  </a:prstClr>
                </a:solidFill>
              </a:rPr>
              <a:pPr/>
              <a:t>5/1/2013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38006EB-4808-4445-9801-A2B9B0794A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208042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F41BBE-DA68-42BF-A714-8B24BD85C2BA}" type="datetimeFigureOut">
              <a:rPr lang="en-US" smtClean="0">
                <a:solidFill>
                  <a:prstClr val="black">
                    <a:tint val="75000"/>
                  </a:prstClr>
                </a:solidFill>
              </a:rPr>
              <a:pPr/>
              <a:t>5/1/2013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38006EB-4808-4445-9801-A2B9B0794A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8175927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F41BBE-DA68-42BF-A714-8B24BD85C2BA}" type="datetimeFigureOut">
              <a:rPr lang="en-US" smtClean="0">
                <a:solidFill>
                  <a:prstClr val="black">
                    <a:tint val="75000"/>
                  </a:prstClr>
                </a:solidFill>
              </a:rPr>
              <a:pPr/>
              <a:t>5/1/2013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38006EB-4808-4445-9801-A2B9B0794A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7745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E948E5-84AF-44A7-9DA8-FA8EC3EFDB30}" type="datetimeFigureOut">
              <a:rPr lang="en-US" smtClean="0"/>
              <a:pPr/>
              <a:t>5/1/2013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F41BBE-DA68-42BF-A714-8B24BD85C2BA}" type="datetimeFigureOut">
              <a:rPr lang="en-US" smtClean="0">
                <a:solidFill>
                  <a:prstClr val="black">
                    <a:tint val="75000"/>
                  </a:prstClr>
                </a:solidFill>
              </a:rPr>
              <a:pPr/>
              <a:t>5/1/2013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38006EB-4808-4445-9801-A2B9B0794A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924717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F41BBE-DA68-42BF-A714-8B24BD85C2BA}" type="datetimeFigureOut">
              <a:rPr lang="en-US" smtClean="0">
                <a:solidFill>
                  <a:prstClr val="black">
                    <a:tint val="75000"/>
                  </a:prstClr>
                </a:solidFill>
              </a:rPr>
              <a:pPr/>
              <a:t>5/1/2013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38006EB-4808-4445-9801-A2B9B0794A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913776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F41BBE-DA68-42BF-A714-8B24BD85C2BA}" type="datetimeFigureOut">
              <a:rPr lang="en-US" smtClean="0">
                <a:solidFill>
                  <a:prstClr val="black">
                    <a:tint val="75000"/>
                  </a:prstClr>
                </a:solidFill>
              </a:rPr>
              <a:pPr/>
              <a:t>5/1/2013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38006EB-4808-4445-9801-A2B9B0794A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206212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F41BBE-DA68-42BF-A714-8B24BD85C2BA}" type="datetimeFigureOut">
              <a:rPr lang="en-US" smtClean="0">
                <a:solidFill>
                  <a:prstClr val="black">
                    <a:tint val="75000"/>
                  </a:prstClr>
                </a:solidFill>
              </a:rPr>
              <a:pPr/>
              <a:t>5/1/2013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38006EB-4808-4445-9801-A2B9B0794A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82153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E948E5-84AF-44A7-9DA8-FA8EC3EFDB30}" type="datetimeFigureOut">
              <a:rPr lang="en-US" smtClean="0"/>
              <a:pPr/>
              <a:t>5/1/2013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E948E5-84AF-44A7-9DA8-FA8EC3EFDB30}" type="datetimeFigureOut">
              <a:rPr lang="en-US" smtClean="0"/>
              <a:pPr/>
              <a:t>5/1/2013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E948E5-84AF-44A7-9DA8-FA8EC3EFDB30}" type="datetimeFigureOut">
              <a:rPr lang="en-US" smtClean="0"/>
              <a:pPr/>
              <a:t>5/1/2013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E948E5-84AF-44A7-9DA8-FA8EC3EFDB30}" type="datetimeFigureOut">
              <a:rPr lang="en-US" smtClean="0"/>
              <a:pPr/>
              <a:t>5/1/2013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pPr/>
              <a:t>5/1/2013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pPr/>
              <a:t>5/1/2013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E948E5-84AF-44A7-9DA8-FA8EC3EFDB30}" type="datetimeFigureOut">
              <a:rPr lang="en-US" smtClean="0"/>
              <a:pPr/>
              <a:t>5/1/2013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2205EC-E810-4928-AE27-1C68EAC3C1D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E948E5-84AF-44A7-9DA8-FA8EC3EFDB30}" type="datetimeFigureOut">
              <a:rPr lang="en-US" smtClean="0">
                <a:solidFill>
                  <a:prstClr val="black">
                    <a:tint val="75000"/>
                  </a:prstClr>
                </a:solidFill>
              </a:rPr>
              <a:pPr/>
              <a:t>5/1/2013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86293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F41BBE-DA68-42BF-A714-8B24BD85C2BA}" type="datetimeFigureOut">
              <a:rPr lang="en-US" smtClean="0">
                <a:solidFill>
                  <a:prstClr val="black">
                    <a:tint val="75000"/>
                  </a:prstClr>
                </a:solidFill>
              </a:rPr>
              <a:pPr/>
              <a:t>5/1/2013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8006EB-4808-4445-9801-A2B9B0794A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22577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13.xml"/><Relationship Id="rId4" Type="http://schemas.openxmlformats.org/officeDocument/2006/relationships/hyperlink" Target="http://creativecommons.org/licenses/by-nc/3.0/deed.en_U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6975"/>
            <a:ext cx="7772400" cy="1470025"/>
          </a:xfrm>
        </p:spPr>
        <p:txBody>
          <a:bodyPr>
            <a:noAutofit/>
          </a:bodyPr>
          <a:lstStyle/>
          <a:p>
            <a:r>
              <a:rPr lang="en-US" sz="6000" dirty="0" smtClean="0">
                <a:solidFill>
                  <a:schemeClr val="bg1"/>
                </a:solidFill>
              </a:rPr>
              <a:t>Introduction to College  Financial Topics</a:t>
            </a:r>
            <a:endParaRPr lang="en-US" sz="6000" dirty="0">
              <a:solidFill>
                <a:schemeClr val="bg1"/>
              </a:solidFill>
            </a:endParaRPr>
          </a:p>
        </p:txBody>
      </p:sp>
      <p:pic>
        <p:nvPicPr>
          <p:cNvPr id="1030" name="Picture 6" descr="C:\Users\coe\AppData\Local\Microsoft\Windows\Temporary Internet Files\Content.IE5\PI8JTH8K\MC90001931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40560" y="3483837"/>
            <a:ext cx="3662880" cy="26883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solidFill>
                  <a:schemeClr val="bg1"/>
                </a:solidFill>
              </a:rPr>
              <a:t>Monetary Benefits  </a:t>
            </a:r>
            <a:endParaRPr lang="en-US" dirty="0">
              <a:solidFill>
                <a:schemeClr val="bg1"/>
              </a:solidFill>
            </a:endParaRPr>
          </a:p>
        </p:txBody>
      </p:sp>
      <p:sp>
        <p:nvSpPr>
          <p:cNvPr id="7" name="Content Placeholder 6"/>
          <p:cNvSpPr>
            <a:spLocks noGrp="1"/>
          </p:cNvSpPr>
          <p:nvPr>
            <p:ph idx="1"/>
          </p:nvPr>
        </p:nvSpPr>
        <p:spPr>
          <a:xfrm>
            <a:off x="457200" y="1676400"/>
            <a:ext cx="8229600" cy="4525963"/>
          </a:xfrm>
        </p:spPr>
        <p:txBody>
          <a:bodyPr>
            <a:normAutofit fontScale="92500"/>
          </a:bodyPr>
          <a:lstStyle/>
          <a:p>
            <a:r>
              <a:rPr lang="en-US" dirty="0" smtClean="0">
                <a:solidFill>
                  <a:schemeClr val="bg1"/>
                </a:solidFill>
              </a:rPr>
              <a:t>Over the course of a lifetime, the average college graduate earns </a:t>
            </a:r>
            <a:r>
              <a:rPr lang="en-US" sz="4400" b="1" dirty="0" smtClean="0">
                <a:solidFill>
                  <a:schemeClr val="bg1"/>
                </a:solidFill>
              </a:rPr>
              <a:t>nearly $1 million more </a:t>
            </a:r>
            <a:r>
              <a:rPr lang="en-US" dirty="0" smtClean="0">
                <a:solidFill>
                  <a:schemeClr val="bg1"/>
                </a:solidFill>
              </a:rPr>
              <a:t>than the average high school graduate.</a:t>
            </a:r>
          </a:p>
          <a:p>
            <a:pPr>
              <a:buNone/>
            </a:pPr>
            <a:endParaRPr lang="en-US" dirty="0" smtClean="0">
              <a:solidFill>
                <a:schemeClr val="bg1"/>
              </a:solidFill>
            </a:endParaRPr>
          </a:p>
          <a:p>
            <a:r>
              <a:rPr lang="en-US" dirty="0" smtClean="0">
                <a:solidFill>
                  <a:schemeClr val="bg1"/>
                </a:solidFill>
              </a:rPr>
              <a:t>Generally, college graduates…</a:t>
            </a:r>
          </a:p>
          <a:p>
            <a:pPr lvl="1"/>
            <a:r>
              <a:rPr lang="en-US" dirty="0" smtClean="0">
                <a:solidFill>
                  <a:schemeClr val="bg1"/>
                </a:solidFill>
              </a:rPr>
              <a:t>Are about half as likely to be unemployed</a:t>
            </a:r>
          </a:p>
          <a:p>
            <a:pPr lvl="1"/>
            <a:r>
              <a:rPr lang="en-US" dirty="0" smtClean="0">
                <a:solidFill>
                  <a:schemeClr val="bg1"/>
                </a:solidFill>
              </a:rPr>
              <a:t>Receive better employment benefits</a:t>
            </a:r>
          </a:p>
          <a:p>
            <a:pPr lvl="1"/>
            <a:r>
              <a:rPr lang="en-US" dirty="0" smtClean="0">
                <a:solidFill>
                  <a:schemeClr val="bg1"/>
                </a:solidFill>
              </a:rPr>
              <a:t>Have more money in savings </a:t>
            </a:r>
          </a:p>
          <a:p>
            <a:endParaRPr lang="en-US" dirty="0">
              <a:solidFill>
                <a:schemeClr val="bg1"/>
              </a:solidFill>
            </a:endParaRPr>
          </a:p>
        </p:txBody>
      </p:sp>
      <p:pic>
        <p:nvPicPr>
          <p:cNvPr id="4" name="Picture 2" descr="C:\Users\coe\AppData\Local\Microsoft\Windows\Temporary Internet Files\Content.IE5\LKYB10BI\MP900422552[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9000" y="3886200"/>
            <a:ext cx="1372716" cy="205806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solidFill>
                  <a:schemeClr val="bg1"/>
                </a:solidFill>
              </a:rPr>
              <a:t>Non-Monetary Benefits</a:t>
            </a:r>
            <a:endParaRPr lang="en-US" dirty="0">
              <a:solidFill>
                <a:schemeClr val="bg1"/>
              </a:solidFill>
            </a:endParaRPr>
          </a:p>
        </p:txBody>
      </p:sp>
      <p:sp>
        <p:nvSpPr>
          <p:cNvPr id="7" name="Content Placeholder 6"/>
          <p:cNvSpPr>
            <a:spLocks noGrp="1"/>
          </p:cNvSpPr>
          <p:nvPr>
            <p:ph idx="1"/>
          </p:nvPr>
        </p:nvSpPr>
        <p:spPr>
          <a:xfrm>
            <a:off x="457200" y="1600200"/>
            <a:ext cx="8229600" cy="5181599"/>
          </a:xfrm>
        </p:spPr>
        <p:txBody>
          <a:bodyPr>
            <a:normAutofit fontScale="92500" lnSpcReduction="10000"/>
          </a:bodyPr>
          <a:lstStyle/>
          <a:p>
            <a:r>
              <a:rPr lang="en-US" dirty="0" smtClean="0">
                <a:solidFill>
                  <a:schemeClr val="bg1"/>
                </a:solidFill>
              </a:rPr>
              <a:t>Better quality of life </a:t>
            </a:r>
          </a:p>
          <a:p>
            <a:endParaRPr lang="en-US" sz="1000" dirty="0" smtClean="0">
              <a:solidFill>
                <a:schemeClr val="bg1"/>
              </a:solidFill>
            </a:endParaRPr>
          </a:p>
          <a:p>
            <a:r>
              <a:rPr lang="en-US" dirty="0" smtClean="0">
                <a:solidFill>
                  <a:schemeClr val="bg1"/>
                </a:solidFill>
              </a:rPr>
              <a:t>More leisure activities</a:t>
            </a:r>
          </a:p>
          <a:p>
            <a:endParaRPr lang="en-US" sz="1000" dirty="0" smtClean="0">
              <a:solidFill>
                <a:schemeClr val="bg1"/>
              </a:solidFill>
            </a:endParaRPr>
          </a:p>
          <a:p>
            <a:r>
              <a:rPr lang="en-US" dirty="0" smtClean="0">
                <a:solidFill>
                  <a:schemeClr val="bg1"/>
                </a:solidFill>
              </a:rPr>
              <a:t>Better health</a:t>
            </a:r>
          </a:p>
          <a:p>
            <a:endParaRPr lang="en-US" sz="1000" dirty="0" smtClean="0">
              <a:solidFill>
                <a:schemeClr val="bg1"/>
              </a:solidFill>
            </a:endParaRPr>
          </a:p>
          <a:p>
            <a:r>
              <a:rPr lang="en-US" dirty="0" smtClean="0">
                <a:solidFill>
                  <a:schemeClr val="bg1"/>
                </a:solidFill>
              </a:rPr>
              <a:t>Higher social status</a:t>
            </a:r>
          </a:p>
          <a:p>
            <a:endParaRPr lang="en-US" sz="1000" dirty="0" smtClean="0">
              <a:solidFill>
                <a:schemeClr val="bg1"/>
              </a:solidFill>
            </a:endParaRPr>
          </a:p>
          <a:p>
            <a:r>
              <a:rPr lang="en-US" dirty="0" smtClean="0">
                <a:solidFill>
                  <a:schemeClr val="bg1"/>
                </a:solidFill>
              </a:rPr>
              <a:t>Increased personal &amp; professional mobility</a:t>
            </a:r>
          </a:p>
          <a:p>
            <a:endParaRPr lang="en-US" sz="1000" dirty="0" smtClean="0">
              <a:solidFill>
                <a:schemeClr val="bg1"/>
              </a:solidFill>
            </a:endParaRPr>
          </a:p>
          <a:p>
            <a:r>
              <a:rPr lang="en-US" dirty="0" smtClean="0">
                <a:solidFill>
                  <a:schemeClr val="bg1"/>
                </a:solidFill>
              </a:rPr>
              <a:t>Better consumer decision making</a:t>
            </a:r>
          </a:p>
          <a:p>
            <a:endParaRPr lang="en-US" sz="1000" dirty="0" smtClean="0">
              <a:solidFill>
                <a:schemeClr val="bg1"/>
              </a:solidFill>
            </a:endParaRPr>
          </a:p>
          <a:p>
            <a:r>
              <a:rPr lang="en-US" dirty="0" smtClean="0">
                <a:solidFill>
                  <a:schemeClr val="bg1"/>
                </a:solidFill>
              </a:rPr>
              <a:t>More open-minded and knowledgeable about the world</a:t>
            </a:r>
          </a:p>
        </p:txBody>
      </p:sp>
      <p:pic>
        <p:nvPicPr>
          <p:cNvPr id="4101" name="Picture 5" descr="C:\Users\coe\AppData\Local\Microsoft\Windows\Temporary Internet Files\Content.IE5\AJQ4WJN4\MC90023656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1628371"/>
            <a:ext cx="1617574" cy="182239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TextBox 6"/>
          <p:cNvSpPr txBox="1"/>
          <p:nvPr/>
        </p:nvSpPr>
        <p:spPr>
          <a:xfrm>
            <a:off x="381000" y="685800"/>
            <a:ext cx="8534400" cy="3477875"/>
          </a:xfrm>
          <a:prstGeom prst="rect">
            <a:avLst/>
          </a:prstGeom>
          <a:solidFill>
            <a:schemeClr val="accent1">
              <a:lumMod val="20000"/>
              <a:lumOff val="80000"/>
            </a:schemeClr>
          </a:solidFill>
          <a:ln>
            <a:solidFill>
              <a:schemeClr val="tx2">
                <a:lumMod val="50000"/>
              </a:schemeClr>
            </a:solidFill>
          </a:ln>
        </p:spPr>
        <p:txBody>
          <a:bodyPr wrap="square" rtlCol="0">
            <a:spAutoFit/>
          </a:bodyPr>
          <a:lstStyle/>
          <a:p>
            <a:pPr algn="ctr"/>
            <a:r>
              <a:rPr lang="en-US" sz="4400" dirty="0" smtClean="0">
                <a:solidFill>
                  <a:schemeClr val="tx2">
                    <a:lumMod val="75000"/>
                  </a:schemeClr>
                </a:solidFill>
                <a:latin typeface="Times New Roman" pitchFamily="18" charset="0"/>
                <a:cs typeface="Times New Roman" pitchFamily="18" charset="0"/>
              </a:rPr>
              <a:t>The difference in earning potential, job security, and other financial and personal benefits makes attending college an excellent investment in your future.</a:t>
            </a:r>
            <a:endParaRPr lang="en-US" sz="4400" dirty="0">
              <a:solidFill>
                <a:schemeClr val="tx2">
                  <a:lumMod val="75000"/>
                </a:schemeClr>
              </a:solidFill>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3" cstate="print"/>
          <a:srcRect/>
          <a:stretch>
            <a:fillRect/>
          </a:stretch>
        </p:blipFill>
        <p:spPr bwMode="auto">
          <a:xfrm>
            <a:off x="6324600" y="3657600"/>
            <a:ext cx="2276475" cy="3009900"/>
          </a:xfrm>
          <a:prstGeom prst="rect">
            <a:avLst/>
          </a:prstGeom>
          <a:noFill/>
          <a:ln w="25400">
            <a:solidFill>
              <a:schemeClr val="tx2">
                <a:lumMod val="50000"/>
              </a:schemeClr>
            </a:solid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651760" y="1676400"/>
            <a:ext cx="3840480" cy="1265613"/>
          </a:xfrm>
          <a:prstGeom prst="rect">
            <a:avLst/>
          </a:prstGeom>
        </p:spPr>
      </p:pic>
      <p:sp>
        <p:nvSpPr>
          <p:cNvPr id="5" name="Rectangle 4"/>
          <p:cNvSpPr/>
          <p:nvPr/>
        </p:nvSpPr>
        <p:spPr>
          <a:xfrm>
            <a:off x="1828800" y="3399534"/>
            <a:ext cx="5486400" cy="646331"/>
          </a:xfrm>
          <a:prstGeom prst="rect">
            <a:avLst/>
          </a:prstGeom>
        </p:spPr>
        <p:txBody>
          <a:bodyPr wrap="square">
            <a:spAutoFit/>
          </a:bodyPr>
          <a:lstStyle/>
          <a:p>
            <a:pPr algn="ctr"/>
            <a:r>
              <a:rPr lang="en-US" dirty="0">
                <a:solidFill>
                  <a:srgbClr val="FFFFFF"/>
                </a:solidFill>
                <a:hlinkClick r:id="rId4"/>
              </a:rPr>
              <a:t>This work is licensed under a Creative Commons Attribution-</a:t>
            </a:r>
            <a:r>
              <a:rPr lang="en-US" dirty="0" err="1">
                <a:solidFill>
                  <a:srgbClr val="FFFFFF"/>
                </a:solidFill>
                <a:hlinkClick r:id="rId4"/>
              </a:rPr>
              <a:t>NonCommercial</a:t>
            </a:r>
            <a:r>
              <a:rPr lang="en-US" dirty="0">
                <a:solidFill>
                  <a:srgbClr val="FFFFFF"/>
                </a:solidFill>
                <a:hlinkClick r:id="rId4"/>
              </a:rPr>
              <a:t> 3.0 </a:t>
            </a:r>
            <a:r>
              <a:rPr lang="en-US" dirty="0" err="1">
                <a:solidFill>
                  <a:srgbClr val="FFFFFF"/>
                </a:solidFill>
                <a:hlinkClick r:id="rId4"/>
              </a:rPr>
              <a:t>Unported</a:t>
            </a:r>
            <a:r>
              <a:rPr lang="en-US" dirty="0">
                <a:solidFill>
                  <a:srgbClr val="FFFFFF"/>
                </a:solidFill>
                <a:hlinkClick r:id="rId4"/>
              </a:rPr>
              <a:t> License.</a:t>
            </a:r>
            <a:endParaRPr lang="en-US" dirty="0">
              <a:solidFill>
                <a:srgbClr val="FFFFFF"/>
              </a:solidFill>
            </a:endParaRPr>
          </a:p>
        </p:txBody>
      </p:sp>
    </p:spTree>
    <p:extLst>
      <p:ext uri="{BB962C8B-B14F-4D97-AF65-F5344CB8AC3E}">
        <p14:creationId xmlns:p14="http://schemas.microsoft.com/office/powerpoint/2010/main" val="1063254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0"/>
            <a:ext cx="8534400" cy="2514600"/>
          </a:xfrm>
        </p:spPr>
        <p:txBody>
          <a:bodyPr>
            <a:noAutofit/>
          </a:bodyPr>
          <a:lstStyle/>
          <a:p>
            <a:r>
              <a:rPr lang="en-US" sz="5400" dirty="0">
                <a:solidFill>
                  <a:schemeClr val="bg1"/>
                </a:solidFill>
              </a:rPr>
              <a:t>H</a:t>
            </a:r>
            <a:r>
              <a:rPr lang="en-US" sz="5400" dirty="0" smtClean="0">
                <a:solidFill>
                  <a:schemeClr val="bg1"/>
                </a:solidFill>
              </a:rPr>
              <a:t>ow much does college cost? </a:t>
            </a:r>
            <a:endParaRPr lang="en-US" sz="5400" dirty="0">
              <a:solidFill>
                <a:schemeClr val="bg1"/>
              </a:solidFill>
            </a:endParaRPr>
          </a:p>
        </p:txBody>
      </p:sp>
      <p:pic>
        <p:nvPicPr>
          <p:cNvPr id="1030" name="Picture 6" descr="C:\Users\coe\AppData\Local\Microsoft\Windows\Temporary Internet Files\Content.IE5\8UYFZNCU\MC90005679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3551656"/>
            <a:ext cx="4213949" cy="206288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coe\AppData\Local\Microsoft\Windows\Temporary Internet Files\Content.IE5\W02EJMXZ\MC900312094[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19400" y="2595945"/>
            <a:ext cx="5410200" cy="380485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solidFill>
                  <a:schemeClr val="bg1"/>
                </a:solidFill>
              </a:rPr>
              <a:t>Sample Public University Expenses</a:t>
            </a:r>
            <a:endParaRPr lang="en-US" dirty="0">
              <a:solidFill>
                <a:schemeClr val="bg1"/>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304550070"/>
              </p:ext>
            </p:extLst>
          </p:nvPr>
        </p:nvGraphicFramePr>
        <p:xfrm>
          <a:off x="457200" y="1600200"/>
          <a:ext cx="8229600" cy="3845560"/>
        </p:xfrm>
        <a:graphic>
          <a:graphicData uri="http://schemas.openxmlformats.org/drawingml/2006/table">
            <a:tbl>
              <a:tblPr firstRow="1" bandRow="1">
                <a:tableStyleId>{5C22544A-7EE6-4342-B048-85BDC9FD1C3A}</a:tableStyleId>
              </a:tblPr>
              <a:tblGrid>
                <a:gridCol w="2743200"/>
                <a:gridCol w="5486400"/>
              </a:tblGrid>
              <a:tr h="370840">
                <a:tc>
                  <a:txBody>
                    <a:bodyPr/>
                    <a:lstStyle/>
                    <a:p>
                      <a:endParaRPr lang="en-US" dirty="0"/>
                    </a:p>
                  </a:txBody>
                  <a:tcPr/>
                </a:tc>
                <a:tc>
                  <a:txBody>
                    <a:bodyPr/>
                    <a:lstStyle/>
                    <a:p>
                      <a:endParaRPr lang="en-US"/>
                    </a:p>
                  </a:txBody>
                  <a:tcPr/>
                </a:tc>
              </a:tr>
              <a:tr h="370840">
                <a:tc>
                  <a:txBody>
                    <a:bodyPr/>
                    <a:lstStyle/>
                    <a:p>
                      <a:r>
                        <a:rPr lang="en-US" sz="2400" dirty="0" smtClean="0"/>
                        <a:t>Full-Time Tuition </a:t>
                      </a:r>
                      <a:endParaRPr lang="en-US" sz="2400" dirty="0"/>
                    </a:p>
                  </a:txBody>
                  <a:tcPr/>
                </a:tc>
                <a:tc>
                  <a:txBody>
                    <a:bodyPr/>
                    <a:lstStyle/>
                    <a:p>
                      <a:r>
                        <a:rPr lang="en-US" sz="2400" dirty="0" smtClean="0"/>
                        <a:t>In</a:t>
                      </a:r>
                      <a:r>
                        <a:rPr lang="en-US" sz="2400" baseline="0" dirty="0" smtClean="0"/>
                        <a:t> State:                                  $3,758.00</a:t>
                      </a:r>
                      <a:endParaRPr lang="en-US" sz="2400" dirty="0"/>
                    </a:p>
                  </a:txBody>
                  <a:tcPr/>
                </a:tc>
              </a:tr>
              <a:tr h="370840">
                <a:tc>
                  <a:txBody>
                    <a:bodyPr/>
                    <a:lstStyle/>
                    <a:p>
                      <a:endParaRPr lang="en-US" sz="2400" dirty="0"/>
                    </a:p>
                  </a:txBody>
                  <a:tcPr/>
                </a:tc>
                <a:tc>
                  <a:txBody>
                    <a:bodyPr/>
                    <a:lstStyle/>
                    <a:p>
                      <a:r>
                        <a:rPr lang="en-US" sz="2400" dirty="0" smtClean="0"/>
                        <a:t>Out</a:t>
                      </a:r>
                      <a:r>
                        <a:rPr lang="en-US" sz="2400" baseline="0" dirty="0" smtClean="0"/>
                        <a:t> of State:                          $17,572.00</a:t>
                      </a:r>
                      <a:endParaRPr lang="en-US" sz="2400" dirty="0"/>
                    </a:p>
                  </a:txBody>
                  <a:tcPr/>
                </a:tc>
              </a:tr>
              <a:tr h="370840">
                <a:tc>
                  <a:txBody>
                    <a:bodyPr/>
                    <a:lstStyle/>
                    <a:p>
                      <a:r>
                        <a:rPr lang="en-US" sz="2400" dirty="0" smtClean="0"/>
                        <a:t>Campus Living</a:t>
                      </a:r>
                      <a:r>
                        <a:rPr lang="en-US" sz="2400" baseline="0" dirty="0" smtClean="0"/>
                        <a:t> Fees</a:t>
                      </a:r>
                      <a:endParaRPr lang="en-US" sz="2400" dirty="0"/>
                    </a:p>
                  </a:txBody>
                  <a:tcPr/>
                </a:tc>
                <a:tc>
                  <a:txBody>
                    <a:bodyPr/>
                    <a:lstStyle/>
                    <a:p>
                      <a:r>
                        <a:rPr lang="en-US" sz="2400" dirty="0" smtClean="0"/>
                        <a:t>                                                 $4,650.00</a:t>
                      </a:r>
                      <a:endParaRPr lang="en-US" sz="2400" dirty="0"/>
                    </a:p>
                  </a:txBody>
                  <a:tcPr/>
                </a:tc>
              </a:tr>
              <a:tr h="370840">
                <a:tc>
                  <a:txBody>
                    <a:bodyPr/>
                    <a:lstStyle/>
                    <a:p>
                      <a:r>
                        <a:rPr lang="en-US" sz="2400" dirty="0" smtClean="0"/>
                        <a:t>Campus Meal Plans  (average)*</a:t>
                      </a:r>
                      <a:endParaRPr lang="en-US" sz="2400" dirty="0"/>
                    </a:p>
                  </a:txBody>
                  <a:tcPr/>
                </a:tc>
                <a:tc>
                  <a:txBody>
                    <a:bodyPr/>
                    <a:lstStyle/>
                    <a:p>
                      <a:r>
                        <a:rPr lang="en-US" sz="2400" dirty="0" smtClean="0"/>
                        <a:t>                                                 $3400.00</a:t>
                      </a:r>
                      <a:endParaRPr lang="en-US" sz="2400" dirty="0"/>
                    </a:p>
                  </a:txBody>
                  <a:tcPr/>
                </a:tc>
              </a:tr>
              <a:tr h="370840">
                <a:tc>
                  <a:txBody>
                    <a:bodyPr/>
                    <a:lstStyle/>
                    <a:p>
                      <a:r>
                        <a:rPr lang="en-US" sz="2400" dirty="0" smtClean="0"/>
                        <a:t>** FEES</a:t>
                      </a:r>
                      <a:r>
                        <a:rPr lang="en-US" sz="2400" baseline="0" dirty="0" smtClean="0"/>
                        <a:t> </a:t>
                      </a:r>
                      <a:endParaRPr lang="en-US" sz="2400" dirty="0"/>
                    </a:p>
                  </a:txBody>
                  <a:tcPr/>
                </a:tc>
                <a:tc>
                  <a:txBody>
                    <a:bodyPr/>
                    <a:lstStyle/>
                    <a:p>
                      <a:pPr algn="l"/>
                      <a:r>
                        <a:rPr lang="en-US" sz="2400" dirty="0" smtClean="0"/>
                        <a:t>                                                 $2110.00</a:t>
                      </a:r>
                      <a:endParaRPr lang="en-US" sz="2400" dirty="0"/>
                    </a:p>
                  </a:txBody>
                  <a:tcPr/>
                </a:tc>
              </a:tr>
              <a:tr h="370840">
                <a:tc>
                  <a:txBody>
                    <a:bodyPr/>
                    <a:lstStyle/>
                    <a:p>
                      <a:endParaRPr lang="en-US" sz="2400" dirty="0" smtClean="0"/>
                    </a:p>
                    <a:p>
                      <a:r>
                        <a:rPr lang="en-US" sz="2400" dirty="0" smtClean="0"/>
                        <a:t>TOTAL</a:t>
                      </a:r>
                      <a:r>
                        <a:rPr lang="en-US" sz="2400" baseline="0" dirty="0" smtClean="0"/>
                        <a:t> </a:t>
                      </a:r>
                      <a:endParaRPr lang="en-US" sz="2400" dirty="0"/>
                    </a:p>
                  </a:txBody>
                  <a:tcPr/>
                </a:tc>
                <a:tc>
                  <a:txBody>
                    <a:bodyPr/>
                    <a:lstStyle/>
                    <a:p>
                      <a:endParaRPr lang="en-US" sz="2400" dirty="0" smtClean="0"/>
                    </a:p>
                    <a:p>
                      <a:pPr algn="ctr"/>
                      <a:r>
                        <a:rPr lang="en-US" sz="2400" dirty="0" smtClean="0"/>
                        <a:t>$13,918 - $27,732</a:t>
                      </a:r>
                      <a:r>
                        <a:rPr lang="en-US" sz="2400" baseline="0" dirty="0" smtClean="0"/>
                        <a:t> per academic year</a:t>
                      </a:r>
                      <a:endParaRPr lang="en-US" sz="2400" dirty="0"/>
                    </a:p>
                  </a:txBody>
                  <a:tcPr/>
                </a:tc>
              </a:tr>
            </a:tbl>
          </a:graphicData>
        </a:graphic>
      </p:graphicFrame>
      <p:sp>
        <p:nvSpPr>
          <p:cNvPr id="5" name="TextBox 4"/>
          <p:cNvSpPr txBox="1"/>
          <p:nvPr/>
        </p:nvSpPr>
        <p:spPr>
          <a:xfrm>
            <a:off x="0" y="6324600"/>
            <a:ext cx="9144000" cy="369332"/>
          </a:xfrm>
          <a:prstGeom prst="rect">
            <a:avLst/>
          </a:prstGeom>
          <a:noFill/>
        </p:spPr>
        <p:txBody>
          <a:bodyPr wrap="square" rtlCol="0">
            <a:spAutoFit/>
          </a:bodyPr>
          <a:lstStyle/>
          <a:p>
            <a:r>
              <a:rPr lang="en-US" dirty="0" smtClean="0">
                <a:solidFill>
                  <a:schemeClr val="bg1"/>
                </a:solidFill>
              </a:rPr>
              <a:t>These figures are based on the 2012-2013 school year. See college websites for updated figures.</a:t>
            </a:r>
            <a:endParaRPr lang="en-US" dirty="0">
              <a:solidFill>
                <a:schemeClr val="bg1"/>
              </a:solidFill>
            </a:endParaRPr>
          </a:p>
        </p:txBody>
      </p:sp>
      <p:sp>
        <p:nvSpPr>
          <p:cNvPr id="7" name="Rounded Rectangular Callout 6"/>
          <p:cNvSpPr/>
          <p:nvPr/>
        </p:nvSpPr>
        <p:spPr>
          <a:xfrm>
            <a:off x="3505200" y="3124200"/>
            <a:ext cx="1981200" cy="533400"/>
          </a:xfrm>
          <a:prstGeom prst="wedgeRoundRectCallout">
            <a:avLst>
              <a:gd name="adj1" fmla="val -74312"/>
              <a:gd name="adj2" fmla="val -3545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ular Callout 8"/>
          <p:cNvSpPr/>
          <p:nvPr/>
        </p:nvSpPr>
        <p:spPr>
          <a:xfrm>
            <a:off x="3505200" y="3124200"/>
            <a:ext cx="1981200" cy="533400"/>
          </a:xfrm>
          <a:prstGeom prst="wedgeRoundRectCallout">
            <a:avLst>
              <a:gd name="adj1" fmla="val -66987"/>
              <a:gd name="adj2" fmla="val 3529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Room and Board</a:t>
            </a:r>
            <a:endParaRPr lang="en-US"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962400" y="2171700"/>
            <a:ext cx="5029200" cy="2514600"/>
          </a:xfrm>
        </p:spPr>
        <p:txBody>
          <a:bodyPr>
            <a:noAutofit/>
          </a:bodyPr>
          <a:lstStyle/>
          <a:p>
            <a:r>
              <a:rPr lang="en-US" sz="5400" dirty="0" smtClean="0">
                <a:solidFill>
                  <a:schemeClr val="bg1"/>
                </a:solidFill>
              </a:rPr>
              <a:t>Sticker shock??</a:t>
            </a:r>
            <a:endParaRPr lang="en-US" sz="5400" dirty="0">
              <a:solidFill>
                <a:schemeClr val="bg1"/>
              </a:solidFill>
            </a:endParaRPr>
          </a:p>
        </p:txBody>
      </p:sp>
      <p:pic>
        <p:nvPicPr>
          <p:cNvPr id="8" name="Picture 7"/>
          <p:cNvPicPr/>
          <p:nvPr/>
        </p:nvPicPr>
        <p:blipFill>
          <a:blip r:embed="rId3" cstate="print"/>
          <a:srcRect/>
          <a:stretch>
            <a:fillRect/>
          </a:stretch>
        </p:blipFill>
        <p:spPr bwMode="auto">
          <a:xfrm>
            <a:off x="762000" y="1524000"/>
            <a:ext cx="2971800" cy="3810000"/>
          </a:xfrm>
          <a:prstGeom prst="rect">
            <a:avLst/>
          </a:prstGeom>
          <a:noFill/>
          <a:ln w="9525">
            <a:noFill/>
            <a:miter lim="800000"/>
            <a:headEnd/>
            <a:tailEnd/>
          </a:ln>
        </p:spPr>
      </p:pic>
    </p:spTree>
    <p:extLst>
      <p:ext uri="{BB962C8B-B14F-4D97-AF65-F5344CB8AC3E}">
        <p14:creationId xmlns:p14="http://schemas.microsoft.com/office/powerpoint/2010/main" val="6020841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Tuition</a:t>
            </a:r>
            <a:endParaRPr lang="en-US" dirty="0"/>
          </a:p>
        </p:txBody>
      </p:sp>
      <p:sp>
        <p:nvSpPr>
          <p:cNvPr id="3" name="Content Placeholder 2"/>
          <p:cNvSpPr>
            <a:spLocks noGrp="1"/>
          </p:cNvSpPr>
          <p:nvPr>
            <p:ph idx="1"/>
          </p:nvPr>
        </p:nvSpPr>
        <p:spPr>
          <a:xfrm>
            <a:off x="304800" y="1143000"/>
            <a:ext cx="8534400" cy="5638800"/>
          </a:xfrm>
        </p:spPr>
        <p:txBody>
          <a:bodyPr>
            <a:normAutofit fontScale="92500" lnSpcReduction="20000"/>
          </a:bodyPr>
          <a:lstStyle/>
          <a:p>
            <a:r>
              <a:rPr lang="en-US" dirty="0" smtClean="0"/>
              <a:t>Cost of the courses a student takes</a:t>
            </a:r>
          </a:p>
          <a:p>
            <a:endParaRPr lang="en-US" sz="1500" dirty="0" smtClean="0"/>
          </a:p>
          <a:p>
            <a:r>
              <a:rPr lang="en-US" dirty="0" smtClean="0"/>
              <a:t>Variation in tuition rates is based on</a:t>
            </a:r>
          </a:p>
          <a:p>
            <a:pPr lvl="1"/>
            <a:r>
              <a:rPr lang="en-US" dirty="0" smtClean="0"/>
              <a:t>Type of institution</a:t>
            </a:r>
          </a:p>
          <a:p>
            <a:pPr lvl="2"/>
            <a:r>
              <a:rPr lang="en-US" dirty="0" smtClean="0"/>
              <a:t>Public or private</a:t>
            </a:r>
          </a:p>
          <a:p>
            <a:pPr lvl="2"/>
            <a:r>
              <a:rPr lang="en-US" dirty="0" smtClean="0"/>
              <a:t>4-year college/university or 2-year/junior/community college</a:t>
            </a:r>
          </a:p>
          <a:p>
            <a:pPr lvl="1"/>
            <a:r>
              <a:rPr lang="en-US" dirty="0" smtClean="0"/>
              <a:t>Residency</a:t>
            </a:r>
          </a:p>
          <a:p>
            <a:pPr lvl="2"/>
            <a:r>
              <a:rPr lang="en-US" dirty="0" smtClean="0"/>
              <a:t>In-state or out-of-state</a:t>
            </a:r>
            <a:endParaRPr lang="en-US" dirty="0"/>
          </a:p>
          <a:p>
            <a:pPr lvl="2"/>
            <a:r>
              <a:rPr lang="en-US" dirty="0" smtClean="0"/>
              <a:t>Being an in-state resident for tuition purposes is different from simply living in the state</a:t>
            </a:r>
          </a:p>
          <a:p>
            <a:pPr lvl="2"/>
            <a:r>
              <a:rPr lang="en-US" dirty="0" smtClean="0"/>
              <a:t>Generally requires the student’s permanent residence to be in the same state as the college for a certain length of time before enrolling</a:t>
            </a:r>
          </a:p>
          <a:p>
            <a:pPr lvl="1"/>
            <a:r>
              <a:rPr lang="en-US" dirty="0" smtClean="0"/>
              <a:t>Number of credit hours each semester</a:t>
            </a:r>
          </a:p>
          <a:p>
            <a:pPr lvl="2"/>
            <a:r>
              <a:rPr lang="en-US" dirty="0" smtClean="0"/>
              <a:t>Cost billed per credit hour </a:t>
            </a:r>
          </a:p>
          <a:p>
            <a:pPr lvl="2"/>
            <a:r>
              <a:rPr lang="en-US" dirty="0" smtClean="0"/>
              <a:t>Cost billed for full-time course load</a:t>
            </a:r>
            <a:endParaRPr lang="en-US" dirty="0"/>
          </a:p>
        </p:txBody>
      </p:sp>
    </p:spTree>
    <p:extLst>
      <p:ext uri="{BB962C8B-B14F-4D97-AF65-F5344CB8AC3E}">
        <p14:creationId xmlns:p14="http://schemas.microsoft.com/office/powerpoint/2010/main" val="10768253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Tuition Surcharge</a:t>
            </a:r>
            <a:endParaRPr lang="en-US" dirty="0"/>
          </a:p>
        </p:txBody>
      </p:sp>
      <p:sp>
        <p:nvSpPr>
          <p:cNvPr id="3" name="Content Placeholder 2"/>
          <p:cNvSpPr>
            <a:spLocks noGrp="1"/>
          </p:cNvSpPr>
          <p:nvPr>
            <p:ph idx="1"/>
          </p:nvPr>
        </p:nvSpPr>
        <p:spPr>
          <a:xfrm>
            <a:off x="304800" y="1752600"/>
            <a:ext cx="8534400" cy="4495800"/>
          </a:xfrm>
        </p:spPr>
        <p:txBody>
          <a:bodyPr>
            <a:normAutofit/>
          </a:bodyPr>
          <a:lstStyle/>
          <a:p>
            <a:r>
              <a:rPr lang="en-US" dirty="0" smtClean="0"/>
              <a:t>Fee charged to students who take additional semester hours beyond what is required or allowed by their degree progra</a:t>
            </a:r>
            <a:r>
              <a:rPr lang="en-US" dirty="0"/>
              <a:t>m</a:t>
            </a:r>
            <a:endParaRPr lang="en-US" dirty="0" smtClean="0"/>
          </a:p>
          <a:p>
            <a:endParaRPr lang="en-US" sz="1500" dirty="0" smtClean="0"/>
          </a:p>
          <a:p>
            <a:r>
              <a:rPr lang="en-US" dirty="0" smtClean="0"/>
              <a:t>Designed to encourage students to finish a degree program efficiently instead of delaying graduation</a:t>
            </a:r>
          </a:p>
        </p:txBody>
      </p:sp>
    </p:spTree>
    <p:extLst>
      <p:ext uri="{BB962C8B-B14F-4D97-AF65-F5344CB8AC3E}">
        <p14:creationId xmlns:p14="http://schemas.microsoft.com/office/powerpoint/2010/main" val="32072707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Room and Board</a:t>
            </a:r>
            <a:endParaRPr lang="en-US" dirty="0"/>
          </a:p>
        </p:txBody>
      </p:sp>
      <p:sp>
        <p:nvSpPr>
          <p:cNvPr id="3" name="Content Placeholder 2"/>
          <p:cNvSpPr>
            <a:spLocks noGrp="1"/>
          </p:cNvSpPr>
          <p:nvPr>
            <p:ph idx="1"/>
          </p:nvPr>
        </p:nvSpPr>
        <p:spPr>
          <a:xfrm>
            <a:off x="304800" y="1143000"/>
            <a:ext cx="8534400" cy="5638800"/>
          </a:xfrm>
        </p:spPr>
        <p:txBody>
          <a:bodyPr>
            <a:normAutofit fontScale="85000" lnSpcReduction="10000"/>
          </a:bodyPr>
          <a:lstStyle/>
          <a:p>
            <a:r>
              <a:rPr lang="en-US" dirty="0" smtClean="0"/>
              <a:t>Cost of on-campus housing and meal plan</a:t>
            </a:r>
          </a:p>
          <a:p>
            <a:endParaRPr lang="en-US" sz="1400" dirty="0" smtClean="0"/>
          </a:p>
          <a:p>
            <a:r>
              <a:rPr lang="en-US" dirty="0" smtClean="0"/>
              <a:t>Housing costs often vary based on</a:t>
            </a:r>
          </a:p>
          <a:p>
            <a:pPr lvl="1"/>
            <a:r>
              <a:rPr lang="en-US" dirty="0" smtClean="0"/>
              <a:t>Residence hall/dorm – type of housing, location, etc.</a:t>
            </a:r>
          </a:p>
          <a:p>
            <a:pPr lvl="1"/>
            <a:r>
              <a:rPr lang="en-US" dirty="0" smtClean="0"/>
              <a:t>Single or double room</a:t>
            </a:r>
          </a:p>
          <a:p>
            <a:pPr lvl="1"/>
            <a:r>
              <a:rPr lang="en-US" dirty="0" smtClean="0"/>
              <a:t>Amenities or extras (cable, phone, etc.)</a:t>
            </a:r>
          </a:p>
          <a:p>
            <a:endParaRPr lang="en-US" sz="1400" dirty="0" smtClean="0"/>
          </a:p>
          <a:p>
            <a:r>
              <a:rPr lang="en-US" dirty="0" smtClean="0"/>
              <a:t>A meal plan is a pre-paid contract for eating at campus dining locations</a:t>
            </a:r>
          </a:p>
          <a:p>
            <a:pPr lvl="1"/>
            <a:r>
              <a:rPr lang="en-US" dirty="0" smtClean="0"/>
              <a:t>Convenient (and often required) for students living on campus</a:t>
            </a:r>
          </a:p>
          <a:p>
            <a:pPr lvl="1"/>
            <a:r>
              <a:rPr lang="en-US" dirty="0" smtClean="0"/>
              <a:t>Cost generally varies based on </a:t>
            </a:r>
          </a:p>
          <a:p>
            <a:pPr lvl="2"/>
            <a:r>
              <a:rPr lang="en-US" dirty="0" smtClean="0"/>
              <a:t>Number of meals per week</a:t>
            </a:r>
          </a:p>
          <a:p>
            <a:pPr lvl="2"/>
            <a:r>
              <a:rPr lang="en-US" dirty="0"/>
              <a:t>F</a:t>
            </a:r>
            <a:r>
              <a:rPr lang="en-US" dirty="0" smtClean="0"/>
              <a:t>lexibility offered for when and where the meals can be redeemed</a:t>
            </a:r>
          </a:p>
          <a:p>
            <a:pPr lvl="2"/>
            <a:r>
              <a:rPr lang="en-US" dirty="0" smtClean="0"/>
              <a:t>Any “extras” included</a:t>
            </a:r>
          </a:p>
        </p:txBody>
      </p:sp>
    </p:spTree>
    <p:extLst>
      <p:ext uri="{BB962C8B-B14F-4D97-AF65-F5344CB8AC3E}">
        <p14:creationId xmlns:p14="http://schemas.microsoft.com/office/powerpoint/2010/main" val="7279766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200" y="76200"/>
            <a:ext cx="8229600" cy="1143000"/>
          </a:xfrm>
        </p:spPr>
        <p:txBody>
          <a:bodyPr>
            <a:normAutofit/>
          </a:bodyPr>
          <a:lstStyle/>
          <a:p>
            <a:r>
              <a:rPr lang="en-US" dirty="0" smtClean="0">
                <a:solidFill>
                  <a:schemeClr val="bg1"/>
                </a:solidFill>
              </a:rPr>
              <a:t>Fees</a:t>
            </a:r>
            <a:endParaRPr lang="en-US" dirty="0">
              <a:solidFill>
                <a:schemeClr val="bg1"/>
              </a:solidFill>
            </a:endParaRPr>
          </a:p>
        </p:txBody>
      </p:sp>
      <p:sp>
        <p:nvSpPr>
          <p:cNvPr id="10" name="Content Placeholder 9"/>
          <p:cNvSpPr>
            <a:spLocks noGrp="1"/>
          </p:cNvSpPr>
          <p:nvPr>
            <p:ph idx="1"/>
          </p:nvPr>
        </p:nvSpPr>
        <p:spPr>
          <a:xfrm>
            <a:off x="342900" y="1295400"/>
            <a:ext cx="8458200" cy="4876799"/>
          </a:xfrm>
        </p:spPr>
        <p:txBody>
          <a:bodyPr>
            <a:noAutofit/>
          </a:bodyPr>
          <a:lstStyle/>
          <a:p>
            <a:r>
              <a:rPr lang="en-US" sz="3600" dirty="0" smtClean="0">
                <a:solidFill>
                  <a:schemeClr val="bg1"/>
                </a:solidFill>
              </a:rPr>
              <a:t>Charges for various services and programs on campus</a:t>
            </a:r>
          </a:p>
          <a:p>
            <a:endParaRPr lang="en-US" sz="1200" dirty="0" smtClean="0">
              <a:solidFill>
                <a:schemeClr val="bg1"/>
              </a:solidFill>
            </a:endParaRPr>
          </a:p>
          <a:p>
            <a:r>
              <a:rPr lang="en-US" sz="3200" dirty="0" smtClean="0">
                <a:solidFill>
                  <a:schemeClr val="bg1"/>
                </a:solidFill>
              </a:rPr>
              <a:t>Common college fees</a:t>
            </a:r>
          </a:p>
          <a:p>
            <a:pPr lvl="1"/>
            <a:r>
              <a:rPr lang="en-US" sz="2800" dirty="0" smtClean="0">
                <a:solidFill>
                  <a:schemeClr val="bg1"/>
                </a:solidFill>
              </a:rPr>
              <a:t>Student Activities</a:t>
            </a:r>
          </a:p>
          <a:p>
            <a:pPr lvl="1"/>
            <a:r>
              <a:rPr lang="en-US" sz="2800" dirty="0" smtClean="0">
                <a:solidFill>
                  <a:schemeClr val="bg1"/>
                </a:solidFill>
              </a:rPr>
              <a:t>Athletics</a:t>
            </a:r>
          </a:p>
          <a:p>
            <a:pPr lvl="1"/>
            <a:r>
              <a:rPr lang="en-US" dirty="0" smtClean="0">
                <a:solidFill>
                  <a:schemeClr val="bg1"/>
                </a:solidFill>
              </a:rPr>
              <a:t>Health Services</a:t>
            </a:r>
          </a:p>
          <a:p>
            <a:pPr lvl="1"/>
            <a:r>
              <a:rPr lang="en-US" dirty="0" smtClean="0">
                <a:solidFill>
                  <a:schemeClr val="bg1"/>
                </a:solidFill>
              </a:rPr>
              <a:t>Technology</a:t>
            </a:r>
          </a:p>
          <a:p>
            <a:pPr lvl="1"/>
            <a:r>
              <a:rPr lang="en-US" dirty="0" smtClean="0">
                <a:solidFill>
                  <a:schemeClr val="bg1"/>
                </a:solidFill>
              </a:rPr>
              <a:t>Recreation Facilities</a:t>
            </a:r>
          </a:p>
          <a:p>
            <a:pPr lvl="1"/>
            <a:r>
              <a:rPr lang="en-US" dirty="0" smtClean="0">
                <a:solidFill>
                  <a:schemeClr val="bg1"/>
                </a:solidFill>
              </a:rPr>
              <a:t>Special Course Fees / Lab Fees</a:t>
            </a:r>
          </a:p>
        </p:txBody>
      </p:sp>
      <p:pic>
        <p:nvPicPr>
          <p:cNvPr id="2050" name="Picture 2" descr="C:\Users\coe\AppData\Local\Microsoft\Windows\Temporary Internet Files\Content.IE5\PI8JTH8K\MP900337295[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2362200"/>
            <a:ext cx="2391664" cy="3352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858962"/>
          </a:xfrm>
        </p:spPr>
        <p:txBody>
          <a:bodyPr>
            <a:normAutofit/>
          </a:bodyPr>
          <a:lstStyle/>
          <a:p>
            <a:r>
              <a:rPr lang="en-US" sz="6000" dirty="0" smtClean="0">
                <a:solidFill>
                  <a:schemeClr val="bg1"/>
                </a:solidFill>
              </a:rPr>
              <a:t>College is expensive…</a:t>
            </a:r>
            <a:endParaRPr lang="en-US" sz="6000" dirty="0">
              <a:solidFill>
                <a:schemeClr val="bg1"/>
              </a:solidFill>
            </a:endParaRPr>
          </a:p>
        </p:txBody>
      </p:sp>
      <p:sp>
        <p:nvSpPr>
          <p:cNvPr id="4" name="Title 1"/>
          <p:cNvSpPr txBox="1">
            <a:spLocks/>
          </p:cNvSpPr>
          <p:nvPr/>
        </p:nvSpPr>
        <p:spPr>
          <a:xfrm>
            <a:off x="4114800" y="1905000"/>
            <a:ext cx="4343400" cy="4343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dirty="0" smtClean="0">
                <a:solidFill>
                  <a:schemeClr val="bg1"/>
                </a:solidFill>
              </a:rPr>
              <a:t>Why is it worth the investment?</a:t>
            </a:r>
            <a:endParaRPr lang="en-US" sz="6000" dirty="0">
              <a:solidFill>
                <a:schemeClr val="bg1"/>
              </a:solidFill>
            </a:endParaRPr>
          </a:p>
        </p:txBody>
      </p:sp>
      <p:pic>
        <p:nvPicPr>
          <p:cNvPr id="3077" name="Picture 5" descr="C:\Users\coe\AppData\Local\Microsoft\Windows\Temporary Internet Files\Content.IE5\NEAAMJ4F\MC900441902[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785257"/>
            <a:ext cx="3732212" cy="4410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09868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851</TotalTime>
  <Words>2734</Words>
  <Application>Microsoft Office PowerPoint</Application>
  <PresentationFormat>On-screen Show (4:3)</PresentationFormat>
  <Paragraphs>189</Paragraphs>
  <Slides>13</Slides>
  <Notes>13</Notes>
  <HiddenSlides>0</HiddenSlides>
  <MMClips>0</MMClips>
  <ScaleCrop>false</ScaleCrop>
  <HeadingPairs>
    <vt:vector size="4" baseType="variant">
      <vt:variant>
        <vt:lpstr>Theme</vt:lpstr>
      </vt:variant>
      <vt:variant>
        <vt:i4>3</vt:i4>
      </vt:variant>
      <vt:variant>
        <vt:lpstr>Slide Titles</vt:lpstr>
      </vt:variant>
      <vt:variant>
        <vt:i4>13</vt:i4>
      </vt:variant>
    </vt:vector>
  </HeadingPairs>
  <TitlesOfParts>
    <vt:vector size="16" baseType="lpstr">
      <vt:lpstr>Office Theme</vt:lpstr>
      <vt:lpstr>1_Office Theme</vt:lpstr>
      <vt:lpstr>2_Office Theme</vt:lpstr>
      <vt:lpstr>Introduction to College  Financial Topics</vt:lpstr>
      <vt:lpstr>How much does college cost? </vt:lpstr>
      <vt:lpstr>Sample Public University Expenses</vt:lpstr>
      <vt:lpstr>Sticker shock??</vt:lpstr>
      <vt:lpstr>Tuition</vt:lpstr>
      <vt:lpstr>Tuition Surcharge</vt:lpstr>
      <vt:lpstr>Room and Board</vt:lpstr>
      <vt:lpstr>Fees</vt:lpstr>
      <vt:lpstr>College is expensive…</vt:lpstr>
      <vt:lpstr>Monetary Benefits  </vt:lpstr>
      <vt:lpstr>Non-Monetary Benefits</vt:lpstr>
      <vt:lpstr>PowerPoint Presentation</vt:lpstr>
      <vt:lpstr>PowerPoint Presentation</vt:lpstr>
    </vt:vector>
  </TitlesOfParts>
  <Company>East Carolina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School versus College:  A Comparison of What to Expect</dc:title>
  <dc:creator>COE</dc:creator>
  <cp:lastModifiedBy>Emily Bennert Johnson</cp:lastModifiedBy>
  <cp:revision>87</cp:revision>
  <dcterms:created xsi:type="dcterms:W3CDTF">2012-12-24T02:31:41Z</dcterms:created>
  <dcterms:modified xsi:type="dcterms:W3CDTF">2013-05-01T23:44:29Z</dcterms:modified>
</cp:coreProperties>
</file>