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15"/>
  </p:notesMasterIdLst>
  <p:sldIdLst>
    <p:sldId id="256" r:id="rId3"/>
    <p:sldId id="275" r:id="rId4"/>
    <p:sldId id="276" r:id="rId5"/>
    <p:sldId id="277" r:id="rId6"/>
    <p:sldId id="274" r:id="rId7"/>
    <p:sldId id="278" r:id="rId8"/>
    <p:sldId id="279" r:id="rId9"/>
    <p:sldId id="281" r:id="rId10"/>
    <p:sldId id="280" r:id="rId11"/>
    <p:sldId id="282" r:id="rId12"/>
    <p:sldId id="283" r:id="rId13"/>
    <p:sldId id="273" r:id="rId14"/>
  </p:sldIdLst>
  <p:sldSz cx="9144000" cy="6858000" type="screen4x3"/>
  <p:notesSz cx="7019925" cy="93059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Barbara Adams" initials="BA" lastIdx="3"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954" autoAdjust="0"/>
    <p:restoredTop sz="62167" autoAdjust="0"/>
  </p:normalViewPr>
  <p:slideViewPr>
    <p:cSldViewPr>
      <p:cViewPr varScale="1">
        <p:scale>
          <a:sx n="75" d="100"/>
          <a:sy n="75" d="100"/>
        </p:scale>
        <p:origin x="-2664" y="-8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1968" cy="465296"/>
          </a:xfrm>
          <a:prstGeom prst="rect">
            <a:avLst/>
          </a:prstGeom>
        </p:spPr>
        <p:txBody>
          <a:bodyPr vert="horz" lIns="93287" tIns="46644" rIns="93287" bIns="46644" rtlCol="0"/>
          <a:lstStyle>
            <a:lvl1pPr algn="l">
              <a:defRPr sz="1200"/>
            </a:lvl1pPr>
          </a:lstStyle>
          <a:p>
            <a:endParaRPr lang="en-US"/>
          </a:p>
        </p:txBody>
      </p:sp>
      <p:sp>
        <p:nvSpPr>
          <p:cNvPr id="3" name="Date Placeholder 2"/>
          <p:cNvSpPr>
            <a:spLocks noGrp="1"/>
          </p:cNvSpPr>
          <p:nvPr>
            <p:ph type="dt" idx="1"/>
          </p:nvPr>
        </p:nvSpPr>
        <p:spPr>
          <a:xfrm>
            <a:off x="3976333" y="0"/>
            <a:ext cx="3041968" cy="465296"/>
          </a:xfrm>
          <a:prstGeom prst="rect">
            <a:avLst/>
          </a:prstGeom>
        </p:spPr>
        <p:txBody>
          <a:bodyPr vert="horz" lIns="93287" tIns="46644" rIns="93287" bIns="46644" rtlCol="0"/>
          <a:lstStyle>
            <a:lvl1pPr algn="r">
              <a:defRPr sz="1200"/>
            </a:lvl1pPr>
          </a:lstStyle>
          <a:p>
            <a:fld id="{4EE7AF50-F83D-4FFD-87A1-4B86792B75E3}" type="datetimeFigureOut">
              <a:rPr lang="en-US" smtClean="0"/>
              <a:pPr/>
              <a:t>5/16/2013</a:t>
            </a:fld>
            <a:endParaRPr lang="en-US"/>
          </a:p>
        </p:txBody>
      </p:sp>
      <p:sp>
        <p:nvSpPr>
          <p:cNvPr id="4" name="Slide Image Placeholder 3"/>
          <p:cNvSpPr>
            <a:spLocks noGrp="1" noRot="1" noChangeAspect="1"/>
          </p:cNvSpPr>
          <p:nvPr>
            <p:ph type="sldImg" idx="2"/>
          </p:nvPr>
        </p:nvSpPr>
        <p:spPr>
          <a:xfrm>
            <a:off x="1184275" y="698500"/>
            <a:ext cx="4651375" cy="3489325"/>
          </a:xfrm>
          <a:prstGeom prst="rect">
            <a:avLst/>
          </a:prstGeom>
          <a:noFill/>
          <a:ln w="12700">
            <a:solidFill>
              <a:prstClr val="black"/>
            </a:solidFill>
          </a:ln>
        </p:spPr>
        <p:txBody>
          <a:bodyPr vert="horz" lIns="93287" tIns="46644" rIns="93287" bIns="46644" rtlCol="0" anchor="ctr"/>
          <a:lstStyle/>
          <a:p>
            <a:endParaRPr lang="en-US"/>
          </a:p>
        </p:txBody>
      </p:sp>
      <p:sp>
        <p:nvSpPr>
          <p:cNvPr id="5" name="Notes Placeholder 4"/>
          <p:cNvSpPr>
            <a:spLocks noGrp="1"/>
          </p:cNvSpPr>
          <p:nvPr>
            <p:ph type="body" sz="quarter" idx="3"/>
          </p:nvPr>
        </p:nvSpPr>
        <p:spPr>
          <a:xfrm>
            <a:off x="701993" y="4420315"/>
            <a:ext cx="5615940" cy="4187666"/>
          </a:xfrm>
          <a:prstGeom prst="rect">
            <a:avLst/>
          </a:prstGeom>
        </p:spPr>
        <p:txBody>
          <a:bodyPr vert="horz" lIns="93287" tIns="46644" rIns="93287" bIns="46644"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39014"/>
            <a:ext cx="3041968" cy="465296"/>
          </a:xfrm>
          <a:prstGeom prst="rect">
            <a:avLst/>
          </a:prstGeom>
        </p:spPr>
        <p:txBody>
          <a:bodyPr vert="horz" lIns="93287" tIns="46644" rIns="93287" bIns="46644" rtlCol="0" anchor="b"/>
          <a:lstStyle>
            <a:lvl1pPr algn="l">
              <a:defRPr sz="1200"/>
            </a:lvl1pPr>
          </a:lstStyle>
          <a:p>
            <a:endParaRPr lang="en-US"/>
          </a:p>
        </p:txBody>
      </p:sp>
      <p:sp>
        <p:nvSpPr>
          <p:cNvPr id="7" name="Slide Number Placeholder 6"/>
          <p:cNvSpPr>
            <a:spLocks noGrp="1"/>
          </p:cNvSpPr>
          <p:nvPr>
            <p:ph type="sldNum" sz="quarter" idx="5"/>
          </p:nvPr>
        </p:nvSpPr>
        <p:spPr>
          <a:xfrm>
            <a:off x="3976333" y="8839014"/>
            <a:ext cx="3041968" cy="465296"/>
          </a:xfrm>
          <a:prstGeom prst="rect">
            <a:avLst/>
          </a:prstGeom>
        </p:spPr>
        <p:txBody>
          <a:bodyPr vert="horz" lIns="93287" tIns="46644" rIns="93287" bIns="46644" rtlCol="0" anchor="b"/>
          <a:lstStyle>
            <a:lvl1pPr algn="r">
              <a:defRPr sz="1200"/>
            </a:lvl1pPr>
          </a:lstStyle>
          <a:p>
            <a:fld id="{B478BD2E-6024-48BF-9CB4-AE95D1CC26E4}" type="slidenum">
              <a:rPr lang="en-US" smtClean="0"/>
              <a:pPr/>
              <a:t>‹#›</a:t>
            </a:fld>
            <a:endParaRPr lang="en-US"/>
          </a:p>
        </p:txBody>
      </p:sp>
    </p:spTree>
    <p:extLst>
      <p:ext uri="{BB962C8B-B14F-4D97-AF65-F5344CB8AC3E}">
        <p14:creationId xmlns:p14="http://schemas.microsoft.com/office/powerpoint/2010/main" val="2254875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Module 6 Activity 2</a:t>
            </a:r>
          </a:p>
          <a:p>
            <a:endParaRPr lang="en-US" dirty="0" smtClean="0"/>
          </a:p>
          <a:p>
            <a:r>
              <a:rPr lang="en-US" dirty="0" smtClean="0"/>
              <a:t>In this activity, you will hear</a:t>
            </a:r>
            <a:r>
              <a:rPr lang="en-US" baseline="0" dirty="0" smtClean="0"/>
              <a:t> about some advice that students at ECU have shared based on their “lessons learned” about managing money in college. The tips included in this activity are the a compilation of ones collected from various students at ECU between 2009-2013.</a:t>
            </a:r>
            <a:endParaRPr lang="en-US" dirty="0" smtClean="0"/>
          </a:p>
          <a:p>
            <a:endParaRPr lang="en-US" dirty="0" smtClean="0"/>
          </a:p>
          <a:p>
            <a:endParaRPr lang="en-US" dirty="0" smtClean="0"/>
          </a:p>
          <a:p>
            <a:endParaRPr lang="en-US" dirty="0" smtClean="0"/>
          </a:p>
          <a:p>
            <a:pPr defTabSz="932871">
              <a:defRPr/>
            </a:pPr>
            <a:r>
              <a:rPr lang="en-US" b="0" baseline="0" dirty="0" smtClean="0"/>
              <a:t>Unless otherwise specified, all clip art and images in this document are used with permission from Microsoft in accordance with their End User License Agreement.</a:t>
            </a:r>
            <a:endParaRPr lang="en-US" b="0" dirty="0" smtClean="0"/>
          </a:p>
          <a:p>
            <a:endParaRPr lang="en-US" dirty="0" smtClean="0"/>
          </a:p>
        </p:txBody>
      </p:sp>
      <p:sp>
        <p:nvSpPr>
          <p:cNvPr id="4" name="Slide Number Placeholder 3"/>
          <p:cNvSpPr>
            <a:spLocks noGrp="1"/>
          </p:cNvSpPr>
          <p:nvPr>
            <p:ph type="sldNum" sz="quarter" idx="10"/>
          </p:nvPr>
        </p:nvSpPr>
        <p:spPr/>
        <p:txBody>
          <a:bodyPr/>
          <a:lstStyle/>
          <a:p>
            <a:fld id="{B478BD2E-6024-48BF-9CB4-AE95D1CC26E4}"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You can sometimes</a:t>
            </a:r>
            <a:r>
              <a:rPr lang="en-US" baseline="0" dirty="0" smtClean="0"/>
              <a:t> save yourself money just by avoiding impulse buys. If you see something that you want, don’t purchase it immediately. Instead, wait a while. You can always go back for it later if you still want it…but you may just find that it doesn’t seem as tempting after the immediate impulse to buy it has passed. This can apply to larger purchases (e.g., a new sweatshirt at the campus bookstore) or small purchases (e.g., an extra snack between meals)</a:t>
            </a:r>
          </a:p>
          <a:p>
            <a:endParaRPr lang="en-US" baseline="0" dirty="0" smtClean="0"/>
          </a:p>
          <a:p>
            <a:r>
              <a:rPr lang="en-US" dirty="0" smtClean="0"/>
              <a:t>Some students</a:t>
            </a:r>
            <a:r>
              <a:rPr lang="en-US" baseline="0" dirty="0" smtClean="0"/>
              <a:t> prefer to avoid temptation entirely by staying out of situations where they know they’ll be tempted to buy items they can’t afford. For example, if some friends are going to the mall and you don’t want to be faced with the temptation of spending money there, suggest meeting up with them afterwards for a low-cost or free activity instead of going along with  them.</a:t>
            </a:r>
          </a:p>
          <a:p>
            <a:endParaRPr lang="en-US" baseline="0" dirty="0" smtClean="0"/>
          </a:p>
          <a:p>
            <a:r>
              <a:rPr lang="en-US" baseline="0" dirty="0" smtClean="0"/>
              <a:t>Finally, a key to money management for college students (and adults as well!) is to learn to discern between your wants and needs. You can’t avoid spending money on your needs in college – such as tuition, books, housing, food, clothing, etc. However, you can make smart choices about things that aren’t necessities. In addition, it’s easy to justify spending more than necessary on items that fulfill a need, but could be substituted with a lower-cost option. For example, you need to eat breakfast, but you don’t need to spend $7 on coffee and a muffin at Starbucks instead of using your meal plan. Choosing carefully where to save money by sticking with the items that fulfill your needs can allow you to occasionally splurge on some “wants” as well.</a:t>
            </a:r>
            <a:endParaRPr lang="en-US" dirty="0"/>
          </a:p>
        </p:txBody>
      </p:sp>
      <p:sp>
        <p:nvSpPr>
          <p:cNvPr id="4" name="Slide Number Placeholder 3"/>
          <p:cNvSpPr>
            <a:spLocks noGrp="1"/>
          </p:cNvSpPr>
          <p:nvPr>
            <p:ph type="sldNum" sz="quarter" idx="10"/>
          </p:nvPr>
        </p:nvSpPr>
        <p:spPr/>
        <p:txBody>
          <a:bodyPr/>
          <a:lstStyle/>
          <a:p>
            <a:fld id="{B478BD2E-6024-48BF-9CB4-AE95D1CC26E4}" type="slidenum">
              <a:rPr lang="en-US" smtClean="0"/>
              <a:pPr/>
              <a:t>10</a:t>
            </a:fld>
            <a:endParaRPr lang="en-US"/>
          </a:p>
        </p:txBody>
      </p:sp>
    </p:spTree>
    <p:extLst>
      <p:ext uri="{BB962C8B-B14F-4D97-AF65-F5344CB8AC3E}">
        <p14:creationId xmlns:p14="http://schemas.microsoft.com/office/powerpoint/2010/main" val="54850711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conclusion, when giving advice about money management to incoming</a:t>
            </a:r>
            <a:r>
              <a:rPr lang="en-US" baseline="0" dirty="0" smtClean="0"/>
              <a:t> freshmen, college students emphasized that money goes fast in college. It’s very easy to waste money on things that you don’t really need and/or won’t necessarily even want in the long run</a:t>
            </a:r>
            <a:r>
              <a:rPr lang="en-US" baseline="0" smtClean="0"/>
              <a:t>. </a:t>
            </a:r>
            <a:endParaRPr lang="en-US" dirty="0"/>
          </a:p>
        </p:txBody>
      </p:sp>
      <p:sp>
        <p:nvSpPr>
          <p:cNvPr id="4" name="Slide Number Placeholder 3"/>
          <p:cNvSpPr>
            <a:spLocks noGrp="1"/>
          </p:cNvSpPr>
          <p:nvPr>
            <p:ph type="sldNum" sz="quarter" idx="10"/>
          </p:nvPr>
        </p:nvSpPr>
        <p:spPr/>
        <p:txBody>
          <a:bodyPr/>
          <a:lstStyle/>
          <a:p>
            <a:fld id="{B478BD2E-6024-48BF-9CB4-AE95D1CC26E4}" type="slidenum">
              <a:rPr lang="en-US" smtClean="0"/>
              <a:pPr/>
              <a:t>11</a:t>
            </a:fld>
            <a:endParaRPr lang="en-US"/>
          </a:p>
        </p:txBody>
      </p:sp>
    </p:spTree>
    <p:extLst>
      <p:ext uri="{BB962C8B-B14F-4D97-AF65-F5344CB8AC3E}">
        <p14:creationId xmlns:p14="http://schemas.microsoft.com/office/powerpoint/2010/main" val="54850711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478BD2E-6024-48BF-9CB4-AE95D1CC26E4}" type="slidenum">
              <a:rPr lang="en-US" smtClean="0"/>
              <a:pPr/>
              <a:t>12</a:t>
            </a:fld>
            <a:endParaRPr lang="en-US"/>
          </a:p>
        </p:txBody>
      </p:sp>
    </p:spTree>
    <p:extLst>
      <p:ext uri="{BB962C8B-B14F-4D97-AF65-F5344CB8AC3E}">
        <p14:creationId xmlns:p14="http://schemas.microsoft.com/office/powerpoint/2010/main" val="42213559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Setting and sticking to a budget is the</a:t>
            </a:r>
            <a:r>
              <a:rPr lang="en-US" baseline="0" dirty="0" smtClean="0"/>
              <a:t> most commonly given piece of advice from current college students. Many students recommend having someone help you to determine reasonable amounts of money to spend in each category or for each type of expense, and then using that to set a limit in each area. You can set your limits to be per day, per week, per month, or per semester. Regardless of the time frame, make sure you track how much you spend so you know when you’re getting close to your limit and need to stop spending.</a:t>
            </a:r>
            <a:endParaRPr lang="en-US" dirty="0"/>
          </a:p>
        </p:txBody>
      </p:sp>
      <p:sp>
        <p:nvSpPr>
          <p:cNvPr id="4" name="Slide Number Placeholder 3"/>
          <p:cNvSpPr>
            <a:spLocks noGrp="1"/>
          </p:cNvSpPr>
          <p:nvPr>
            <p:ph type="sldNum" sz="quarter" idx="10"/>
          </p:nvPr>
        </p:nvSpPr>
        <p:spPr/>
        <p:txBody>
          <a:bodyPr/>
          <a:lstStyle/>
          <a:p>
            <a:fld id="{B478BD2E-6024-48BF-9CB4-AE95D1CC26E4}" type="slidenum">
              <a:rPr lang="en-US" smtClean="0"/>
              <a:pPr/>
              <a:t>2</a:t>
            </a:fld>
            <a:endParaRPr lang="en-US"/>
          </a:p>
        </p:txBody>
      </p:sp>
    </p:spTree>
    <p:extLst>
      <p:ext uri="{BB962C8B-B14F-4D97-AF65-F5344CB8AC3E}">
        <p14:creationId xmlns:p14="http://schemas.microsoft.com/office/powerpoint/2010/main" val="5485071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Many students recommend only carrying a small amount of cash on a daily basis. Having a little is better than none because you never know when you</a:t>
            </a:r>
            <a:r>
              <a:rPr lang="en-US" baseline="0" dirty="0" smtClean="0"/>
              <a:t> might need a few dollars for something unexpected. However, if you don’t carry much cash, you won’t be tempted to spend beyond your means. In addition, carrying large amounts of money can be a safety risk if you’re flashing it or making it known that you have it. Several students noted that about $20 covers anything they might need cash for on a given day. </a:t>
            </a:r>
            <a:endParaRPr lang="en-US" dirty="0" smtClean="0"/>
          </a:p>
          <a:p>
            <a:endParaRPr lang="en-US" dirty="0" smtClean="0"/>
          </a:p>
          <a:p>
            <a:r>
              <a:rPr lang="en-US" dirty="0" smtClean="0"/>
              <a:t>Some students find it harder to part with cash than to use a debit or credit card. They describe it as “feeling” more like the</a:t>
            </a:r>
            <a:r>
              <a:rPr lang="en-US" baseline="0" dirty="0" smtClean="0"/>
              <a:t> money is gone than if you use a card because it’s more concrete. The actual money leaves your hands instead of an abstract idea of money leaving your account. It’s also easier to tell when you’ve hit the limit of what you can spend because your wallet is empty!</a:t>
            </a:r>
            <a:endParaRPr lang="en-US" dirty="0"/>
          </a:p>
        </p:txBody>
      </p:sp>
      <p:sp>
        <p:nvSpPr>
          <p:cNvPr id="4" name="Slide Number Placeholder 3"/>
          <p:cNvSpPr>
            <a:spLocks noGrp="1"/>
          </p:cNvSpPr>
          <p:nvPr>
            <p:ph type="sldNum" sz="quarter" idx="10"/>
          </p:nvPr>
        </p:nvSpPr>
        <p:spPr/>
        <p:txBody>
          <a:bodyPr/>
          <a:lstStyle/>
          <a:p>
            <a:fld id="{B478BD2E-6024-48BF-9CB4-AE95D1CC26E4}" type="slidenum">
              <a:rPr lang="en-US" smtClean="0"/>
              <a:pPr/>
              <a:t>3</a:t>
            </a:fld>
            <a:endParaRPr lang="en-US"/>
          </a:p>
        </p:txBody>
      </p:sp>
    </p:spTree>
    <p:extLst>
      <p:ext uri="{BB962C8B-B14F-4D97-AF65-F5344CB8AC3E}">
        <p14:creationId xmlns:p14="http://schemas.microsoft.com/office/powerpoint/2010/main" val="5485071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Students tend to be divided on the issue of credit cards. </a:t>
            </a:r>
          </a:p>
          <a:p>
            <a:endParaRPr lang="en-US" dirty="0" smtClean="0"/>
          </a:p>
          <a:p>
            <a:r>
              <a:rPr lang="en-US" dirty="0" smtClean="0"/>
              <a:t>Some advocate avoiding opening</a:t>
            </a:r>
            <a:r>
              <a:rPr lang="en-US" baseline="0" dirty="0" smtClean="0"/>
              <a:t> a credit card account until you really need it. They find the temptation and challenge of managing it responsibly to be more than they want to take on unless they have to.</a:t>
            </a:r>
          </a:p>
          <a:p>
            <a:endParaRPr lang="en-US" baseline="0" dirty="0" smtClean="0"/>
          </a:p>
          <a:p>
            <a:r>
              <a:rPr lang="en-US" baseline="0" dirty="0" smtClean="0"/>
              <a:t>Other students recommend having a credit card but using it very cautiously. </a:t>
            </a:r>
          </a:p>
          <a:p>
            <a:r>
              <a:rPr lang="en-US" baseline="0" dirty="0" smtClean="0"/>
              <a:t>Some say to save it for emergencies only. </a:t>
            </a:r>
          </a:p>
          <a:p>
            <a:r>
              <a:rPr lang="en-US" baseline="0" dirty="0" smtClean="0"/>
              <a:t>Others say that using it for pre-determined expenses is a good way to build credit but not blow your budget. If you do this, you can work the payment amount into your monthly budget so you won’t have to carry a monthly balance.</a:t>
            </a:r>
          </a:p>
          <a:p>
            <a:r>
              <a:rPr lang="en-US" baseline="0" dirty="0" smtClean="0"/>
              <a:t>Some students also recommend leaving it safely locked up anytime you’re going someplace where you might be tempted to unnecessarily spend money. Again, if you don’t have access to it, it forces you to avoid using it when you don’t have to.</a:t>
            </a:r>
            <a:endParaRPr lang="en-US" dirty="0"/>
          </a:p>
        </p:txBody>
      </p:sp>
      <p:sp>
        <p:nvSpPr>
          <p:cNvPr id="4" name="Slide Number Placeholder 3"/>
          <p:cNvSpPr>
            <a:spLocks noGrp="1"/>
          </p:cNvSpPr>
          <p:nvPr>
            <p:ph type="sldNum" sz="quarter" idx="10"/>
          </p:nvPr>
        </p:nvSpPr>
        <p:spPr/>
        <p:txBody>
          <a:bodyPr/>
          <a:lstStyle/>
          <a:p>
            <a:fld id="{B478BD2E-6024-48BF-9CB4-AE95D1CC26E4}" type="slidenum">
              <a:rPr lang="en-US" smtClean="0"/>
              <a:pPr/>
              <a:t>4</a:t>
            </a:fld>
            <a:endParaRPr lang="en-US"/>
          </a:p>
        </p:txBody>
      </p:sp>
    </p:spTree>
    <p:extLst>
      <p:ext uri="{BB962C8B-B14F-4D97-AF65-F5344CB8AC3E}">
        <p14:creationId xmlns:p14="http://schemas.microsoft.com/office/powerpoint/2010/main" val="54850711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Some students recommend</a:t>
            </a:r>
            <a:r>
              <a:rPr lang="en-US" baseline="0" dirty="0" smtClean="0"/>
              <a:t> working either full-time or part-time during the summer and winter breaks in order to save up money that can be spent during the school year. This allows you to have a reserve of money to get you through the semester without working while classes are in session.</a:t>
            </a:r>
          </a:p>
          <a:p>
            <a:endParaRPr lang="en-US" baseline="0" dirty="0" smtClean="0"/>
          </a:p>
          <a:p>
            <a:r>
              <a:rPr lang="en-US" baseline="0" dirty="0" smtClean="0"/>
              <a:t>Several students also recommend working part-time during the school year. Although it can be challenging to balance academics and work, many students can successfully work part-time and keep their grades up as well. The research also backs up the students’ advice in this situation: college students who work part-time (&gt;20 hours/week) benefit educationally as well as financially. (Source: www.insidehighered.com/news/2009/06/08/work)</a:t>
            </a:r>
          </a:p>
          <a:p>
            <a:endParaRPr lang="en-US" baseline="0" dirty="0" smtClean="0"/>
          </a:p>
          <a:p>
            <a:r>
              <a:rPr lang="en-US" baseline="0" dirty="0" smtClean="0"/>
              <a:t>Getting a job on campus can also be an excellent option for many students. Jobs available through the university are often more convenient to get to than those off-campus. In addition, most on-campus employers are well aware that academics need to be a student’s top priority and may offer more flexibility in working around your courses and academic workload.</a:t>
            </a:r>
            <a:endParaRPr lang="en-US" dirty="0"/>
          </a:p>
        </p:txBody>
      </p:sp>
      <p:sp>
        <p:nvSpPr>
          <p:cNvPr id="4" name="Slide Number Placeholder 3"/>
          <p:cNvSpPr>
            <a:spLocks noGrp="1"/>
          </p:cNvSpPr>
          <p:nvPr>
            <p:ph type="sldNum" sz="quarter" idx="10"/>
          </p:nvPr>
        </p:nvSpPr>
        <p:spPr/>
        <p:txBody>
          <a:bodyPr/>
          <a:lstStyle/>
          <a:p>
            <a:fld id="{B478BD2E-6024-48BF-9CB4-AE95D1CC26E4}" type="slidenum">
              <a:rPr lang="en-US" smtClean="0"/>
              <a:pPr/>
              <a:t>5</a:t>
            </a:fld>
            <a:endParaRPr lang="en-US"/>
          </a:p>
        </p:txBody>
      </p:sp>
    </p:spTree>
    <p:extLst>
      <p:ext uri="{BB962C8B-B14F-4D97-AF65-F5344CB8AC3E}">
        <p14:creationId xmlns:p14="http://schemas.microsoft.com/office/powerpoint/2010/main" val="54850711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sz="1100" dirty="0" smtClean="0"/>
              <a:t>College students can often find many ways to save money on both necessities</a:t>
            </a:r>
            <a:r>
              <a:rPr lang="en-US" sz="1100" baseline="0" dirty="0" smtClean="0"/>
              <a:t> and non-necessities. Students recommend finding as many of the deals as possible to get more for your money.</a:t>
            </a:r>
          </a:p>
          <a:p>
            <a:endParaRPr lang="en-US" sz="1100" baseline="0" dirty="0" smtClean="0"/>
          </a:p>
          <a:p>
            <a:r>
              <a:rPr lang="en-US" sz="1100" baseline="0" dirty="0" smtClean="0"/>
              <a:t>For example, many places in college towns offer discounts to college students (e.g., movie theatre, restaurants, local shops/stores, etc.). You usually have to show your student ID to get the discount, so be sure to carry it with you whenever you go out. </a:t>
            </a:r>
          </a:p>
          <a:p>
            <a:r>
              <a:rPr lang="en-US" sz="1100" baseline="0" dirty="0" smtClean="0"/>
              <a:t>If you look for them, there are lots of deals to be had even without a college ID. You might find out about promotions, bargains, or free offers online or in your college newspaper, the local newspaper, etc. Hang onto coupons and stick them in your wallet or someplace convenient so you’ll have them when you need them.</a:t>
            </a:r>
          </a:p>
          <a:p>
            <a:r>
              <a:rPr lang="en-US" sz="1100" baseline="0" dirty="0" smtClean="0"/>
              <a:t>For anything you don’t need immediately, wait for it to go on sale before purchasing it. </a:t>
            </a:r>
          </a:p>
          <a:p>
            <a:endParaRPr lang="en-US" sz="1100" baseline="0" dirty="0" smtClean="0"/>
          </a:p>
          <a:p>
            <a:r>
              <a:rPr lang="en-US" sz="1100" baseline="0" dirty="0" smtClean="0"/>
              <a:t>School supplies (other than required textbooks) can be easy to overspend on. The campus bookstore is often the most convenient place to buy these things, but it may not be the most cost-effective. Students recommend buying supplies before coming to college or making a trip to a local store (such as Wal-Mart, Target, Staples, etc.) to purchase these items. Although it’s very tempting to load up on college-logo gear, you really don’t need everything down to your pencils and binders to sport your college’s mascot. It’s also easy to be tempted into buying non-academic supplies you don’t need while you’re there, such as t-shirts and stickers. If you can get to a local store, you may find lower prices on the basics that you need so you can splurge on a couple of items that do have the school logos.</a:t>
            </a:r>
            <a:endParaRPr lang="en-US" sz="1100" dirty="0"/>
          </a:p>
        </p:txBody>
      </p:sp>
      <p:sp>
        <p:nvSpPr>
          <p:cNvPr id="4" name="Slide Number Placeholder 3"/>
          <p:cNvSpPr>
            <a:spLocks noGrp="1"/>
          </p:cNvSpPr>
          <p:nvPr>
            <p:ph type="sldNum" sz="quarter" idx="10"/>
          </p:nvPr>
        </p:nvSpPr>
        <p:spPr/>
        <p:txBody>
          <a:bodyPr/>
          <a:lstStyle/>
          <a:p>
            <a:fld id="{B478BD2E-6024-48BF-9CB4-AE95D1CC26E4}" type="slidenum">
              <a:rPr lang="en-US" smtClean="0"/>
              <a:pPr/>
              <a:t>6</a:t>
            </a:fld>
            <a:endParaRPr lang="en-US"/>
          </a:p>
        </p:txBody>
      </p:sp>
    </p:spTree>
    <p:extLst>
      <p:ext uri="{BB962C8B-B14F-4D97-AF65-F5344CB8AC3E}">
        <p14:creationId xmlns:p14="http://schemas.microsoft.com/office/powerpoint/2010/main" val="54850711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Many college campuses offer some</a:t>
            </a:r>
            <a:r>
              <a:rPr lang="en-US" baseline="0" dirty="0" smtClean="0"/>
              <a:t> kind of free or low-cost transportation, often a bus system. On some campuses, this transit system has routes accessing nearly every place a typical student would usually need to go. Students may find that they either don’t need a car during the first year or two on campus or that they can save money on gas and other car expenses by only using their car sparingly. There may also be other options like a short-term rental car service (e.g., </a:t>
            </a:r>
            <a:r>
              <a:rPr lang="en-US" baseline="0" dirty="0" err="1" smtClean="0"/>
              <a:t>Zipcar</a:t>
            </a:r>
            <a:r>
              <a:rPr lang="en-US" baseline="0" dirty="0" smtClean="0"/>
              <a:t>) or ride-sharing. </a:t>
            </a:r>
          </a:p>
          <a:p>
            <a:endParaRPr lang="en-US" baseline="0" dirty="0" smtClean="0"/>
          </a:p>
          <a:p>
            <a:r>
              <a:rPr lang="en-US" baseline="0" dirty="0" smtClean="0"/>
              <a:t>Understand how your meal plan works and all the options and perks associated with it. Many colleges offer meal plans that include some combination of meals that can be used at specific dining locations for specific items and funds that can be used more flexibly on a wider range of items or at a wider range of locations. Try not to use the flexible funds on items that you could use a meal allotment for, since the flexible funds tend to run out much faster. </a:t>
            </a:r>
          </a:p>
          <a:p>
            <a:r>
              <a:rPr lang="en-US" baseline="0" dirty="0" smtClean="0"/>
              <a:t>(For example, ECU meal plans include unlimited access to the 2 dining halls on campus plus a certain number of “Pirate Bucks” that can be used at other campus dining locations and on other food items. Many students run out of Pirate Bucks much earlier than they expected, sometimes because they use those instead of their dining hall meal allowance.)</a:t>
            </a:r>
            <a:endParaRPr lang="en-US" dirty="0"/>
          </a:p>
        </p:txBody>
      </p:sp>
      <p:sp>
        <p:nvSpPr>
          <p:cNvPr id="4" name="Slide Number Placeholder 3"/>
          <p:cNvSpPr>
            <a:spLocks noGrp="1"/>
          </p:cNvSpPr>
          <p:nvPr>
            <p:ph type="sldNum" sz="quarter" idx="10"/>
          </p:nvPr>
        </p:nvSpPr>
        <p:spPr/>
        <p:txBody>
          <a:bodyPr/>
          <a:lstStyle/>
          <a:p>
            <a:fld id="{B478BD2E-6024-48BF-9CB4-AE95D1CC26E4}" type="slidenum">
              <a:rPr lang="en-US" smtClean="0"/>
              <a:pPr/>
              <a:t>7</a:t>
            </a:fld>
            <a:endParaRPr lang="en-US"/>
          </a:p>
        </p:txBody>
      </p:sp>
    </p:spTree>
    <p:extLst>
      <p:ext uri="{BB962C8B-B14F-4D97-AF65-F5344CB8AC3E}">
        <p14:creationId xmlns:p14="http://schemas.microsoft.com/office/powerpoint/2010/main" val="54850711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Even</a:t>
            </a:r>
            <a:r>
              <a:rPr lang="en-US" baseline="0" dirty="0" smtClean="0"/>
              <a:t> in college, the importance of beginning to save money for the future or for emergencies is important. Students recommend having a separate reserve of money that’s off-limits except in true emergencies. Although building this reserve can be challenging during college, even adding a little bit at a time adds up eventually. You may be able to earmark money you receive as a gift to go into this account, along with part of your summer job savings, or other sources of income.</a:t>
            </a:r>
          </a:p>
          <a:p>
            <a:endParaRPr lang="en-US" baseline="0" dirty="0" smtClean="0"/>
          </a:p>
          <a:p>
            <a:r>
              <a:rPr lang="en-US" dirty="0" smtClean="0"/>
              <a:t>Regardless</a:t>
            </a:r>
            <a:r>
              <a:rPr lang="en-US" baseline="0" dirty="0" smtClean="0"/>
              <a:t> of how you keep track of your money, you should always know approximately what your bank balance is. Check it on a regular basis using either ATMs, online banking, or automated phone systems. Nothing puts a damper on your day like finding out you overdrew your account with a small purchase and could have avoided it if you’d just checked your balance beforehand!</a:t>
            </a:r>
          </a:p>
          <a:p>
            <a:endParaRPr lang="en-US" baseline="0" dirty="0" smtClean="0"/>
          </a:p>
          <a:p>
            <a:r>
              <a:rPr lang="en-US" baseline="0" dirty="0" smtClean="0"/>
              <a:t>Several students recommended being very cautious about either borrowing money from friends or loaning money to friends. Informal loans between people can create awkward situations. Save the “banking”-type activities for actual banks instead of friends and acquaintances.</a:t>
            </a:r>
            <a:endParaRPr lang="en-US" dirty="0"/>
          </a:p>
        </p:txBody>
      </p:sp>
      <p:sp>
        <p:nvSpPr>
          <p:cNvPr id="4" name="Slide Number Placeholder 3"/>
          <p:cNvSpPr>
            <a:spLocks noGrp="1"/>
          </p:cNvSpPr>
          <p:nvPr>
            <p:ph type="sldNum" sz="quarter" idx="10"/>
          </p:nvPr>
        </p:nvSpPr>
        <p:spPr/>
        <p:txBody>
          <a:bodyPr/>
          <a:lstStyle/>
          <a:p>
            <a:fld id="{B478BD2E-6024-48BF-9CB4-AE95D1CC26E4}" type="slidenum">
              <a:rPr lang="en-US" smtClean="0"/>
              <a:pPr/>
              <a:t>8</a:t>
            </a:fld>
            <a:endParaRPr lang="en-US"/>
          </a:p>
        </p:txBody>
      </p:sp>
    </p:spTree>
    <p:extLst>
      <p:ext uri="{BB962C8B-B14F-4D97-AF65-F5344CB8AC3E}">
        <p14:creationId xmlns:p14="http://schemas.microsoft.com/office/powerpoint/2010/main" val="54850711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Many</a:t>
            </a:r>
            <a:r>
              <a:rPr lang="en-US" baseline="0" dirty="0" smtClean="0"/>
              <a:t> students recommend applying for financial aid even if you’re not sure that you need it or will accept it. You’re not obligated to accept any aid that is offered, and applying will at least let you know what your options are. </a:t>
            </a:r>
          </a:p>
          <a:p>
            <a:endParaRPr lang="en-US" baseline="0" dirty="0" smtClean="0"/>
          </a:p>
          <a:p>
            <a:r>
              <a:rPr lang="en-US" baseline="0" dirty="0" smtClean="0"/>
              <a:t>If you do get financial aid of any kind, it’s extremely important to be well-informed about all aspects of the aid package. At minimum, you need to know:</a:t>
            </a:r>
          </a:p>
          <a:p>
            <a:pPr marL="174913" indent="-174913">
              <a:buFontTx/>
              <a:buChar char="-"/>
            </a:pPr>
            <a:r>
              <a:rPr lang="en-US" baseline="0" dirty="0" smtClean="0"/>
              <a:t>The amount of money you’re getting: Some aid is tied to the exact dollar amount of your costs (e.g., tuition, fees, etc.), while other aid may be less or more than your expenses.</a:t>
            </a:r>
          </a:p>
          <a:p>
            <a:pPr marL="174913" indent="-174913">
              <a:buFontTx/>
              <a:buChar char="-"/>
            </a:pPr>
            <a:r>
              <a:rPr lang="en-US" baseline="0" dirty="0" smtClean="0"/>
              <a:t>Where the money comes from: Financial aid can come from a wide array of sources, such as the federal government, a private bank/loan company, the college/university, an independent organization, etc.</a:t>
            </a:r>
          </a:p>
          <a:p>
            <a:pPr marL="174913" indent="-174913">
              <a:buFontTx/>
              <a:buChar char="-"/>
            </a:pPr>
            <a:r>
              <a:rPr lang="en-US" dirty="0" smtClean="0"/>
              <a:t>Terms </a:t>
            </a:r>
            <a:r>
              <a:rPr lang="en-US" baseline="0" dirty="0" smtClean="0"/>
              <a:t>and conditions attached to the funds: All financial aid comes with a detailed description of the aid package. You need to know things like what you have to do to be eligible to keep receiving the aid, whether it has to be paid back, how it will be paid out (directly to the school or to you instead), what you can and can’t use the funds for, etc. For loans or other aid that needs to be repaid, you also need to know the repayment terms – when does repayment begin, how do you pay it back (money or service), how long do you have to pay it all back, what’s the interest rate, etc.</a:t>
            </a:r>
            <a:endParaRPr lang="en-US" dirty="0"/>
          </a:p>
        </p:txBody>
      </p:sp>
      <p:sp>
        <p:nvSpPr>
          <p:cNvPr id="4" name="Slide Number Placeholder 3"/>
          <p:cNvSpPr>
            <a:spLocks noGrp="1"/>
          </p:cNvSpPr>
          <p:nvPr>
            <p:ph type="sldNum" sz="quarter" idx="10"/>
          </p:nvPr>
        </p:nvSpPr>
        <p:spPr/>
        <p:txBody>
          <a:bodyPr/>
          <a:lstStyle/>
          <a:p>
            <a:fld id="{B478BD2E-6024-48BF-9CB4-AE95D1CC26E4}" type="slidenum">
              <a:rPr lang="en-US" smtClean="0"/>
              <a:pPr/>
              <a:t>9</a:t>
            </a:fld>
            <a:endParaRPr lang="en-US"/>
          </a:p>
        </p:txBody>
      </p:sp>
    </p:spTree>
    <p:extLst>
      <p:ext uri="{BB962C8B-B14F-4D97-AF65-F5344CB8AC3E}">
        <p14:creationId xmlns:p14="http://schemas.microsoft.com/office/powerpoint/2010/main" val="5485071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0E948E5-84AF-44A7-9DA8-FA8EC3EFDB30}" type="datetimeFigureOut">
              <a:rPr lang="en-US" smtClean="0"/>
              <a:pPr/>
              <a:t>5/16/2013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2205EC-E810-4928-AE27-1C68EAC3C1D7}"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0E948E5-84AF-44A7-9DA8-FA8EC3EFDB30}" type="datetimeFigureOut">
              <a:rPr lang="en-US" smtClean="0"/>
              <a:pPr/>
              <a:t>5/16/2013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2205EC-E810-4928-AE27-1C68EAC3C1D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0E948E5-84AF-44A7-9DA8-FA8EC3EFDB30}" type="datetimeFigureOut">
              <a:rPr lang="en-US" smtClean="0"/>
              <a:pPr/>
              <a:t>5/16/2013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2205EC-E810-4928-AE27-1C68EAC3C1D7}"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0E948E5-84AF-44A7-9DA8-FA8EC3EFDB30}" type="datetimeFigureOut">
              <a:rPr lang="en-US" smtClean="0">
                <a:solidFill>
                  <a:prstClr val="black">
                    <a:tint val="75000"/>
                  </a:prstClr>
                </a:solidFill>
              </a:rPr>
              <a:pPr/>
              <a:t>5/16/2013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B2205EC-E810-4928-AE27-1C68EAC3C1D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8804591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0E948E5-84AF-44A7-9DA8-FA8EC3EFDB30}" type="datetimeFigureOut">
              <a:rPr lang="en-US" smtClean="0">
                <a:solidFill>
                  <a:prstClr val="black">
                    <a:tint val="75000"/>
                  </a:prstClr>
                </a:solidFill>
              </a:rPr>
              <a:pPr/>
              <a:t>5/16/2013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B2205EC-E810-4928-AE27-1C68EAC3C1D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74668379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0E948E5-84AF-44A7-9DA8-FA8EC3EFDB30}" type="datetimeFigureOut">
              <a:rPr lang="en-US" smtClean="0">
                <a:solidFill>
                  <a:prstClr val="black">
                    <a:tint val="75000"/>
                  </a:prstClr>
                </a:solidFill>
              </a:rPr>
              <a:pPr/>
              <a:t>5/16/2013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B2205EC-E810-4928-AE27-1C68EAC3C1D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49810335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0E948E5-84AF-44A7-9DA8-FA8EC3EFDB30}" type="datetimeFigureOut">
              <a:rPr lang="en-US" smtClean="0">
                <a:solidFill>
                  <a:prstClr val="black">
                    <a:tint val="75000"/>
                  </a:prstClr>
                </a:solidFill>
              </a:rPr>
              <a:pPr/>
              <a:t>5/16/2013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8B2205EC-E810-4928-AE27-1C68EAC3C1D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99791240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0E948E5-84AF-44A7-9DA8-FA8EC3EFDB30}" type="datetimeFigureOut">
              <a:rPr lang="en-US" smtClean="0">
                <a:solidFill>
                  <a:prstClr val="black">
                    <a:tint val="75000"/>
                  </a:prstClr>
                </a:solidFill>
              </a:rPr>
              <a:pPr/>
              <a:t>5/16/2013</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8B2205EC-E810-4928-AE27-1C68EAC3C1D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92533197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0E948E5-84AF-44A7-9DA8-FA8EC3EFDB30}" type="datetimeFigureOut">
              <a:rPr lang="en-US" smtClean="0">
                <a:solidFill>
                  <a:prstClr val="black">
                    <a:tint val="75000"/>
                  </a:prstClr>
                </a:solidFill>
              </a:rPr>
              <a:pPr/>
              <a:t>5/16/2013</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8B2205EC-E810-4928-AE27-1C68EAC3C1D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1616052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0E948E5-84AF-44A7-9DA8-FA8EC3EFDB30}" type="datetimeFigureOut">
              <a:rPr lang="en-US" smtClean="0">
                <a:solidFill>
                  <a:prstClr val="black">
                    <a:tint val="75000"/>
                  </a:prstClr>
                </a:solidFill>
              </a:rPr>
              <a:pPr/>
              <a:t>5/16/2013</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8B2205EC-E810-4928-AE27-1C68EAC3C1D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27457865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0E948E5-84AF-44A7-9DA8-FA8EC3EFDB30}" type="datetimeFigureOut">
              <a:rPr lang="en-US" smtClean="0">
                <a:solidFill>
                  <a:prstClr val="black">
                    <a:tint val="75000"/>
                  </a:prstClr>
                </a:solidFill>
              </a:rPr>
              <a:pPr/>
              <a:t>5/16/2013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8B2205EC-E810-4928-AE27-1C68EAC3C1D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3372451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0E948E5-84AF-44A7-9DA8-FA8EC3EFDB30}" type="datetimeFigureOut">
              <a:rPr lang="en-US" smtClean="0"/>
              <a:pPr/>
              <a:t>5/16/2013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2205EC-E810-4928-AE27-1C68EAC3C1D7}" type="slidenum">
              <a:rPr lang="en-US" smtClean="0"/>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0E948E5-84AF-44A7-9DA8-FA8EC3EFDB30}" type="datetimeFigureOut">
              <a:rPr lang="en-US" smtClean="0">
                <a:solidFill>
                  <a:prstClr val="black">
                    <a:tint val="75000"/>
                  </a:prstClr>
                </a:solidFill>
              </a:rPr>
              <a:pPr/>
              <a:t>5/16/2013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8B2205EC-E810-4928-AE27-1C68EAC3C1D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5110653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0E948E5-84AF-44A7-9DA8-FA8EC3EFDB30}" type="datetimeFigureOut">
              <a:rPr lang="en-US" smtClean="0">
                <a:solidFill>
                  <a:prstClr val="black">
                    <a:tint val="75000"/>
                  </a:prstClr>
                </a:solidFill>
              </a:rPr>
              <a:pPr/>
              <a:t>5/16/2013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B2205EC-E810-4928-AE27-1C68EAC3C1D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42288576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0E948E5-84AF-44A7-9DA8-FA8EC3EFDB30}" type="datetimeFigureOut">
              <a:rPr lang="en-US" smtClean="0">
                <a:solidFill>
                  <a:prstClr val="black">
                    <a:tint val="75000"/>
                  </a:prstClr>
                </a:solidFill>
              </a:rPr>
              <a:pPr/>
              <a:t>5/16/2013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B2205EC-E810-4928-AE27-1C68EAC3C1D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958506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0E948E5-84AF-44A7-9DA8-FA8EC3EFDB30}" type="datetimeFigureOut">
              <a:rPr lang="en-US" smtClean="0"/>
              <a:pPr/>
              <a:t>5/16/2013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2205EC-E810-4928-AE27-1C68EAC3C1D7}"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0E948E5-84AF-44A7-9DA8-FA8EC3EFDB30}" type="datetimeFigureOut">
              <a:rPr lang="en-US" smtClean="0"/>
              <a:pPr/>
              <a:t>5/16/2013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2205EC-E810-4928-AE27-1C68EAC3C1D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0E948E5-84AF-44A7-9DA8-FA8EC3EFDB30}" type="datetimeFigureOut">
              <a:rPr lang="en-US" smtClean="0"/>
              <a:pPr/>
              <a:t>5/16/2013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B2205EC-E810-4928-AE27-1C68EAC3C1D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0E948E5-84AF-44A7-9DA8-FA8EC3EFDB30}" type="datetimeFigureOut">
              <a:rPr lang="en-US" smtClean="0"/>
              <a:pPr/>
              <a:t>5/16/2013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B2205EC-E810-4928-AE27-1C68EAC3C1D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0E948E5-84AF-44A7-9DA8-FA8EC3EFDB30}" type="datetimeFigureOut">
              <a:rPr lang="en-US" smtClean="0"/>
              <a:pPr/>
              <a:t>5/16/2013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B2205EC-E810-4928-AE27-1C68EAC3C1D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0E948E5-84AF-44A7-9DA8-FA8EC3EFDB30}" type="datetimeFigureOut">
              <a:rPr lang="en-US" smtClean="0"/>
              <a:pPr/>
              <a:t>5/16/2013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2205EC-E810-4928-AE27-1C68EAC3C1D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0E948E5-84AF-44A7-9DA8-FA8EC3EFDB30}" type="datetimeFigureOut">
              <a:rPr lang="en-US" smtClean="0"/>
              <a:pPr/>
              <a:t>5/16/2013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2205EC-E810-4928-AE27-1C68EAC3C1D7}"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0E948E5-84AF-44A7-9DA8-FA8EC3EFDB30}" type="datetimeFigureOut">
              <a:rPr lang="en-US" smtClean="0"/>
              <a:pPr/>
              <a:t>5/16/2013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B2205EC-E810-4928-AE27-1C68EAC3C1D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0E948E5-84AF-44A7-9DA8-FA8EC3EFDB30}" type="datetimeFigureOut">
              <a:rPr lang="en-US" smtClean="0">
                <a:solidFill>
                  <a:prstClr val="black">
                    <a:tint val="75000"/>
                  </a:prstClr>
                </a:solidFill>
              </a:rPr>
              <a:pPr/>
              <a:t>5/16/2013</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B2205EC-E810-4928-AE27-1C68EAC3C1D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28862937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2.xml"/><Relationship Id="rId1" Type="http://schemas.openxmlformats.org/officeDocument/2006/relationships/slideLayout" Target="../slideLayouts/slideLayout13.xml"/><Relationship Id="rId4" Type="http://schemas.openxmlformats.org/officeDocument/2006/relationships/hyperlink" Target="http://creativecommons.org/licenses/by-nc/3.0/deed.en_US"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0775"/>
            <a:ext cx="7772400" cy="1470025"/>
          </a:xfrm>
        </p:spPr>
        <p:txBody>
          <a:bodyPr>
            <a:noAutofit/>
          </a:bodyPr>
          <a:lstStyle/>
          <a:p>
            <a:r>
              <a:rPr lang="en-US" sz="5400" dirty="0" smtClean="0">
                <a:solidFill>
                  <a:schemeClr val="bg1"/>
                </a:solidFill>
              </a:rPr>
              <a:t>Money Management Tips </a:t>
            </a:r>
            <a:br>
              <a:rPr lang="en-US" sz="5400" dirty="0" smtClean="0">
                <a:solidFill>
                  <a:schemeClr val="bg1"/>
                </a:solidFill>
              </a:rPr>
            </a:br>
            <a:r>
              <a:rPr lang="en-US" sz="5400" dirty="0" smtClean="0">
                <a:solidFill>
                  <a:schemeClr val="bg1"/>
                </a:solidFill>
              </a:rPr>
              <a:t>from College Students</a:t>
            </a:r>
            <a:endParaRPr lang="en-US" sz="5400" dirty="0">
              <a:solidFill>
                <a:schemeClr val="bg1"/>
              </a:solidFill>
            </a:endParaRPr>
          </a:p>
        </p:txBody>
      </p:sp>
      <p:pic>
        <p:nvPicPr>
          <p:cNvPr id="1027" name="Picture 3" descr="C:\Users\coe\AppData\Local\Microsoft\Windows\Temporary Internet Files\Content.IE5\AJQ4WJN4\MC900363510[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412330" y="3210458"/>
            <a:ext cx="2319340" cy="2809342"/>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chemeClr val="bg1"/>
                </a:solidFill>
              </a:rPr>
              <a:t>Tips about Making Financial Choices</a:t>
            </a:r>
            <a:endParaRPr lang="en-US" dirty="0">
              <a:solidFill>
                <a:schemeClr val="bg1"/>
              </a:solidFill>
            </a:endParaRPr>
          </a:p>
        </p:txBody>
      </p:sp>
      <p:sp>
        <p:nvSpPr>
          <p:cNvPr id="3" name="Content Placeholder 2"/>
          <p:cNvSpPr>
            <a:spLocks noGrp="1"/>
          </p:cNvSpPr>
          <p:nvPr>
            <p:ph idx="1"/>
          </p:nvPr>
        </p:nvSpPr>
        <p:spPr>
          <a:xfrm>
            <a:off x="457200" y="1828800"/>
            <a:ext cx="8229600" cy="4876800"/>
          </a:xfrm>
        </p:spPr>
        <p:txBody>
          <a:bodyPr>
            <a:normAutofit/>
          </a:bodyPr>
          <a:lstStyle/>
          <a:p>
            <a:r>
              <a:rPr lang="en-US" dirty="0" smtClean="0">
                <a:solidFill>
                  <a:schemeClr val="bg1"/>
                </a:solidFill>
              </a:rPr>
              <a:t>Practice delayed gratification</a:t>
            </a:r>
          </a:p>
          <a:p>
            <a:endParaRPr lang="en-US" sz="2800" dirty="0" smtClean="0">
              <a:solidFill>
                <a:schemeClr val="bg1"/>
              </a:solidFill>
            </a:endParaRPr>
          </a:p>
          <a:p>
            <a:endParaRPr lang="en-US" sz="2800" dirty="0" smtClean="0">
              <a:solidFill>
                <a:schemeClr val="bg1"/>
              </a:solidFill>
            </a:endParaRPr>
          </a:p>
          <a:p>
            <a:r>
              <a:rPr lang="en-US" dirty="0" smtClean="0">
                <a:solidFill>
                  <a:schemeClr val="bg1"/>
                </a:solidFill>
              </a:rPr>
              <a:t>Avoid temptation</a:t>
            </a:r>
            <a:endParaRPr lang="en-US" dirty="0">
              <a:solidFill>
                <a:schemeClr val="bg1"/>
              </a:solidFill>
            </a:endParaRPr>
          </a:p>
          <a:p>
            <a:endParaRPr lang="en-US" sz="2800" dirty="0" smtClean="0">
              <a:solidFill>
                <a:schemeClr val="bg1"/>
              </a:solidFill>
            </a:endParaRPr>
          </a:p>
          <a:p>
            <a:endParaRPr lang="en-US" sz="2800" dirty="0" smtClean="0">
              <a:solidFill>
                <a:schemeClr val="bg1"/>
              </a:solidFill>
            </a:endParaRPr>
          </a:p>
          <a:p>
            <a:r>
              <a:rPr lang="en-US" dirty="0" smtClean="0">
                <a:solidFill>
                  <a:schemeClr val="bg1"/>
                </a:solidFill>
              </a:rPr>
              <a:t>Discern between your “wants” and your “needs” and choose your expenditures wisely</a:t>
            </a:r>
          </a:p>
        </p:txBody>
      </p:sp>
      <p:pic>
        <p:nvPicPr>
          <p:cNvPr id="1026" name="Picture 2" descr="C:\Users\coe\AppData\Local\Microsoft\Windows\Temporary Internet Files\Content.IE5\AJQ4WJN4\MC900078730[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710992" y="1676400"/>
            <a:ext cx="1061408" cy="318293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849391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0" y="533400"/>
            <a:ext cx="9144000" cy="1143000"/>
          </a:xfrm>
        </p:spPr>
        <p:txBody>
          <a:bodyPr>
            <a:noAutofit/>
          </a:bodyPr>
          <a:lstStyle/>
          <a:p>
            <a:r>
              <a:rPr lang="en-US" sz="3200" dirty="0" smtClean="0">
                <a:solidFill>
                  <a:schemeClr val="bg1"/>
                </a:solidFill>
              </a:rPr>
              <a:t>Final Thoughts: </a:t>
            </a:r>
            <a:br>
              <a:rPr lang="en-US" sz="3200" dirty="0" smtClean="0">
                <a:solidFill>
                  <a:schemeClr val="bg1"/>
                </a:solidFill>
              </a:rPr>
            </a:br>
            <a:r>
              <a:rPr lang="en-US" sz="3200" dirty="0" smtClean="0">
                <a:solidFill>
                  <a:schemeClr val="bg1"/>
                </a:solidFill>
              </a:rPr>
              <a:t>Money Management Advice from College Students</a:t>
            </a:r>
            <a:endParaRPr lang="en-US" sz="3200" dirty="0">
              <a:solidFill>
                <a:schemeClr val="bg1"/>
              </a:solidFill>
            </a:endParaRPr>
          </a:p>
        </p:txBody>
      </p:sp>
      <p:pic>
        <p:nvPicPr>
          <p:cNvPr id="2053" name="Picture 5" descr="C:\Users\coe\AppData\Local\Microsoft\Windows\Temporary Internet Files\Content.IE5\AJQ4WJN4\MC900441365[1].png"/>
          <p:cNvPicPr>
            <a:picLocks noChangeAspect="1" noChangeArrowheads="1"/>
          </p:cNvPicPr>
          <p:nvPr/>
        </p:nvPicPr>
        <p:blipFill rotWithShape="1">
          <a:blip r:embed="rId3">
            <a:extLst>
              <a:ext uri="{28A0092B-C50C-407E-A947-70E740481C1C}">
                <a14:useLocalDpi xmlns:a14="http://schemas.microsoft.com/office/drawing/2010/main" val="0"/>
              </a:ext>
            </a:extLst>
          </a:blip>
          <a:srcRect t="11094" b="21889"/>
          <a:stretch/>
        </p:blipFill>
        <p:spPr bwMode="auto">
          <a:xfrm>
            <a:off x="1143000" y="2034209"/>
            <a:ext cx="6629400" cy="4442791"/>
          </a:xfrm>
          <a:prstGeom prst="rect">
            <a:avLst/>
          </a:prstGeom>
          <a:noFill/>
          <a:extLst>
            <a:ext uri="{909E8E84-426E-40DD-AFC4-6F175D3DCCD1}">
              <a14:hiddenFill xmlns:a14="http://schemas.microsoft.com/office/drawing/2010/main">
                <a:solidFill>
                  <a:srgbClr val="FFFFFF"/>
                </a:solidFill>
              </a14:hiddenFill>
            </a:ext>
          </a:extLst>
        </p:spPr>
      </p:pic>
      <p:sp>
        <p:nvSpPr>
          <p:cNvPr id="3" name="Content Placeholder 2"/>
          <p:cNvSpPr>
            <a:spLocks noGrp="1"/>
          </p:cNvSpPr>
          <p:nvPr>
            <p:ph idx="1"/>
          </p:nvPr>
        </p:nvSpPr>
        <p:spPr>
          <a:xfrm>
            <a:off x="2057400" y="3048000"/>
            <a:ext cx="4800600" cy="2590800"/>
          </a:xfrm>
        </p:spPr>
        <p:txBody>
          <a:bodyPr>
            <a:normAutofit/>
          </a:bodyPr>
          <a:lstStyle/>
          <a:p>
            <a:pPr marL="0" indent="0" algn="ctr">
              <a:buNone/>
            </a:pPr>
            <a:r>
              <a:rPr lang="en-US" sz="3600" dirty="0" smtClean="0">
                <a:solidFill>
                  <a:schemeClr val="accent1">
                    <a:lumMod val="50000"/>
                  </a:schemeClr>
                </a:solidFill>
              </a:rPr>
              <a:t>It’s very easy to waste money, and you’ll go through it faster than you expect.</a:t>
            </a:r>
          </a:p>
        </p:txBody>
      </p:sp>
    </p:spTree>
    <p:extLst>
      <p:ext uri="{BB962C8B-B14F-4D97-AF65-F5344CB8AC3E}">
        <p14:creationId xmlns:p14="http://schemas.microsoft.com/office/powerpoint/2010/main" val="38834531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stretch>
            <a:fillRect/>
          </a:stretch>
        </p:blipFill>
        <p:spPr>
          <a:xfrm>
            <a:off x="2651760" y="1676400"/>
            <a:ext cx="3840480" cy="1265613"/>
          </a:xfrm>
          <a:prstGeom prst="rect">
            <a:avLst/>
          </a:prstGeom>
        </p:spPr>
      </p:pic>
      <p:sp>
        <p:nvSpPr>
          <p:cNvPr id="5" name="Rectangle 4"/>
          <p:cNvSpPr/>
          <p:nvPr/>
        </p:nvSpPr>
        <p:spPr>
          <a:xfrm>
            <a:off x="1828800" y="3399534"/>
            <a:ext cx="5486400" cy="646331"/>
          </a:xfrm>
          <a:prstGeom prst="rect">
            <a:avLst/>
          </a:prstGeom>
        </p:spPr>
        <p:txBody>
          <a:bodyPr wrap="square">
            <a:spAutoFit/>
          </a:bodyPr>
          <a:lstStyle/>
          <a:p>
            <a:pPr algn="ctr"/>
            <a:r>
              <a:rPr lang="en-US" dirty="0">
                <a:solidFill>
                  <a:srgbClr val="FFFFFF"/>
                </a:solidFill>
                <a:hlinkClick r:id="rId4"/>
              </a:rPr>
              <a:t>This work is licensed under a Creative Commons Attribution-</a:t>
            </a:r>
            <a:r>
              <a:rPr lang="en-US" dirty="0" err="1">
                <a:solidFill>
                  <a:srgbClr val="FFFFFF"/>
                </a:solidFill>
                <a:hlinkClick r:id="rId4"/>
              </a:rPr>
              <a:t>NonCommercial</a:t>
            </a:r>
            <a:r>
              <a:rPr lang="en-US" dirty="0">
                <a:solidFill>
                  <a:srgbClr val="FFFFFF"/>
                </a:solidFill>
                <a:hlinkClick r:id="rId4"/>
              </a:rPr>
              <a:t> 3.0 </a:t>
            </a:r>
            <a:r>
              <a:rPr lang="en-US" dirty="0" err="1">
                <a:solidFill>
                  <a:srgbClr val="FFFFFF"/>
                </a:solidFill>
                <a:hlinkClick r:id="rId4"/>
              </a:rPr>
              <a:t>Unported</a:t>
            </a:r>
            <a:r>
              <a:rPr lang="en-US" dirty="0">
                <a:solidFill>
                  <a:srgbClr val="FFFFFF"/>
                </a:solidFill>
                <a:hlinkClick r:id="rId4"/>
              </a:rPr>
              <a:t> License.</a:t>
            </a:r>
            <a:endParaRPr lang="en-US" dirty="0">
              <a:solidFill>
                <a:srgbClr val="FFFFFF"/>
              </a:solidFill>
            </a:endParaRPr>
          </a:p>
        </p:txBody>
      </p:sp>
    </p:spTree>
    <p:extLst>
      <p:ext uri="{BB962C8B-B14F-4D97-AF65-F5344CB8AC3E}">
        <p14:creationId xmlns:p14="http://schemas.microsoft.com/office/powerpoint/2010/main" val="10632542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Tips about Budgeting</a:t>
            </a:r>
            <a:endParaRPr lang="en-US" dirty="0">
              <a:solidFill>
                <a:schemeClr val="bg1"/>
              </a:solidFill>
            </a:endParaRPr>
          </a:p>
        </p:txBody>
      </p:sp>
      <p:sp>
        <p:nvSpPr>
          <p:cNvPr id="3" name="Content Placeholder 2"/>
          <p:cNvSpPr>
            <a:spLocks noGrp="1"/>
          </p:cNvSpPr>
          <p:nvPr>
            <p:ph idx="1"/>
          </p:nvPr>
        </p:nvSpPr>
        <p:spPr>
          <a:xfrm>
            <a:off x="457200" y="1722437"/>
            <a:ext cx="4953000" cy="4525963"/>
          </a:xfrm>
        </p:spPr>
        <p:txBody>
          <a:bodyPr>
            <a:normAutofit lnSpcReduction="10000"/>
          </a:bodyPr>
          <a:lstStyle/>
          <a:p>
            <a:r>
              <a:rPr lang="en-US" dirty="0" smtClean="0">
                <a:solidFill>
                  <a:schemeClr val="bg1"/>
                </a:solidFill>
              </a:rPr>
              <a:t>Set and stick to a budget </a:t>
            </a:r>
            <a:endParaRPr lang="en-US" dirty="0">
              <a:solidFill>
                <a:schemeClr val="bg1"/>
              </a:solidFill>
            </a:endParaRPr>
          </a:p>
          <a:p>
            <a:endParaRPr lang="en-US" dirty="0" smtClean="0">
              <a:solidFill>
                <a:schemeClr val="bg1"/>
              </a:solidFill>
            </a:endParaRPr>
          </a:p>
          <a:p>
            <a:r>
              <a:rPr lang="en-US" dirty="0" smtClean="0">
                <a:solidFill>
                  <a:schemeClr val="bg1"/>
                </a:solidFill>
              </a:rPr>
              <a:t>Set a daily, weekly, or monthly limit for each type of expense</a:t>
            </a:r>
          </a:p>
          <a:p>
            <a:endParaRPr lang="en-US" dirty="0">
              <a:solidFill>
                <a:schemeClr val="bg1"/>
              </a:solidFill>
            </a:endParaRPr>
          </a:p>
          <a:p>
            <a:r>
              <a:rPr lang="en-US" dirty="0" smtClean="0">
                <a:solidFill>
                  <a:schemeClr val="bg1"/>
                </a:solidFill>
              </a:rPr>
              <a:t>Pay attention to your spending so you don’t exceed your limit</a:t>
            </a:r>
          </a:p>
          <a:p>
            <a:endParaRPr lang="en-US" dirty="0" smtClean="0">
              <a:solidFill>
                <a:schemeClr val="bg1"/>
              </a:solidFill>
            </a:endParaRPr>
          </a:p>
        </p:txBody>
      </p:sp>
      <p:pic>
        <p:nvPicPr>
          <p:cNvPr id="6150" name="Picture 6" descr="C:\Users\coe\AppData\Local\Microsoft\Windows\Temporary Internet Files\Content.IE5\NEAAMJ4F\MC900238013[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900660" y="2362200"/>
            <a:ext cx="3938540" cy="295218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273201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Tips about Cash</a:t>
            </a:r>
            <a:endParaRPr lang="en-US" dirty="0">
              <a:solidFill>
                <a:schemeClr val="bg1"/>
              </a:solidFill>
            </a:endParaRPr>
          </a:p>
        </p:txBody>
      </p:sp>
      <p:sp>
        <p:nvSpPr>
          <p:cNvPr id="3" name="Content Placeholder 2"/>
          <p:cNvSpPr>
            <a:spLocks noGrp="1"/>
          </p:cNvSpPr>
          <p:nvPr>
            <p:ph idx="1"/>
          </p:nvPr>
        </p:nvSpPr>
        <p:spPr>
          <a:xfrm>
            <a:off x="457200" y="1798637"/>
            <a:ext cx="8229600" cy="4525963"/>
          </a:xfrm>
        </p:spPr>
        <p:txBody>
          <a:bodyPr/>
          <a:lstStyle/>
          <a:p>
            <a:r>
              <a:rPr lang="en-US" dirty="0" smtClean="0">
                <a:solidFill>
                  <a:schemeClr val="bg1"/>
                </a:solidFill>
              </a:rPr>
              <a:t>Only carry a small amount of cash</a:t>
            </a:r>
          </a:p>
          <a:p>
            <a:pPr lvl="1"/>
            <a:r>
              <a:rPr lang="en-US" dirty="0" smtClean="0">
                <a:solidFill>
                  <a:schemeClr val="bg1"/>
                </a:solidFill>
              </a:rPr>
              <a:t>A little is better than none (just in case)</a:t>
            </a:r>
          </a:p>
          <a:p>
            <a:pPr lvl="1"/>
            <a:r>
              <a:rPr lang="en-US" dirty="0" smtClean="0">
                <a:solidFill>
                  <a:schemeClr val="bg1"/>
                </a:solidFill>
              </a:rPr>
              <a:t>If you don’t have it, you can’t spend it</a:t>
            </a:r>
          </a:p>
          <a:p>
            <a:pPr lvl="1"/>
            <a:endParaRPr lang="en-US" dirty="0" smtClean="0">
              <a:solidFill>
                <a:schemeClr val="bg1"/>
              </a:solidFill>
            </a:endParaRPr>
          </a:p>
          <a:p>
            <a:r>
              <a:rPr lang="en-US" dirty="0" smtClean="0">
                <a:solidFill>
                  <a:schemeClr val="bg1"/>
                </a:solidFill>
              </a:rPr>
              <a:t>Use cash for non-essential purchases</a:t>
            </a:r>
          </a:p>
          <a:p>
            <a:pPr lvl="1"/>
            <a:r>
              <a:rPr lang="en-US" dirty="0" smtClean="0">
                <a:solidFill>
                  <a:schemeClr val="bg1"/>
                </a:solidFill>
              </a:rPr>
              <a:t>May help curb your spending</a:t>
            </a:r>
          </a:p>
          <a:p>
            <a:pPr lvl="1"/>
            <a:r>
              <a:rPr lang="en-US" dirty="0" smtClean="0">
                <a:solidFill>
                  <a:schemeClr val="bg1"/>
                </a:solidFill>
              </a:rPr>
              <a:t>It’s easier to tell when you’ve reached your spending limit – because your wallet is empty</a:t>
            </a:r>
          </a:p>
          <a:p>
            <a:endParaRPr lang="en-US" dirty="0" smtClean="0">
              <a:solidFill>
                <a:schemeClr val="bg1"/>
              </a:solidFill>
            </a:endParaRPr>
          </a:p>
        </p:txBody>
      </p:sp>
      <p:pic>
        <p:nvPicPr>
          <p:cNvPr id="1026" name="Picture 2" descr="C:\Users\johnsonem\AppData\Local\Microsoft\Windows\Temporary Internet Files\Content.IE5\2XVYZJ5S\MC900431631[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934200" y="609600"/>
            <a:ext cx="1714500" cy="1714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894791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Tips about Credit Cards</a:t>
            </a:r>
            <a:endParaRPr lang="en-US" dirty="0">
              <a:solidFill>
                <a:schemeClr val="bg1"/>
              </a:solidFill>
            </a:endParaRPr>
          </a:p>
        </p:txBody>
      </p:sp>
      <p:sp>
        <p:nvSpPr>
          <p:cNvPr id="3" name="Content Placeholder 2"/>
          <p:cNvSpPr>
            <a:spLocks noGrp="1"/>
          </p:cNvSpPr>
          <p:nvPr>
            <p:ph idx="1"/>
          </p:nvPr>
        </p:nvSpPr>
        <p:spPr>
          <a:xfrm>
            <a:off x="304800" y="1722437"/>
            <a:ext cx="8229600" cy="4525963"/>
          </a:xfrm>
        </p:spPr>
        <p:txBody>
          <a:bodyPr>
            <a:normAutofit/>
          </a:bodyPr>
          <a:lstStyle/>
          <a:p>
            <a:r>
              <a:rPr lang="en-US" dirty="0" smtClean="0">
                <a:solidFill>
                  <a:schemeClr val="bg1"/>
                </a:solidFill>
              </a:rPr>
              <a:t>Consider whether you really need a credit card, and don’t get one if you don’t need it</a:t>
            </a:r>
          </a:p>
          <a:p>
            <a:endParaRPr lang="en-US" dirty="0" smtClean="0">
              <a:solidFill>
                <a:schemeClr val="bg1"/>
              </a:solidFill>
            </a:endParaRPr>
          </a:p>
          <a:p>
            <a:r>
              <a:rPr lang="en-US" dirty="0" smtClean="0">
                <a:solidFill>
                  <a:schemeClr val="bg1"/>
                </a:solidFill>
              </a:rPr>
              <a:t>Use your credit card cautiously </a:t>
            </a:r>
          </a:p>
          <a:p>
            <a:pPr lvl="1"/>
            <a:r>
              <a:rPr lang="en-US" dirty="0" smtClean="0">
                <a:solidFill>
                  <a:schemeClr val="bg1"/>
                </a:solidFill>
              </a:rPr>
              <a:t>Only for emergencies</a:t>
            </a:r>
          </a:p>
          <a:p>
            <a:pPr lvl="1"/>
            <a:r>
              <a:rPr lang="en-US" dirty="0" smtClean="0">
                <a:solidFill>
                  <a:schemeClr val="bg1"/>
                </a:solidFill>
              </a:rPr>
              <a:t>Only for pre-determined expenses</a:t>
            </a:r>
          </a:p>
          <a:p>
            <a:pPr lvl="1"/>
            <a:r>
              <a:rPr lang="en-US" dirty="0" smtClean="0">
                <a:solidFill>
                  <a:schemeClr val="bg1"/>
                </a:solidFill>
              </a:rPr>
              <a:t>Leave it locked up at home during </a:t>
            </a:r>
            <a:br>
              <a:rPr lang="en-US" dirty="0" smtClean="0">
                <a:solidFill>
                  <a:schemeClr val="bg1"/>
                </a:solidFill>
              </a:rPr>
            </a:br>
            <a:r>
              <a:rPr lang="en-US" dirty="0" smtClean="0">
                <a:solidFill>
                  <a:schemeClr val="bg1"/>
                </a:solidFill>
              </a:rPr>
              <a:t>non-essential shopping trips</a:t>
            </a:r>
          </a:p>
          <a:p>
            <a:endParaRPr lang="en-US" dirty="0" smtClean="0">
              <a:solidFill>
                <a:schemeClr val="bg1"/>
              </a:solidFill>
            </a:endParaRPr>
          </a:p>
        </p:txBody>
      </p:sp>
      <p:pic>
        <p:nvPicPr>
          <p:cNvPr id="4099" name="Picture 3" descr="C:\Users\coe\AppData\Local\Microsoft\Windows\Temporary Internet Files\Content.IE5\NEAAMJ4F\MC900071011[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629400" y="3200400"/>
            <a:ext cx="1988475" cy="244571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928209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Tips about Working</a:t>
            </a:r>
            <a:endParaRPr lang="en-US" dirty="0">
              <a:solidFill>
                <a:schemeClr val="bg1"/>
              </a:solidFill>
            </a:endParaRPr>
          </a:p>
        </p:txBody>
      </p:sp>
      <p:sp>
        <p:nvSpPr>
          <p:cNvPr id="3" name="Content Placeholder 2"/>
          <p:cNvSpPr>
            <a:spLocks noGrp="1"/>
          </p:cNvSpPr>
          <p:nvPr>
            <p:ph idx="1"/>
          </p:nvPr>
        </p:nvSpPr>
        <p:spPr>
          <a:xfrm>
            <a:off x="457200" y="1828800"/>
            <a:ext cx="5067521" cy="3962400"/>
          </a:xfrm>
        </p:spPr>
        <p:txBody>
          <a:bodyPr/>
          <a:lstStyle/>
          <a:p>
            <a:r>
              <a:rPr lang="en-US" dirty="0" smtClean="0">
                <a:solidFill>
                  <a:schemeClr val="bg1"/>
                </a:solidFill>
              </a:rPr>
              <a:t>Work during the summer and winter breaks to save money for the school year</a:t>
            </a:r>
          </a:p>
          <a:p>
            <a:endParaRPr lang="en-US" dirty="0" smtClean="0">
              <a:solidFill>
                <a:schemeClr val="bg1"/>
              </a:solidFill>
            </a:endParaRPr>
          </a:p>
          <a:p>
            <a:r>
              <a:rPr lang="en-US" dirty="0" smtClean="0">
                <a:solidFill>
                  <a:schemeClr val="bg1"/>
                </a:solidFill>
              </a:rPr>
              <a:t>Get a part-time job during the school year, especially an on-campus job</a:t>
            </a:r>
          </a:p>
        </p:txBody>
      </p:sp>
      <p:pic>
        <p:nvPicPr>
          <p:cNvPr id="3076" name="Picture 4" descr="C:\Users\coe\AppData\Local\Microsoft\Windows\Temporary Internet Files\Content.IE5\LKYB10BI\MC900157109[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524721" y="2438400"/>
            <a:ext cx="3146417" cy="260245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42054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Tips about Saving Money</a:t>
            </a:r>
            <a:endParaRPr lang="en-US" dirty="0">
              <a:solidFill>
                <a:schemeClr val="bg1"/>
              </a:solidFill>
            </a:endParaRPr>
          </a:p>
        </p:txBody>
      </p:sp>
      <p:sp>
        <p:nvSpPr>
          <p:cNvPr id="3" name="Content Placeholder 2"/>
          <p:cNvSpPr>
            <a:spLocks noGrp="1"/>
          </p:cNvSpPr>
          <p:nvPr>
            <p:ph idx="1"/>
          </p:nvPr>
        </p:nvSpPr>
        <p:spPr>
          <a:xfrm>
            <a:off x="457200" y="1600200"/>
            <a:ext cx="8229600" cy="4876800"/>
          </a:xfrm>
        </p:spPr>
        <p:txBody>
          <a:bodyPr>
            <a:normAutofit fontScale="85000" lnSpcReduction="10000"/>
          </a:bodyPr>
          <a:lstStyle/>
          <a:p>
            <a:r>
              <a:rPr lang="en-US" dirty="0" smtClean="0">
                <a:solidFill>
                  <a:schemeClr val="bg1"/>
                </a:solidFill>
              </a:rPr>
              <a:t>Take advantage of opportunities to save money</a:t>
            </a:r>
          </a:p>
          <a:p>
            <a:pPr lvl="1"/>
            <a:r>
              <a:rPr lang="en-US" dirty="0" smtClean="0">
                <a:solidFill>
                  <a:schemeClr val="bg1"/>
                </a:solidFill>
              </a:rPr>
              <a:t>Find out if there’s a discount for college students and carry your college ID with you</a:t>
            </a:r>
          </a:p>
          <a:p>
            <a:pPr lvl="1"/>
            <a:r>
              <a:rPr lang="en-US" dirty="0" smtClean="0">
                <a:solidFill>
                  <a:schemeClr val="bg1"/>
                </a:solidFill>
              </a:rPr>
              <a:t>Look for coupons, freebies, promotions, and other bargains online, in your college newspaper, etc.</a:t>
            </a:r>
          </a:p>
          <a:p>
            <a:pPr lvl="1"/>
            <a:r>
              <a:rPr lang="en-US" dirty="0" smtClean="0">
                <a:solidFill>
                  <a:schemeClr val="bg1"/>
                </a:solidFill>
              </a:rPr>
              <a:t>Buy things when they’re on sale</a:t>
            </a:r>
          </a:p>
          <a:p>
            <a:pPr lvl="1"/>
            <a:endParaRPr lang="en-US" dirty="0" smtClean="0">
              <a:solidFill>
                <a:schemeClr val="bg1"/>
              </a:solidFill>
            </a:endParaRPr>
          </a:p>
          <a:p>
            <a:r>
              <a:rPr lang="en-US" dirty="0" smtClean="0">
                <a:solidFill>
                  <a:schemeClr val="bg1"/>
                </a:solidFill>
              </a:rPr>
              <a:t>Buy school supplies somewhere besides the campus bookstore</a:t>
            </a:r>
          </a:p>
          <a:p>
            <a:pPr lvl="1"/>
            <a:r>
              <a:rPr lang="en-US" dirty="0" smtClean="0">
                <a:solidFill>
                  <a:schemeClr val="bg1"/>
                </a:solidFill>
              </a:rPr>
              <a:t>It’s easy to overspend on non-essentials at the bookstore</a:t>
            </a:r>
          </a:p>
          <a:p>
            <a:pPr lvl="1"/>
            <a:r>
              <a:rPr lang="en-US" dirty="0" smtClean="0">
                <a:solidFill>
                  <a:schemeClr val="bg1"/>
                </a:solidFill>
              </a:rPr>
              <a:t>You don’t need all your supplies to have the university logo, and supplies without it may be less expensive</a:t>
            </a:r>
          </a:p>
          <a:p>
            <a:endParaRPr lang="en-US" dirty="0" smtClean="0">
              <a:solidFill>
                <a:schemeClr val="bg1"/>
              </a:solidFill>
            </a:endParaRPr>
          </a:p>
        </p:txBody>
      </p:sp>
    </p:spTree>
    <p:extLst>
      <p:ext uri="{BB962C8B-B14F-4D97-AF65-F5344CB8AC3E}">
        <p14:creationId xmlns:p14="http://schemas.microsoft.com/office/powerpoint/2010/main" val="8034415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Tips about Saving Money</a:t>
            </a:r>
            <a:endParaRPr lang="en-US" dirty="0">
              <a:solidFill>
                <a:schemeClr val="bg1"/>
              </a:solidFill>
            </a:endParaRPr>
          </a:p>
        </p:txBody>
      </p:sp>
      <p:sp>
        <p:nvSpPr>
          <p:cNvPr id="3" name="Content Placeholder 2"/>
          <p:cNvSpPr>
            <a:spLocks noGrp="1"/>
          </p:cNvSpPr>
          <p:nvPr>
            <p:ph idx="1"/>
          </p:nvPr>
        </p:nvSpPr>
        <p:spPr>
          <a:xfrm>
            <a:off x="228600" y="1600200"/>
            <a:ext cx="8686800" cy="4876800"/>
          </a:xfrm>
        </p:spPr>
        <p:txBody>
          <a:bodyPr>
            <a:normAutofit/>
          </a:bodyPr>
          <a:lstStyle/>
          <a:p>
            <a:r>
              <a:rPr lang="en-US" dirty="0" smtClean="0">
                <a:solidFill>
                  <a:schemeClr val="bg1"/>
                </a:solidFill>
              </a:rPr>
              <a:t>Save on transportation costs by </a:t>
            </a:r>
            <a:br>
              <a:rPr lang="en-US" dirty="0" smtClean="0">
                <a:solidFill>
                  <a:schemeClr val="bg1"/>
                </a:solidFill>
              </a:rPr>
            </a:br>
            <a:r>
              <a:rPr lang="en-US" dirty="0" smtClean="0">
                <a:solidFill>
                  <a:schemeClr val="bg1"/>
                </a:solidFill>
              </a:rPr>
              <a:t>using the campus transit system</a:t>
            </a:r>
          </a:p>
          <a:p>
            <a:endParaRPr lang="en-US" dirty="0" smtClean="0">
              <a:solidFill>
                <a:schemeClr val="bg1"/>
              </a:solidFill>
            </a:endParaRPr>
          </a:p>
          <a:p>
            <a:r>
              <a:rPr lang="en-US" dirty="0" smtClean="0">
                <a:solidFill>
                  <a:schemeClr val="bg1"/>
                </a:solidFill>
              </a:rPr>
              <a:t>Use your meal plan wisely</a:t>
            </a:r>
          </a:p>
          <a:p>
            <a:pPr lvl="1"/>
            <a:r>
              <a:rPr lang="en-US" dirty="0" smtClean="0">
                <a:solidFill>
                  <a:schemeClr val="bg1"/>
                </a:solidFill>
              </a:rPr>
              <a:t>Save money on food by eating on campus using </a:t>
            </a:r>
            <a:br>
              <a:rPr lang="en-US" dirty="0" smtClean="0">
                <a:solidFill>
                  <a:schemeClr val="bg1"/>
                </a:solidFill>
              </a:rPr>
            </a:br>
            <a:r>
              <a:rPr lang="en-US" dirty="0" smtClean="0">
                <a:solidFill>
                  <a:schemeClr val="bg1"/>
                </a:solidFill>
              </a:rPr>
              <a:t>your meal plan</a:t>
            </a:r>
          </a:p>
          <a:p>
            <a:pPr lvl="1"/>
            <a:r>
              <a:rPr lang="en-US" dirty="0" smtClean="0">
                <a:solidFill>
                  <a:schemeClr val="bg1"/>
                </a:solidFill>
              </a:rPr>
              <a:t>Only eat out (off campus) as an occasional treat</a:t>
            </a:r>
          </a:p>
          <a:p>
            <a:pPr lvl="1"/>
            <a:r>
              <a:rPr lang="en-US" dirty="0" smtClean="0">
                <a:solidFill>
                  <a:schemeClr val="bg1"/>
                </a:solidFill>
              </a:rPr>
              <a:t>Buy snacks in larger quantities instead of one at a time on campus</a:t>
            </a:r>
          </a:p>
          <a:p>
            <a:pPr lvl="1"/>
            <a:endParaRPr lang="en-US" dirty="0" smtClean="0">
              <a:solidFill>
                <a:schemeClr val="bg1"/>
              </a:solidFill>
            </a:endParaRPr>
          </a:p>
          <a:p>
            <a:endParaRPr lang="en-US" dirty="0" smtClean="0">
              <a:solidFill>
                <a:schemeClr val="bg1"/>
              </a:solidFill>
            </a:endParaRPr>
          </a:p>
        </p:txBody>
      </p:sp>
      <p:pic>
        <p:nvPicPr>
          <p:cNvPr id="7170" name="Picture 2" descr="C:\Users\coe\AppData\Local\Microsoft\Windows\Temporary Internet Files\Content.IE5\AJQ4WJN4\MC900437715[1].wmf"/>
          <p:cNvPicPr>
            <a:picLocks noChangeAspect="1" noChangeArrowheads="1"/>
          </p:cNvPicPr>
          <p:nvPr/>
        </p:nvPicPr>
        <p:blipFill>
          <a:blip r:embed="rId3" cstate="print">
            <a:lum bright="70000" contrast="-70000"/>
            <a:extLst>
              <a:ext uri="{28A0092B-C50C-407E-A947-70E740481C1C}">
                <a14:useLocalDpi xmlns:a14="http://schemas.microsoft.com/office/drawing/2010/main" val="0"/>
              </a:ext>
            </a:extLst>
          </a:blip>
          <a:srcRect/>
          <a:stretch>
            <a:fillRect/>
          </a:stretch>
        </p:blipFill>
        <p:spPr bwMode="auto">
          <a:xfrm>
            <a:off x="6888388" y="1676400"/>
            <a:ext cx="1489075" cy="16383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765097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Tips about Banking</a:t>
            </a:r>
            <a:endParaRPr lang="en-US" dirty="0">
              <a:solidFill>
                <a:schemeClr val="bg1"/>
              </a:solidFill>
            </a:endParaRPr>
          </a:p>
        </p:txBody>
      </p:sp>
      <p:sp>
        <p:nvSpPr>
          <p:cNvPr id="3" name="Content Placeholder 2"/>
          <p:cNvSpPr>
            <a:spLocks noGrp="1"/>
          </p:cNvSpPr>
          <p:nvPr>
            <p:ph idx="1"/>
          </p:nvPr>
        </p:nvSpPr>
        <p:spPr>
          <a:xfrm>
            <a:off x="228600" y="1676400"/>
            <a:ext cx="8229600" cy="4876800"/>
          </a:xfrm>
        </p:spPr>
        <p:txBody>
          <a:bodyPr>
            <a:normAutofit/>
          </a:bodyPr>
          <a:lstStyle/>
          <a:p>
            <a:r>
              <a:rPr lang="en-US" dirty="0" smtClean="0">
                <a:solidFill>
                  <a:schemeClr val="bg1"/>
                </a:solidFill>
              </a:rPr>
              <a:t>Keep a reserve of savings that you don’t touch and add to it whenever possible</a:t>
            </a:r>
          </a:p>
          <a:p>
            <a:endParaRPr lang="en-US" dirty="0" smtClean="0">
              <a:solidFill>
                <a:schemeClr val="bg1"/>
              </a:solidFill>
            </a:endParaRPr>
          </a:p>
          <a:p>
            <a:endParaRPr lang="en-US" dirty="0" smtClean="0">
              <a:solidFill>
                <a:schemeClr val="bg1"/>
              </a:solidFill>
            </a:endParaRPr>
          </a:p>
          <a:p>
            <a:r>
              <a:rPr lang="en-US" dirty="0" smtClean="0">
                <a:solidFill>
                  <a:schemeClr val="bg1"/>
                </a:solidFill>
              </a:rPr>
              <a:t>Check your bank balance regularly</a:t>
            </a:r>
            <a:endParaRPr lang="en-US" dirty="0">
              <a:solidFill>
                <a:schemeClr val="bg1"/>
              </a:solidFill>
            </a:endParaRPr>
          </a:p>
          <a:p>
            <a:endParaRPr lang="en-US" dirty="0" smtClean="0">
              <a:solidFill>
                <a:schemeClr val="bg1"/>
              </a:solidFill>
            </a:endParaRPr>
          </a:p>
          <a:p>
            <a:endParaRPr lang="en-US" dirty="0" smtClean="0">
              <a:solidFill>
                <a:schemeClr val="bg1"/>
              </a:solidFill>
            </a:endParaRPr>
          </a:p>
          <a:p>
            <a:r>
              <a:rPr lang="en-US" dirty="0" smtClean="0">
                <a:solidFill>
                  <a:schemeClr val="bg1"/>
                </a:solidFill>
              </a:rPr>
              <a:t>Be cautious about “banking” amongst friends</a:t>
            </a:r>
          </a:p>
        </p:txBody>
      </p:sp>
      <p:pic>
        <p:nvPicPr>
          <p:cNvPr id="2050" name="Picture 2" descr="C:\Users\coe\AppData\Local\Microsoft\Windows\Temporary Internet Files\Content.IE5\PI8JTH8K\MP900401081[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934200" y="2743200"/>
            <a:ext cx="1675186" cy="251155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024957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Tips about Financial Aid</a:t>
            </a:r>
            <a:endParaRPr lang="en-US" dirty="0">
              <a:solidFill>
                <a:schemeClr val="bg1"/>
              </a:solidFill>
            </a:endParaRPr>
          </a:p>
        </p:txBody>
      </p:sp>
      <p:sp>
        <p:nvSpPr>
          <p:cNvPr id="3" name="Content Placeholder 2"/>
          <p:cNvSpPr>
            <a:spLocks noGrp="1"/>
          </p:cNvSpPr>
          <p:nvPr>
            <p:ph idx="1"/>
          </p:nvPr>
        </p:nvSpPr>
        <p:spPr>
          <a:xfrm>
            <a:off x="457200" y="1752600"/>
            <a:ext cx="8229600" cy="4876800"/>
          </a:xfrm>
        </p:spPr>
        <p:txBody>
          <a:bodyPr>
            <a:normAutofit/>
          </a:bodyPr>
          <a:lstStyle/>
          <a:p>
            <a:r>
              <a:rPr lang="en-US" dirty="0" smtClean="0">
                <a:solidFill>
                  <a:schemeClr val="bg1"/>
                </a:solidFill>
              </a:rPr>
              <a:t>Apply for financial aid even if you’re not sure whether you will take it</a:t>
            </a:r>
          </a:p>
          <a:p>
            <a:endParaRPr lang="en-US" dirty="0" smtClean="0">
              <a:solidFill>
                <a:schemeClr val="bg1"/>
              </a:solidFill>
            </a:endParaRPr>
          </a:p>
          <a:p>
            <a:r>
              <a:rPr lang="en-US" dirty="0" smtClean="0">
                <a:solidFill>
                  <a:schemeClr val="bg1"/>
                </a:solidFill>
              </a:rPr>
              <a:t>Stay well-informed about your financial aid package. You should always know:</a:t>
            </a:r>
          </a:p>
          <a:p>
            <a:pPr lvl="1"/>
            <a:r>
              <a:rPr lang="en-US" dirty="0" smtClean="0">
                <a:solidFill>
                  <a:schemeClr val="bg1"/>
                </a:solidFill>
              </a:rPr>
              <a:t>How much you’re receiving/borrowing</a:t>
            </a:r>
          </a:p>
          <a:p>
            <a:pPr lvl="1"/>
            <a:r>
              <a:rPr lang="en-US" dirty="0" smtClean="0">
                <a:solidFill>
                  <a:schemeClr val="bg1"/>
                </a:solidFill>
              </a:rPr>
              <a:t>Where the money is coming from</a:t>
            </a:r>
          </a:p>
          <a:p>
            <a:pPr lvl="1"/>
            <a:r>
              <a:rPr lang="en-US" dirty="0" smtClean="0">
                <a:solidFill>
                  <a:schemeClr val="bg1"/>
                </a:solidFill>
              </a:rPr>
              <a:t>The terms and conditions of the contract (e.g., minimum GPA, use of funds, interest rate, etc.)</a:t>
            </a:r>
          </a:p>
          <a:p>
            <a:pPr lvl="1"/>
            <a:endParaRPr lang="en-US" dirty="0" smtClean="0">
              <a:solidFill>
                <a:schemeClr val="bg1"/>
              </a:solidFill>
            </a:endParaRPr>
          </a:p>
          <a:p>
            <a:endParaRPr lang="en-US" dirty="0" smtClean="0">
              <a:solidFill>
                <a:schemeClr val="bg1"/>
              </a:solidFill>
            </a:endParaRPr>
          </a:p>
        </p:txBody>
      </p:sp>
    </p:spTree>
    <p:extLst>
      <p:ext uri="{BB962C8B-B14F-4D97-AF65-F5344CB8AC3E}">
        <p14:creationId xmlns:p14="http://schemas.microsoft.com/office/powerpoint/2010/main" val="224454228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2616</TotalTime>
  <Words>2573</Words>
  <Application>Microsoft Office PowerPoint</Application>
  <PresentationFormat>On-screen Show (4:3)</PresentationFormat>
  <Paragraphs>132</Paragraphs>
  <Slides>12</Slides>
  <Notes>12</Notes>
  <HiddenSlides>0</HiddenSlides>
  <MMClips>0</MMClips>
  <ScaleCrop>false</ScaleCrop>
  <HeadingPairs>
    <vt:vector size="4" baseType="variant">
      <vt:variant>
        <vt:lpstr>Theme</vt:lpstr>
      </vt:variant>
      <vt:variant>
        <vt:i4>2</vt:i4>
      </vt:variant>
      <vt:variant>
        <vt:lpstr>Slide Titles</vt:lpstr>
      </vt:variant>
      <vt:variant>
        <vt:i4>12</vt:i4>
      </vt:variant>
    </vt:vector>
  </HeadingPairs>
  <TitlesOfParts>
    <vt:vector size="14" baseType="lpstr">
      <vt:lpstr>Office Theme</vt:lpstr>
      <vt:lpstr>1_Office Theme</vt:lpstr>
      <vt:lpstr>Money Management Tips  from College Students</vt:lpstr>
      <vt:lpstr>Tips about Budgeting</vt:lpstr>
      <vt:lpstr>Tips about Cash</vt:lpstr>
      <vt:lpstr>Tips about Credit Cards</vt:lpstr>
      <vt:lpstr>Tips about Working</vt:lpstr>
      <vt:lpstr>Tips about Saving Money</vt:lpstr>
      <vt:lpstr>Tips about Saving Money</vt:lpstr>
      <vt:lpstr>Tips about Banking</vt:lpstr>
      <vt:lpstr>Tips about Financial Aid</vt:lpstr>
      <vt:lpstr>Tips about Making Financial Choices</vt:lpstr>
      <vt:lpstr>Final Thoughts:  Money Management Advice from College Students</vt:lpstr>
      <vt:lpstr>PowerPoint Presentation</vt:lpstr>
    </vt:vector>
  </TitlesOfParts>
  <Company>East Carolina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High School versus College:  A Comparison of What to Expect</dc:title>
  <dc:creator>COE</dc:creator>
  <cp:lastModifiedBy>Emily Bennert Johnson</cp:lastModifiedBy>
  <cp:revision>104</cp:revision>
  <cp:lastPrinted>2013-05-02T13:35:39Z</cp:lastPrinted>
  <dcterms:created xsi:type="dcterms:W3CDTF">2012-12-24T03:28:24Z</dcterms:created>
  <dcterms:modified xsi:type="dcterms:W3CDTF">2013-05-16T20:42:13Z</dcterms:modified>
</cp:coreProperties>
</file>