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2"/>
  </p:notesMasterIdLst>
  <p:sldIdLst>
    <p:sldId id="256" r:id="rId4"/>
    <p:sldId id="277" r:id="rId5"/>
    <p:sldId id="280" r:id="rId6"/>
    <p:sldId id="279" r:id="rId7"/>
    <p:sldId id="268" r:id="rId8"/>
    <p:sldId id="269" r:id="rId9"/>
    <p:sldId id="275" r:id="rId10"/>
    <p:sldId id="276" r:id="rId11"/>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9" clrIdx="0"/>
  <p:cmAuthor id="1" name="COE" initial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9" autoAdjust="0"/>
    <p:restoredTop sz="58206" autoAdjust="0"/>
  </p:normalViewPr>
  <p:slideViewPr>
    <p:cSldViewPr>
      <p:cViewPr varScale="1">
        <p:scale>
          <a:sx n="70" d="100"/>
          <a:sy n="70" d="100"/>
        </p:scale>
        <p:origin x="-281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5/17/2013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40321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nces.ed.gov/programs/coe/indicator_ugl.as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cu.edu/financia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tudentaid.ed.gov/abou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Module 6 Activity 1</a:t>
            </a:r>
          </a:p>
          <a:p>
            <a:endParaRPr lang="en-US" dirty="0" smtClean="0">
              <a:solidFill>
                <a:schemeClr val="tx1"/>
              </a:solidFill>
            </a:endParaRPr>
          </a:p>
          <a:p>
            <a:pPr defTabSz="932871">
              <a:defRPr/>
            </a:pPr>
            <a:r>
              <a:rPr lang="en-US" b="0" baseline="0" dirty="0" smtClean="0">
                <a:solidFill>
                  <a:schemeClr val="tx1"/>
                </a:solidFill>
              </a:rPr>
              <a:t>Unless otherwise specified, all clip art and images in this document are used with permission from Microsoft in accordance with their End User License Agreement.</a:t>
            </a:r>
            <a:endParaRPr lang="en-US" b="0" dirty="0" smtClean="0">
              <a:solidFill>
                <a:schemeClr val="tx1"/>
              </a:solidFill>
            </a:endParaRPr>
          </a:p>
          <a:p>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solidFill>
                  <a:schemeClr val="tx1"/>
                </a:solidFill>
              </a:rPr>
              <a:t>In general, financial aid describes</a:t>
            </a:r>
            <a:r>
              <a:rPr lang="en-US" baseline="0" dirty="0" smtClean="0">
                <a:solidFill>
                  <a:schemeClr val="tx1"/>
                </a:solidFill>
              </a:rPr>
              <a:t> any funds available to help students and their families pay for school. It may directly cover tuition, room/board, books, etc., or it may cover indirect costs associated with being a student, such as living expenses, child care, etc.</a:t>
            </a:r>
          </a:p>
          <a:p>
            <a:endParaRPr lang="en-US" baseline="0" dirty="0" smtClean="0">
              <a:solidFill>
                <a:schemeClr val="tx1"/>
              </a:solidFill>
            </a:endParaRPr>
          </a:p>
          <a:p>
            <a:r>
              <a:rPr lang="en-US" dirty="0">
                <a:solidFill>
                  <a:schemeClr val="tx1"/>
                </a:solidFill>
              </a:rPr>
              <a:t>Although some students/families pay out of pocket for a college education, the majority get some kind of financial aid. </a:t>
            </a:r>
            <a:r>
              <a:rPr lang="en-US" dirty="0" smtClean="0">
                <a:solidFill>
                  <a:schemeClr val="tx1"/>
                </a:solidFill>
              </a:rPr>
              <a:t>According to the National Center for Education Statistics, for full-time, first-time, degree-seeking undergraduate students</a:t>
            </a:r>
            <a:r>
              <a:rPr lang="en-US" baseline="0" dirty="0" smtClean="0">
                <a:solidFill>
                  <a:schemeClr val="tx1"/>
                </a:solidFill>
              </a:rPr>
              <a:t> i</a:t>
            </a:r>
            <a:r>
              <a:rPr lang="en-US" dirty="0" smtClean="0">
                <a:solidFill>
                  <a:schemeClr val="tx1"/>
                </a:solidFill>
              </a:rPr>
              <a:t>n 2009-2010:</a:t>
            </a:r>
            <a:endParaRPr lang="en-US" dirty="0">
              <a:solidFill>
                <a:schemeClr val="tx1"/>
              </a:solidFill>
            </a:endParaRPr>
          </a:p>
          <a:p>
            <a:pPr marL="174913" indent="-174913">
              <a:buFontTx/>
              <a:buChar char="-"/>
            </a:pPr>
            <a:r>
              <a:rPr lang="en-US" dirty="0">
                <a:solidFill>
                  <a:schemeClr val="tx1"/>
                </a:solidFill>
              </a:rPr>
              <a:t>Overall % receiving any type of financial aid:  85% at 4-year schools and 75.5% at 2-year schools</a:t>
            </a:r>
          </a:p>
          <a:p>
            <a:pPr marL="174913" indent="-174913">
              <a:buFontTx/>
              <a:buChar char="-"/>
            </a:pPr>
            <a:r>
              <a:rPr lang="en-US" dirty="0">
                <a:solidFill>
                  <a:schemeClr val="tx1"/>
                </a:solidFill>
              </a:rPr>
              <a:t>% at public schools receiving any type of financial aid:  81.5% at 4-year schools and 70.3% at 2-year schools</a:t>
            </a:r>
          </a:p>
          <a:p>
            <a:pPr marL="174913" indent="-174913">
              <a:buFontTx/>
              <a:buChar char="-"/>
            </a:pPr>
            <a:r>
              <a:rPr lang="en-US" dirty="0">
                <a:solidFill>
                  <a:schemeClr val="tx1"/>
                </a:solidFill>
              </a:rPr>
              <a:t>% at private nonprofit schools receiving any type of financial aid: 88.8% at 4-year schools and 89.4% at 2-year schools</a:t>
            </a:r>
          </a:p>
          <a:p>
            <a:pPr marL="174913" indent="-174913">
              <a:buFontTx/>
              <a:buChar char="-"/>
            </a:pPr>
            <a:r>
              <a:rPr lang="en-US" dirty="0">
                <a:solidFill>
                  <a:schemeClr val="tx1"/>
                </a:solidFill>
              </a:rPr>
              <a:t>% at private for-profit schools receiving any type of financial aid: 91.8% at 4-year schools and 88.3% at 2-year schools</a:t>
            </a:r>
          </a:p>
          <a:p>
            <a:r>
              <a:rPr lang="en-US" dirty="0">
                <a:solidFill>
                  <a:schemeClr val="tx1"/>
                </a:solidFill>
              </a:rPr>
              <a:t>Source: </a:t>
            </a:r>
            <a:r>
              <a:rPr lang="en-US" dirty="0" smtClean="0">
                <a:solidFill>
                  <a:schemeClr val="tx1"/>
                </a:solidFill>
                <a:hlinkClick r:id="rId3"/>
              </a:rPr>
              <a:t>http://nces.ed.gov/programs/coe/indicator_ugl.asp</a:t>
            </a:r>
            <a:endParaRPr lang="en-US" dirty="0" smtClean="0">
              <a:solidFill>
                <a:schemeClr val="tx1"/>
              </a:solidFill>
            </a:endParaRPr>
          </a:p>
          <a:p>
            <a:endParaRPr lang="en-US" dirty="0">
              <a:solidFill>
                <a:schemeClr val="tx1"/>
              </a:solidFill>
            </a:endParaRPr>
          </a:p>
          <a:p>
            <a:r>
              <a:rPr lang="en-US" dirty="0">
                <a:solidFill>
                  <a:schemeClr val="tx1"/>
                </a:solidFill>
              </a:rPr>
              <a:t>There are many different types and sources of financial aid, which we’ll give an overview of on the next few slides. The term “financial aid package” refers to the aid that each student is offered. Everyone’s package is different and is composed of funds of different types, from different sources, and in different amounts.</a:t>
            </a:r>
          </a:p>
          <a:p>
            <a:endParaRPr lang="en-US" dirty="0">
              <a:solidFill>
                <a:schemeClr val="tx1"/>
              </a:solidFill>
            </a:endParaRPr>
          </a:p>
          <a:p>
            <a:pPr marL="174913" indent="-174913">
              <a:buFontTx/>
              <a:buChar char="-"/>
            </a:pPr>
            <a:endParaRPr lang="en-US"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extLst>
      <p:ext uri="{BB962C8B-B14F-4D97-AF65-F5344CB8AC3E}">
        <p14:creationId xmlns:p14="http://schemas.microsoft.com/office/powerpoint/2010/main" val="127601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000" dirty="0" smtClean="0">
                <a:solidFill>
                  <a:schemeClr val="tx1"/>
                </a:solidFill>
              </a:rPr>
              <a:t>There</a:t>
            </a:r>
            <a:r>
              <a:rPr lang="en-US" sz="1000" baseline="0" dirty="0" smtClean="0">
                <a:solidFill>
                  <a:schemeClr val="tx1"/>
                </a:solidFill>
              </a:rPr>
              <a:t> are significant differences between the types of financial aid available, and each student will vary in the types of aid they are eligible for.</a:t>
            </a:r>
          </a:p>
          <a:p>
            <a:endParaRPr lang="en-US" sz="1000" baseline="0" dirty="0" smtClean="0">
              <a:solidFill>
                <a:schemeClr val="tx1"/>
              </a:solidFill>
            </a:endParaRPr>
          </a:p>
          <a:p>
            <a:r>
              <a:rPr lang="en-US" sz="1000" baseline="0" dirty="0" smtClean="0">
                <a:solidFill>
                  <a:schemeClr val="tx1"/>
                </a:solidFill>
              </a:rPr>
              <a:t>Gift Aid is money that does not need to be paid back to the source. The major examples of gift aid are grants and scholarships.</a:t>
            </a:r>
          </a:p>
          <a:p>
            <a:endParaRPr lang="en-US" sz="1000" baseline="0" dirty="0" smtClean="0">
              <a:solidFill>
                <a:schemeClr val="tx1"/>
              </a:solidFill>
            </a:endParaRPr>
          </a:p>
          <a:p>
            <a:r>
              <a:rPr lang="en-US" sz="1000" baseline="0" dirty="0" smtClean="0">
                <a:solidFill>
                  <a:schemeClr val="tx1"/>
                </a:solidFill>
              </a:rPr>
              <a:t>Grants tend to be based on financial need, and many of them come from the federal government. For example, the Pell Grant program and the FSEOG program are both federal grants for students with financial need. Pell includes more students, while FSEOG is for the students with the highest levels of financial need.</a:t>
            </a:r>
          </a:p>
          <a:p>
            <a:endParaRPr lang="en-US" sz="1000" baseline="0" dirty="0" smtClean="0">
              <a:solidFill>
                <a:schemeClr val="tx1"/>
              </a:solidFill>
            </a:endParaRPr>
          </a:p>
          <a:p>
            <a:r>
              <a:rPr lang="en-US" sz="1000" baseline="0" dirty="0" smtClean="0">
                <a:solidFill>
                  <a:schemeClr val="tx1"/>
                </a:solidFill>
              </a:rPr>
              <a:t>Scholarships are more often based on recognition of special achievements. This could include academic excellence or athletic achievements. It could also include meritorious achievement in any area – writing, community service, the arts, etc. To be eligible for certain scholarships, the student may need to fit into a certain category, and then also show merit within that category; for example, there could be a scholarship for the student who has the best GPA within the Criminal Justice major, or one for the left-handed student with the best record of community service in the city. </a:t>
            </a:r>
          </a:p>
          <a:p>
            <a:r>
              <a:rPr lang="en-US" sz="1000" baseline="0" dirty="0" smtClean="0">
                <a:solidFill>
                  <a:schemeClr val="tx1"/>
                </a:solidFill>
              </a:rPr>
              <a:t>There are many sources for scholarships, including the college/university, private organizations, employers, charitable foundations, etc. Scholarships generally require students to complete a separate application – just filling out the FAFSA will not automatically apply students for many scholarships. </a:t>
            </a:r>
          </a:p>
          <a:p>
            <a:endParaRPr lang="en-US" sz="1000" baseline="0" dirty="0" smtClean="0">
              <a:solidFill>
                <a:schemeClr val="tx1"/>
              </a:solidFill>
            </a:endParaRPr>
          </a:p>
          <a:p>
            <a:r>
              <a:rPr lang="en-US" sz="1000" baseline="0" dirty="0" smtClean="0">
                <a:solidFill>
                  <a:schemeClr val="tx1"/>
                </a:solidFill>
              </a:rPr>
              <a:t>Self-Help Funds are monies that must be paid back to the source. </a:t>
            </a:r>
          </a:p>
          <a:p>
            <a:endParaRPr lang="en-US" sz="1000" baseline="0" dirty="0" smtClean="0">
              <a:solidFill>
                <a:schemeClr val="tx1"/>
              </a:solidFill>
            </a:endParaRPr>
          </a:p>
          <a:p>
            <a:r>
              <a:rPr lang="en-US" sz="1000" baseline="0" dirty="0" smtClean="0">
                <a:solidFill>
                  <a:schemeClr val="tx1"/>
                </a:solidFill>
              </a:rPr>
              <a:t>In the case of student loans, this will be repaid in money, usually with interest. Student loans can come from a variety of sources, both public and private. Many students and/or their parents get subsidized student loans through the government, in which case the interest rates are lower. Private student loans are also available from other organizations like banks; however the interest rates may be higher. In many cases, student loans give a grace period before repayment is expected. Usually this includes the entire time a student is in school and a few months after graduating.</a:t>
            </a:r>
          </a:p>
          <a:p>
            <a:endParaRPr lang="en-US" sz="1000" baseline="0" dirty="0" smtClean="0">
              <a:solidFill>
                <a:schemeClr val="tx1"/>
              </a:solidFill>
            </a:endParaRPr>
          </a:p>
          <a:p>
            <a:r>
              <a:rPr lang="en-US" sz="1000" baseline="0" dirty="0" smtClean="0">
                <a:solidFill>
                  <a:schemeClr val="tx1"/>
                </a:solidFill>
              </a:rPr>
              <a:t>Some self-help funds are repaid in employment or service. The employment/service may occur at the same time as the money is given, as in work-study, or it may be repaid after the student has finished college, as in the Teaching Fellows program or some military service-based aid. The student must usually agree to terms and conditions that state they will have to repay the funds in money if they do not fulfill their work/service obligation.</a:t>
            </a:r>
          </a:p>
          <a:p>
            <a:endParaRPr lang="en-US" sz="1000" baseline="0" dirty="0" smtClean="0">
              <a:solidFill>
                <a:schemeClr val="tx1"/>
              </a:solidFill>
            </a:endParaRPr>
          </a:p>
          <a:p>
            <a:r>
              <a:rPr lang="en-US" sz="1000" baseline="0" dirty="0" smtClean="0">
                <a:solidFill>
                  <a:schemeClr val="tx1"/>
                </a:solidFill>
              </a:rPr>
              <a:t>Source for some of the information in this section: ECU’s office of Financial Aid : </a:t>
            </a:r>
            <a:r>
              <a:rPr lang="en-US" sz="1000" dirty="0" smtClean="0">
                <a:solidFill>
                  <a:schemeClr val="tx1"/>
                </a:solidFill>
                <a:hlinkClick r:id="rId3"/>
              </a:rPr>
              <a:t>http://www.ecu.edu/financial/</a:t>
            </a:r>
            <a:r>
              <a:rPr lang="en-US" sz="1000" dirty="0" smtClean="0">
                <a:solidFill>
                  <a:schemeClr val="tx1"/>
                </a:solidFill>
              </a:rPr>
              <a:t> </a:t>
            </a: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extLst>
      <p:ext uri="{BB962C8B-B14F-4D97-AF65-F5344CB8AC3E}">
        <p14:creationId xmlns:p14="http://schemas.microsoft.com/office/powerpoint/2010/main" val="1973478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smtClean="0">
                <a:solidFill>
                  <a:schemeClr val="tx1"/>
                </a:solidFill>
              </a:rPr>
              <a:t>In addition to the different types of</a:t>
            </a:r>
            <a:r>
              <a:rPr lang="en-US" sz="1000" baseline="0" dirty="0" smtClean="0">
                <a:solidFill>
                  <a:schemeClr val="tx1"/>
                </a:solidFill>
              </a:rPr>
              <a:t> financial aid, there are different sources where aid may come from. </a:t>
            </a:r>
          </a:p>
          <a:p>
            <a:endParaRPr lang="en-US" sz="1000" baseline="0" dirty="0" smtClean="0">
              <a:solidFill>
                <a:schemeClr val="tx1"/>
              </a:solidFill>
            </a:endParaRPr>
          </a:p>
          <a:p>
            <a:r>
              <a:rPr lang="en-US" sz="1000" baseline="0" dirty="0" smtClean="0">
                <a:solidFill>
                  <a:schemeClr val="tx1"/>
                </a:solidFill>
              </a:rPr>
              <a:t>Federal and state governments are a major source for grants and loans. They also offer service/work-based aid.</a:t>
            </a:r>
          </a:p>
          <a:p>
            <a:endParaRPr lang="en-US" sz="1000" baseline="0" dirty="0" smtClean="0">
              <a:solidFill>
                <a:schemeClr val="tx1"/>
              </a:solidFill>
            </a:endParaRPr>
          </a:p>
          <a:p>
            <a:r>
              <a:rPr lang="en-US" sz="1000" baseline="0" dirty="0" smtClean="0">
                <a:solidFill>
                  <a:schemeClr val="tx1"/>
                </a:solidFill>
              </a:rPr>
              <a:t>Colleges and universities often have various financial aid offerings. These frequently include various scholarships and service/work-based aid. However each of these may actually come from a source external to the college as well. For example, a student may be offered work-study at their school, but the money may come directly from a government program. In addition, an athletic scholarship from the college may be funded by a private donation that was earmarked specifically for that purpose.</a:t>
            </a:r>
          </a:p>
          <a:p>
            <a:endParaRPr lang="en-US" sz="1000" baseline="0" dirty="0" smtClean="0">
              <a:solidFill>
                <a:schemeClr val="tx1"/>
              </a:solidFill>
            </a:endParaRPr>
          </a:p>
          <a:p>
            <a:r>
              <a:rPr lang="en-US" sz="1000" baseline="0" dirty="0" smtClean="0">
                <a:solidFill>
                  <a:schemeClr val="tx1"/>
                </a:solidFill>
              </a:rPr>
              <a:t>Banks, credit unions, and loan companies may offer private loans that can be used to finance a college education.</a:t>
            </a:r>
          </a:p>
          <a:p>
            <a:endParaRPr lang="en-US" sz="1000" baseline="0" dirty="0" smtClean="0">
              <a:solidFill>
                <a:schemeClr val="tx1"/>
              </a:solidFill>
            </a:endParaRPr>
          </a:p>
          <a:p>
            <a:r>
              <a:rPr lang="en-US" sz="1000" baseline="0" dirty="0" smtClean="0">
                <a:solidFill>
                  <a:schemeClr val="tx1"/>
                </a:solidFill>
              </a:rPr>
              <a:t>There are also many other organizations that can provide funding for college. For example:</a:t>
            </a:r>
          </a:p>
          <a:p>
            <a:pPr marL="171450" indent="-171450">
              <a:buFontTx/>
              <a:buChar char="-"/>
            </a:pPr>
            <a:r>
              <a:rPr lang="en-US" sz="1000" dirty="0" smtClean="0">
                <a:solidFill>
                  <a:schemeClr val="tx1"/>
                </a:solidFill>
              </a:rPr>
              <a:t>The National Center for Learning Disabilities</a:t>
            </a:r>
            <a:r>
              <a:rPr lang="en-US" sz="1000" baseline="0" dirty="0" smtClean="0">
                <a:solidFill>
                  <a:schemeClr val="tx1"/>
                </a:solidFill>
              </a:rPr>
              <a:t> offers scholarships to students with LD</a:t>
            </a:r>
          </a:p>
          <a:p>
            <a:pPr marL="171450" indent="-171450">
              <a:buFontTx/>
              <a:buChar char="-"/>
            </a:pPr>
            <a:r>
              <a:rPr lang="en-US" sz="1000" baseline="0" dirty="0" smtClean="0">
                <a:solidFill>
                  <a:schemeClr val="tx1"/>
                </a:solidFill>
              </a:rPr>
              <a:t>Organizations like Kiwanis International and 4-H have scholarships</a:t>
            </a:r>
          </a:p>
          <a:p>
            <a:pPr marL="171450" indent="-171450">
              <a:buFontTx/>
              <a:buChar char="-"/>
            </a:pPr>
            <a:r>
              <a:rPr lang="en-US" sz="1000" baseline="0" dirty="0" smtClean="0">
                <a:solidFill>
                  <a:schemeClr val="tx1"/>
                </a:solidFill>
              </a:rPr>
              <a:t>Major employers and corporations may offer scholarships to the children of employees or may fund scholarships for students who aren’t related to employees as well</a:t>
            </a:r>
          </a:p>
          <a:p>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extLst>
      <p:ext uri="{BB962C8B-B14F-4D97-AF65-F5344CB8AC3E}">
        <p14:creationId xmlns:p14="http://schemas.microsoft.com/office/powerpoint/2010/main" val="2762669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sz="1000" dirty="0">
                <a:solidFill>
                  <a:schemeClr val="tx1"/>
                </a:solidFill>
              </a:rPr>
              <a:t>Once you know about the different types of financial aid, it makes it easier to understand what you’re looking for when you research them. You can start by looking into many different options and narrow down the possibilities. It’s a good idea to apply for anything that you think you may qualify for, even if you think getting it is a long shot. Every dollar makes a difference, and some students have been able to make a big dent in their college expenses by getting aid from multiple sources.</a:t>
            </a:r>
          </a:p>
          <a:p>
            <a:pPr defTabSz="932871">
              <a:defRPr/>
            </a:pPr>
            <a:endParaRPr lang="en-US" sz="1000" dirty="0">
              <a:solidFill>
                <a:schemeClr val="tx1"/>
              </a:solidFill>
            </a:endParaRPr>
          </a:p>
          <a:p>
            <a:pPr defTabSz="932871">
              <a:defRPr/>
            </a:pPr>
            <a:r>
              <a:rPr lang="en-US" sz="1000" dirty="0">
                <a:solidFill>
                  <a:schemeClr val="tx1"/>
                </a:solidFill>
              </a:rPr>
              <a:t>It’s crucial to understand the terms and conditions of each one. Once they are awarded, some financial aid comes with significant requirements and restrictions, while other aid may be “no strings attached” after the initial review. For example, a private one-time scholarship of $500 might just select a recipient, confirm that they’re attending college, hand over a check, and be finished with it. On the other hand, an athletic scholarship might require recurring verification that the student is on the active roster of the athletic team in addition to verification of their updated GPA and credit hours earned every semester.</a:t>
            </a:r>
          </a:p>
          <a:p>
            <a:pPr defTabSz="932871">
              <a:defRPr/>
            </a:pPr>
            <a:endParaRPr lang="en-US" sz="1000" dirty="0">
              <a:solidFill>
                <a:schemeClr val="tx1"/>
              </a:solidFill>
            </a:endParaRPr>
          </a:p>
          <a:p>
            <a:pPr defTabSz="932871">
              <a:defRPr/>
            </a:pPr>
            <a:r>
              <a:rPr lang="en-US" sz="1000" dirty="0">
                <a:solidFill>
                  <a:schemeClr val="tx1"/>
                </a:solidFill>
              </a:rPr>
              <a:t>Maintaining eligibility for many types of financial </a:t>
            </a:r>
            <a:r>
              <a:rPr lang="en-US" sz="1000">
                <a:solidFill>
                  <a:schemeClr val="tx1"/>
                </a:solidFill>
              </a:rPr>
              <a:t>aid </a:t>
            </a:r>
            <a:r>
              <a:rPr lang="en-US" sz="1000" smtClean="0">
                <a:solidFill>
                  <a:schemeClr val="tx1"/>
                </a:solidFill>
              </a:rPr>
              <a:t>is </a:t>
            </a:r>
            <a:r>
              <a:rPr lang="en-US" sz="1000" dirty="0">
                <a:solidFill>
                  <a:schemeClr val="tx1"/>
                </a:solidFill>
              </a:rPr>
              <a:t>dependent on continuing to make “satisfactory academic progress.” The specifics of this will vary from school to school, but it generally involves earning a certain minimum GPA while taking a minimum number of credit hours each semester or academic year. For example, at ECU, the Financial Aid office checks this information at the end of each semester for all students receiving aid. To keep their financial aid package, a student must pass 80% of the credit hours they attempted and earn a minimum GPA of 1.8 (freshman year), 1.9 (sophomore year), or 2.0 (junior year and up). Students who don’t meet these requirements get one semester of probation to raise their grades before having their financial aid package suspended. </a:t>
            </a:r>
          </a:p>
          <a:p>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32871">
              <a:defRPr/>
            </a:pPr>
            <a:r>
              <a:rPr lang="en-US" sz="1000" dirty="0">
                <a:solidFill>
                  <a:schemeClr val="tx1"/>
                </a:solidFill>
              </a:rPr>
              <a:t>The Office of Federal Student Aid is a part of the US Department of Education, and “is the largest provider of student financial aid in the nation.” It “provides grants, loans, and work-study funds for college or career school” and offers “more than $150 billion each year to help millions of students pay for higher education.” (Source: </a:t>
            </a:r>
            <a:r>
              <a:rPr lang="en-US" sz="1000" dirty="0">
                <a:solidFill>
                  <a:schemeClr val="tx1"/>
                </a:solidFill>
                <a:hlinkClick r:id="rId3"/>
              </a:rPr>
              <a:t>http://studentaid.ed.gov/about</a:t>
            </a:r>
            <a:r>
              <a:rPr lang="en-US" sz="1000" dirty="0">
                <a:solidFill>
                  <a:schemeClr val="tx1"/>
                </a:solidFill>
              </a:rPr>
              <a:t>)</a:t>
            </a:r>
          </a:p>
          <a:p>
            <a:pPr marL="0" lvl="1" defTabSz="932871">
              <a:defRPr/>
            </a:pPr>
            <a:endParaRPr lang="en-US" sz="1000" dirty="0">
              <a:solidFill>
                <a:schemeClr val="tx1"/>
              </a:solidFill>
            </a:endParaRPr>
          </a:p>
          <a:p>
            <a:pPr marL="0" lvl="1" defTabSz="932871">
              <a:defRPr/>
            </a:pPr>
            <a:r>
              <a:rPr lang="en-US" sz="1000" dirty="0">
                <a:solidFill>
                  <a:schemeClr val="tx1"/>
                </a:solidFill>
              </a:rPr>
              <a:t>At most colleges, students must complete the Free Application for Federal Student Aid (FAFSA) to be eligible to receive any financial aid. This is a good place to start for students who are entering college within the next 8 months. (In North Carolina, students should complete the FAFSA as soon as possible after January 1</a:t>
            </a:r>
            <a:r>
              <a:rPr lang="en-US" sz="1000" baseline="30000" dirty="0">
                <a:solidFill>
                  <a:schemeClr val="tx1"/>
                </a:solidFill>
              </a:rPr>
              <a:t>st</a:t>
            </a:r>
            <a:r>
              <a:rPr lang="en-US" sz="1000" dirty="0">
                <a:solidFill>
                  <a:schemeClr val="tx1"/>
                </a:solidFill>
              </a:rPr>
              <a:t> if they’re starting college in August/September of that year. This is the NC state deadline/guideline as stated on the official FAFSA website.)</a:t>
            </a:r>
          </a:p>
          <a:p>
            <a:pPr marL="0" lvl="1" defTabSz="932871">
              <a:defRPr/>
            </a:pPr>
            <a:endParaRPr lang="en-US" sz="1000" dirty="0">
              <a:solidFill>
                <a:schemeClr val="tx1"/>
              </a:solidFill>
            </a:endParaRPr>
          </a:p>
          <a:p>
            <a:pPr marL="0" lvl="1" defTabSz="932871">
              <a:defRPr/>
            </a:pPr>
            <a:r>
              <a:rPr lang="en-US" sz="1000" dirty="0">
                <a:solidFill>
                  <a:schemeClr val="tx1"/>
                </a:solidFill>
              </a:rPr>
              <a:t>Because it’s free to apply and many schools require it for any kind of financial aid package, it’s a good idea for students to fill this out even if they’re not sure yet whether they will need or want financial aid. It doesn’t obligate them to take any aid that’s offered, but it does allow them to find out what their options are in case they do decide to take any aid later. </a:t>
            </a:r>
          </a:p>
          <a:p>
            <a:pPr marL="0" lvl="1" defTabSz="932871">
              <a:defRPr/>
            </a:pPr>
            <a:endParaRPr lang="en-US" sz="1000" dirty="0">
              <a:solidFill>
                <a:schemeClr val="tx1"/>
              </a:solidFill>
            </a:endParaRPr>
          </a:p>
          <a:p>
            <a:pPr marL="0" lvl="1" defTabSz="932871">
              <a:defRPr/>
            </a:pPr>
            <a:endParaRPr lang="en-US" sz="1000" dirty="0">
              <a:solidFill>
                <a:schemeClr val="tx1"/>
              </a:solidFill>
            </a:endParaRPr>
          </a:p>
          <a:p>
            <a:pPr marL="0" lvl="1" defTabSz="932871">
              <a:defRPr/>
            </a:pPr>
            <a:r>
              <a:rPr lang="en-US" sz="1000" dirty="0">
                <a:solidFill>
                  <a:schemeClr val="tx1"/>
                </a:solidFill>
              </a:rPr>
              <a:t>The recommended way to complete the FAFSA is online, but it’s possible to file a paper copy instead. Although students will have to enter a lot of private, sensitive data, this is all required in order for them to determine your eligibility, and they have strict standards for how they handle the information. However, students still need to use good online safety skills and make smart choices about when and where they access this site. Doing this on an unsecured </a:t>
            </a:r>
            <a:r>
              <a:rPr lang="en-US" sz="1000" dirty="0" err="1">
                <a:solidFill>
                  <a:schemeClr val="tx1"/>
                </a:solidFill>
              </a:rPr>
              <a:t>wi-fi</a:t>
            </a:r>
            <a:r>
              <a:rPr lang="en-US" sz="1000" dirty="0">
                <a:solidFill>
                  <a:schemeClr val="tx1"/>
                </a:solidFill>
              </a:rPr>
              <a:t> connection in public is a bad idea; students should plan to do this at home on their own computer.</a:t>
            </a:r>
          </a:p>
          <a:p>
            <a:pPr marL="0" lvl="1" defTabSz="932871">
              <a:defRPr/>
            </a:pPr>
            <a:r>
              <a:rPr lang="en-US" sz="1000" dirty="0">
                <a:solidFill>
                  <a:schemeClr val="tx1"/>
                </a:solidFill>
              </a:rPr>
              <a:t>Students should be careful to go to www.fafsa.ed.gov, and NOT www.fafsa.com. The .com site is a private company (“student aid advisory service”) that charges for their assistance with completing the forms. The .</a:t>
            </a:r>
            <a:r>
              <a:rPr lang="en-US" sz="1000" dirty="0" err="1">
                <a:solidFill>
                  <a:schemeClr val="tx1"/>
                </a:solidFill>
              </a:rPr>
              <a:t>gov</a:t>
            </a:r>
            <a:r>
              <a:rPr lang="en-US" sz="1000" dirty="0">
                <a:solidFill>
                  <a:schemeClr val="tx1"/>
                </a:solidFill>
              </a:rPr>
              <a:t> site will not charge to apply and they offer free help and FAQs, etc.</a:t>
            </a:r>
          </a:p>
          <a:p>
            <a:pPr marL="0" lvl="1" defTabSz="932871">
              <a:defRPr/>
            </a:pPr>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dirty="0">
              <a:solidFill>
                <a:schemeClr val="tx1"/>
              </a:solidFill>
            </a:endParaRPr>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extLst>
      <p:ext uri="{BB962C8B-B14F-4D97-AF65-F5344CB8AC3E}">
        <p14:creationId xmlns:p14="http://schemas.microsoft.com/office/powerpoint/2010/main" val="1261928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0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68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10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91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331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160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578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4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106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885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58506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890850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747294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67506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233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53578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4364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519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80206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59014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7021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132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629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41BBE-DA68-42BF-A714-8B24BD85C2BA}" type="datetimeFigureOut">
              <a:rPr lang="en-US" smtClean="0">
                <a:solidFill>
                  <a:prstClr val="black">
                    <a:tint val="75000"/>
                  </a:prstClr>
                </a:solidFill>
              </a:rPr>
              <a:pPr/>
              <a:t>5/17/2013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006EB-4808-4445-9801-A2B9B0794A6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9398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3" descr="C:\Users\coe\AppData\Local\Microsoft\Windows\Temporary Internet Files\Content.IE5\AJQ4WJN4\MP90044221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0313" y="2971800"/>
            <a:ext cx="4143375" cy="2762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990600"/>
            <a:ext cx="7772400" cy="1470025"/>
          </a:xfrm>
        </p:spPr>
        <p:txBody>
          <a:bodyPr>
            <a:normAutofit/>
          </a:bodyPr>
          <a:lstStyle/>
          <a:p>
            <a:r>
              <a:rPr lang="en-US" sz="7200" dirty="0" smtClean="0">
                <a:solidFill>
                  <a:schemeClr val="bg1"/>
                </a:solidFill>
              </a:rPr>
              <a:t>Financial Aid </a:t>
            </a:r>
            <a:endParaRPr lang="en-US" sz="72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a:t>
            </a:r>
            <a:endParaRPr lang="en-US" dirty="0"/>
          </a:p>
        </p:txBody>
      </p:sp>
      <p:sp>
        <p:nvSpPr>
          <p:cNvPr id="3" name="Content Placeholder 2"/>
          <p:cNvSpPr>
            <a:spLocks noGrp="1"/>
          </p:cNvSpPr>
          <p:nvPr>
            <p:ph idx="1"/>
          </p:nvPr>
        </p:nvSpPr>
        <p:spPr>
          <a:xfrm>
            <a:off x="304800" y="1752600"/>
            <a:ext cx="8534400" cy="4830763"/>
          </a:xfrm>
        </p:spPr>
        <p:txBody>
          <a:bodyPr>
            <a:normAutofit fontScale="92500" lnSpcReduction="10000"/>
          </a:bodyPr>
          <a:lstStyle/>
          <a:p>
            <a:r>
              <a:rPr lang="en-US" dirty="0" smtClean="0"/>
              <a:t>Any </a:t>
            </a:r>
            <a:r>
              <a:rPr lang="en-US" dirty="0"/>
              <a:t>program that offers money to assist with the costs associated with being a </a:t>
            </a:r>
            <a:r>
              <a:rPr lang="en-US" dirty="0" smtClean="0"/>
              <a:t>student</a:t>
            </a:r>
          </a:p>
          <a:p>
            <a:pPr marL="0" indent="0">
              <a:buNone/>
            </a:pPr>
            <a:endParaRPr lang="en-US" sz="2600" dirty="0"/>
          </a:p>
          <a:p>
            <a:r>
              <a:rPr lang="en-US" dirty="0" smtClean="0"/>
              <a:t>Approximately 85% of full-time college students receive some type of financial aid</a:t>
            </a:r>
          </a:p>
          <a:p>
            <a:endParaRPr lang="en-US" sz="2600" dirty="0" smtClean="0"/>
          </a:p>
          <a:p>
            <a:r>
              <a:rPr lang="en-US" dirty="0" smtClean="0"/>
              <a:t>There are many different types and sources</a:t>
            </a:r>
          </a:p>
          <a:p>
            <a:endParaRPr lang="en-US" sz="2600" dirty="0"/>
          </a:p>
          <a:p>
            <a:r>
              <a:rPr lang="en-US" dirty="0" smtClean="0"/>
              <a:t>The types, sources, and amounts of aid each student receives is called their financial aid package</a:t>
            </a:r>
            <a:endParaRPr lang="en-US" dirty="0"/>
          </a:p>
          <a:p>
            <a:endParaRPr lang="en-US" dirty="0"/>
          </a:p>
          <a:p>
            <a:endParaRPr lang="en-US" dirty="0" smtClean="0"/>
          </a:p>
        </p:txBody>
      </p:sp>
    </p:spTree>
    <p:extLst>
      <p:ext uri="{BB962C8B-B14F-4D97-AF65-F5344CB8AC3E}">
        <p14:creationId xmlns:p14="http://schemas.microsoft.com/office/powerpoint/2010/main" val="4235755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Types of Financial Aid</a:t>
            </a:r>
            <a:endParaRPr lang="en-US" dirty="0">
              <a:solidFill>
                <a:schemeClr val="bg1"/>
              </a:solidFill>
            </a:endParaRPr>
          </a:p>
        </p:txBody>
      </p:sp>
      <p:sp>
        <p:nvSpPr>
          <p:cNvPr id="3" name="Content Placeholder 2"/>
          <p:cNvSpPr>
            <a:spLocks noGrp="1"/>
          </p:cNvSpPr>
          <p:nvPr>
            <p:ph sz="half" idx="1"/>
          </p:nvPr>
        </p:nvSpPr>
        <p:spPr>
          <a:xfrm>
            <a:off x="76200" y="1600200"/>
            <a:ext cx="4419600" cy="5105400"/>
          </a:xfrm>
        </p:spPr>
        <p:txBody>
          <a:bodyPr>
            <a:normAutofit lnSpcReduction="10000"/>
          </a:bodyPr>
          <a:lstStyle/>
          <a:p>
            <a:pPr marL="0" indent="0">
              <a:buNone/>
            </a:pPr>
            <a:r>
              <a:rPr lang="en-US" b="1" u="sng" dirty="0" smtClean="0">
                <a:solidFill>
                  <a:schemeClr val="bg1"/>
                </a:solidFill>
              </a:rPr>
              <a:t>Gift Aid</a:t>
            </a:r>
          </a:p>
          <a:p>
            <a:r>
              <a:rPr lang="en-US" dirty="0" smtClean="0">
                <a:solidFill>
                  <a:schemeClr val="bg1"/>
                </a:solidFill>
              </a:rPr>
              <a:t>Does not have to be repaid</a:t>
            </a:r>
          </a:p>
          <a:p>
            <a:r>
              <a:rPr lang="en-US" dirty="0" smtClean="0">
                <a:solidFill>
                  <a:schemeClr val="bg1"/>
                </a:solidFill>
              </a:rPr>
              <a:t>Examples</a:t>
            </a:r>
          </a:p>
          <a:p>
            <a:pPr lvl="1"/>
            <a:r>
              <a:rPr lang="en-US" dirty="0" smtClean="0">
                <a:solidFill>
                  <a:schemeClr val="bg1"/>
                </a:solidFill>
              </a:rPr>
              <a:t>Grants</a:t>
            </a:r>
          </a:p>
          <a:p>
            <a:pPr lvl="2"/>
            <a:r>
              <a:rPr lang="en-US" dirty="0" smtClean="0">
                <a:solidFill>
                  <a:schemeClr val="bg1"/>
                </a:solidFill>
              </a:rPr>
              <a:t>Usually need-based</a:t>
            </a:r>
          </a:p>
          <a:p>
            <a:pPr lvl="2"/>
            <a:r>
              <a:rPr lang="en-US" dirty="0" smtClean="0">
                <a:solidFill>
                  <a:schemeClr val="bg1"/>
                </a:solidFill>
              </a:rPr>
              <a:t>Federal government is a major source</a:t>
            </a:r>
          </a:p>
          <a:p>
            <a:pPr lvl="1"/>
            <a:r>
              <a:rPr lang="en-US" dirty="0" smtClean="0">
                <a:solidFill>
                  <a:schemeClr val="bg1"/>
                </a:solidFill>
              </a:rPr>
              <a:t>Scholarships</a:t>
            </a:r>
          </a:p>
          <a:p>
            <a:pPr lvl="2"/>
            <a:r>
              <a:rPr lang="en-US" dirty="0" smtClean="0">
                <a:solidFill>
                  <a:schemeClr val="bg1"/>
                </a:solidFill>
              </a:rPr>
              <a:t>Usually based on merit/achievement</a:t>
            </a:r>
          </a:p>
          <a:p>
            <a:pPr lvl="2"/>
            <a:r>
              <a:rPr lang="en-US" dirty="0" smtClean="0">
                <a:solidFill>
                  <a:schemeClr val="bg1"/>
                </a:solidFill>
              </a:rPr>
              <a:t>May be </a:t>
            </a:r>
            <a:r>
              <a:rPr lang="en-US" dirty="0" smtClean="0">
                <a:solidFill>
                  <a:schemeClr val="bg1"/>
                </a:solidFill>
              </a:rPr>
              <a:t>based </a:t>
            </a:r>
            <a:r>
              <a:rPr lang="en-US" dirty="0" smtClean="0">
                <a:solidFill>
                  <a:schemeClr val="bg1"/>
                </a:solidFill>
              </a:rPr>
              <a:t>on </a:t>
            </a:r>
            <a:r>
              <a:rPr lang="en-US" dirty="0" smtClean="0">
                <a:solidFill>
                  <a:schemeClr val="bg1"/>
                </a:solidFill>
              </a:rPr>
              <a:t>specific major</a:t>
            </a:r>
            <a:r>
              <a:rPr lang="en-US" dirty="0" smtClean="0">
                <a:solidFill>
                  <a:schemeClr val="bg1"/>
                </a:solidFill>
              </a:rPr>
              <a:t>, demographics, etc.</a:t>
            </a:r>
          </a:p>
          <a:p>
            <a:pPr lvl="2"/>
            <a:r>
              <a:rPr lang="en-US" dirty="0" smtClean="0">
                <a:solidFill>
                  <a:schemeClr val="bg1"/>
                </a:solidFill>
              </a:rPr>
              <a:t>Many different sources</a:t>
            </a:r>
          </a:p>
        </p:txBody>
      </p:sp>
      <p:sp>
        <p:nvSpPr>
          <p:cNvPr id="7" name="Content Placeholder 6"/>
          <p:cNvSpPr>
            <a:spLocks noGrp="1"/>
          </p:cNvSpPr>
          <p:nvPr>
            <p:ph sz="half" idx="2"/>
          </p:nvPr>
        </p:nvSpPr>
        <p:spPr>
          <a:xfrm>
            <a:off x="4648200" y="1600200"/>
            <a:ext cx="4419600" cy="5029200"/>
          </a:xfrm>
        </p:spPr>
        <p:txBody>
          <a:bodyPr>
            <a:normAutofit lnSpcReduction="10000"/>
          </a:bodyPr>
          <a:lstStyle/>
          <a:p>
            <a:pPr marL="0" indent="0">
              <a:buNone/>
            </a:pPr>
            <a:r>
              <a:rPr lang="en-US" b="1" u="sng" dirty="0" smtClean="0">
                <a:solidFill>
                  <a:schemeClr val="bg1"/>
                </a:solidFill>
              </a:rPr>
              <a:t>Self-Help Funds</a:t>
            </a:r>
          </a:p>
          <a:p>
            <a:r>
              <a:rPr lang="en-US" dirty="0" smtClean="0">
                <a:solidFill>
                  <a:schemeClr val="bg1"/>
                </a:solidFill>
              </a:rPr>
              <a:t>Must be repaid </a:t>
            </a:r>
          </a:p>
          <a:p>
            <a:r>
              <a:rPr lang="en-US" dirty="0" smtClean="0">
                <a:solidFill>
                  <a:schemeClr val="bg1"/>
                </a:solidFill>
              </a:rPr>
              <a:t>Examples</a:t>
            </a:r>
          </a:p>
          <a:p>
            <a:pPr lvl="1"/>
            <a:r>
              <a:rPr lang="en-US" dirty="0" smtClean="0">
                <a:solidFill>
                  <a:schemeClr val="bg1"/>
                </a:solidFill>
              </a:rPr>
              <a:t>Loans</a:t>
            </a:r>
          </a:p>
          <a:p>
            <a:pPr lvl="2"/>
            <a:r>
              <a:rPr lang="en-US" dirty="0" smtClean="0">
                <a:solidFill>
                  <a:schemeClr val="bg1"/>
                </a:solidFill>
              </a:rPr>
              <a:t>Private or public sources</a:t>
            </a:r>
          </a:p>
          <a:p>
            <a:pPr lvl="2"/>
            <a:r>
              <a:rPr lang="en-US" dirty="0" smtClean="0">
                <a:solidFill>
                  <a:schemeClr val="bg1"/>
                </a:solidFill>
              </a:rPr>
              <a:t>Repaid in money, with interest</a:t>
            </a:r>
          </a:p>
          <a:p>
            <a:pPr lvl="2"/>
            <a:r>
              <a:rPr lang="en-US" dirty="0" smtClean="0">
                <a:solidFill>
                  <a:schemeClr val="bg1"/>
                </a:solidFill>
              </a:rPr>
              <a:t>Repayment schedule and options may be flexible</a:t>
            </a:r>
          </a:p>
          <a:p>
            <a:pPr lvl="1"/>
            <a:r>
              <a:rPr lang="en-US" dirty="0" smtClean="0">
                <a:solidFill>
                  <a:schemeClr val="bg1"/>
                </a:solidFill>
              </a:rPr>
              <a:t>Employment- or Service-Based Aid</a:t>
            </a:r>
          </a:p>
          <a:p>
            <a:pPr lvl="2"/>
            <a:r>
              <a:rPr lang="en-US" dirty="0" smtClean="0">
                <a:solidFill>
                  <a:schemeClr val="bg1"/>
                </a:solidFill>
              </a:rPr>
              <a:t>Repaid with work/service</a:t>
            </a:r>
          </a:p>
          <a:p>
            <a:pPr lvl="2"/>
            <a:r>
              <a:rPr lang="en-US" dirty="0">
                <a:solidFill>
                  <a:schemeClr val="bg1"/>
                </a:solidFill>
              </a:rPr>
              <a:t>e</a:t>
            </a:r>
            <a:r>
              <a:rPr lang="en-US" dirty="0" smtClean="0">
                <a:solidFill>
                  <a:schemeClr val="bg1"/>
                </a:solidFill>
              </a:rPr>
              <a:t>.g., Work-study</a:t>
            </a:r>
            <a:endParaRPr lang="en-US" dirty="0">
              <a:solidFill>
                <a:schemeClr val="bg1"/>
              </a:solidFill>
            </a:endParaRPr>
          </a:p>
        </p:txBody>
      </p:sp>
    </p:spTree>
    <p:extLst>
      <p:ext uri="{BB962C8B-B14F-4D97-AF65-F5344CB8AC3E}">
        <p14:creationId xmlns:p14="http://schemas.microsoft.com/office/powerpoint/2010/main" val="1295746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Financial Aid</a:t>
            </a:r>
            <a:endParaRPr lang="en-US" dirty="0"/>
          </a:p>
        </p:txBody>
      </p:sp>
      <p:sp>
        <p:nvSpPr>
          <p:cNvPr id="3" name="Content Placeholder 2"/>
          <p:cNvSpPr>
            <a:spLocks noGrp="1"/>
          </p:cNvSpPr>
          <p:nvPr>
            <p:ph idx="1"/>
          </p:nvPr>
        </p:nvSpPr>
        <p:spPr>
          <a:xfrm>
            <a:off x="457200" y="1600200"/>
            <a:ext cx="8229600" cy="5105400"/>
          </a:xfrm>
        </p:spPr>
        <p:txBody>
          <a:bodyPr/>
          <a:lstStyle/>
          <a:p>
            <a:r>
              <a:rPr lang="en-US" dirty="0" smtClean="0"/>
              <a:t>Federal or State Government</a:t>
            </a:r>
          </a:p>
          <a:p>
            <a:r>
              <a:rPr lang="en-US" dirty="0" smtClean="0"/>
              <a:t>Colleges/Universities</a:t>
            </a:r>
          </a:p>
          <a:p>
            <a:r>
              <a:rPr lang="en-US" dirty="0" smtClean="0"/>
              <a:t>Banks/Loan Companies</a:t>
            </a:r>
          </a:p>
          <a:p>
            <a:r>
              <a:rPr lang="en-US" dirty="0" smtClean="0"/>
              <a:t>Other Organizations</a:t>
            </a:r>
          </a:p>
          <a:p>
            <a:pPr lvl="1"/>
            <a:r>
              <a:rPr lang="en-US" dirty="0" smtClean="0"/>
              <a:t>Nonprofits/Foundations</a:t>
            </a:r>
          </a:p>
          <a:p>
            <a:pPr lvl="1"/>
            <a:r>
              <a:rPr lang="en-US" dirty="0" smtClean="0"/>
              <a:t>Membership Organizations/Clubs</a:t>
            </a:r>
          </a:p>
          <a:p>
            <a:pPr lvl="1"/>
            <a:r>
              <a:rPr lang="en-US" dirty="0" smtClean="0"/>
              <a:t>Employers</a:t>
            </a:r>
          </a:p>
          <a:p>
            <a:pPr lvl="1"/>
            <a:r>
              <a:rPr lang="en-US" dirty="0" smtClean="0"/>
              <a:t>Private Corporations </a:t>
            </a:r>
          </a:p>
          <a:p>
            <a:pPr lvl="1"/>
            <a:r>
              <a:rPr lang="en-US" dirty="0" smtClean="0"/>
              <a:t>Other</a:t>
            </a:r>
          </a:p>
          <a:p>
            <a:pPr lvl="1"/>
            <a:endParaRPr lang="en-US" dirty="0" smtClean="0"/>
          </a:p>
        </p:txBody>
      </p:sp>
      <p:pic>
        <p:nvPicPr>
          <p:cNvPr id="1027" name="Picture 3" descr="C:\Users\coe\AppData\Local\Microsoft\Windows\Temporary Internet Files\Content.IE5\ZNTLDKZ4\MC90023377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732" y="2057400"/>
            <a:ext cx="3014268"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68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Qualifying for Financial Aid</a:t>
            </a:r>
            <a:endParaRPr lang="en-US" dirty="0">
              <a:solidFill>
                <a:schemeClr val="bg1"/>
              </a:solidFill>
            </a:endParaRPr>
          </a:p>
        </p:txBody>
      </p:sp>
      <p:sp>
        <p:nvSpPr>
          <p:cNvPr id="9" name="Subtitle 8"/>
          <p:cNvSpPr>
            <a:spLocks noGrp="1"/>
          </p:cNvSpPr>
          <p:nvPr>
            <p:ph idx="1"/>
          </p:nvPr>
        </p:nvSpPr>
        <p:spPr>
          <a:xfrm>
            <a:off x="228600" y="1600200"/>
            <a:ext cx="8763000" cy="5029200"/>
          </a:xfrm>
        </p:spPr>
        <p:txBody>
          <a:bodyPr>
            <a:normAutofit fontScale="92500" lnSpcReduction="10000"/>
          </a:bodyPr>
          <a:lstStyle/>
          <a:p>
            <a:r>
              <a:rPr lang="en-US" sz="3600" dirty="0" smtClean="0">
                <a:solidFill>
                  <a:schemeClr val="bg1"/>
                </a:solidFill>
              </a:rPr>
              <a:t>Find out the criteria for each type/source of aid</a:t>
            </a:r>
          </a:p>
          <a:p>
            <a:endParaRPr lang="en-US" sz="3600" dirty="0" smtClean="0">
              <a:solidFill>
                <a:schemeClr val="bg1"/>
              </a:solidFill>
            </a:endParaRPr>
          </a:p>
          <a:p>
            <a:r>
              <a:rPr lang="en-US" sz="3600" dirty="0" smtClean="0">
                <a:solidFill>
                  <a:schemeClr val="bg1"/>
                </a:solidFill>
              </a:rPr>
              <a:t>Apply for anything you may qualify for</a:t>
            </a:r>
          </a:p>
          <a:p>
            <a:endParaRPr lang="en-US" sz="3600" dirty="0" smtClean="0">
              <a:solidFill>
                <a:schemeClr val="bg1"/>
              </a:solidFill>
            </a:endParaRPr>
          </a:p>
          <a:p>
            <a:r>
              <a:rPr lang="en-US" sz="3600" dirty="0" smtClean="0">
                <a:solidFill>
                  <a:schemeClr val="bg1"/>
                </a:solidFill>
              </a:rPr>
              <a:t>Understand the terms and conditions</a:t>
            </a:r>
          </a:p>
          <a:p>
            <a:endParaRPr lang="en-US" sz="3600" dirty="0" smtClean="0">
              <a:solidFill>
                <a:schemeClr val="bg1"/>
              </a:solidFill>
            </a:endParaRPr>
          </a:p>
          <a:p>
            <a:r>
              <a:rPr lang="en-US" sz="3600" dirty="0" smtClean="0">
                <a:solidFill>
                  <a:schemeClr val="bg1"/>
                </a:solidFill>
              </a:rPr>
              <a:t>Maintain eligibility</a:t>
            </a:r>
          </a:p>
          <a:p>
            <a:pPr lvl="1"/>
            <a:r>
              <a:rPr lang="en-US" dirty="0" smtClean="0">
                <a:solidFill>
                  <a:schemeClr val="bg1"/>
                </a:solidFill>
              </a:rPr>
              <a:t>“Satisfactory academic progress”</a:t>
            </a:r>
          </a:p>
          <a:p>
            <a:pPr lvl="1"/>
            <a:r>
              <a:rPr lang="en-US" dirty="0">
                <a:solidFill>
                  <a:schemeClr val="bg1"/>
                </a:solidFill>
              </a:rPr>
              <a:t>Minimum </a:t>
            </a:r>
            <a:r>
              <a:rPr lang="en-US" dirty="0" smtClean="0">
                <a:solidFill>
                  <a:schemeClr val="bg1"/>
                </a:solidFill>
              </a:rPr>
              <a:t>GPA and number of credit hours</a:t>
            </a:r>
            <a:endParaRPr lang="en-US" sz="2800" dirty="0" smtClean="0"/>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0" y="381000"/>
            <a:ext cx="9144000" cy="1143000"/>
          </a:xfrm>
        </p:spPr>
        <p:txBody>
          <a:bodyPr>
            <a:normAutofit fontScale="90000"/>
          </a:bodyPr>
          <a:lstStyle/>
          <a:p>
            <a:r>
              <a:rPr lang="en-US" dirty="0" smtClean="0">
                <a:solidFill>
                  <a:schemeClr val="bg1"/>
                </a:solidFill>
              </a:rPr>
              <a:t>Free Application for Federal Student Aid (FAFSA)</a:t>
            </a:r>
            <a:endParaRPr lang="en-US" dirty="0">
              <a:solidFill>
                <a:schemeClr val="bg1"/>
              </a:solidFill>
            </a:endParaRPr>
          </a:p>
        </p:txBody>
      </p:sp>
      <p:sp>
        <p:nvSpPr>
          <p:cNvPr id="9" name="Subtitle 8"/>
          <p:cNvSpPr>
            <a:spLocks noGrp="1"/>
          </p:cNvSpPr>
          <p:nvPr>
            <p:ph idx="1"/>
          </p:nvPr>
        </p:nvSpPr>
        <p:spPr>
          <a:xfrm>
            <a:off x="152400" y="1981200"/>
            <a:ext cx="8839200" cy="4525963"/>
          </a:xfrm>
        </p:spPr>
        <p:txBody>
          <a:bodyPr>
            <a:noAutofit/>
          </a:bodyPr>
          <a:lstStyle/>
          <a:p>
            <a:r>
              <a:rPr lang="en-US" sz="2800" dirty="0" smtClean="0">
                <a:solidFill>
                  <a:schemeClr val="bg1"/>
                </a:solidFill>
              </a:rPr>
              <a:t>Form required for almost any kind of financial aid</a:t>
            </a:r>
            <a:endParaRPr lang="en-US" sz="1100" dirty="0" smtClean="0">
              <a:solidFill>
                <a:schemeClr val="bg1"/>
              </a:solidFill>
            </a:endParaRPr>
          </a:p>
          <a:p>
            <a:endParaRPr lang="en-US" sz="1600" dirty="0" smtClean="0">
              <a:solidFill>
                <a:schemeClr val="bg1"/>
              </a:solidFill>
            </a:endParaRPr>
          </a:p>
          <a:p>
            <a:r>
              <a:rPr lang="en-US" sz="2800" dirty="0">
                <a:solidFill>
                  <a:schemeClr val="bg1"/>
                </a:solidFill>
              </a:rPr>
              <a:t>Does not obligate you to accept financial aid</a:t>
            </a:r>
          </a:p>
          <a:p>
            <a:endParaRPr lang="en-US" sz="1600" dirty="0">
              <a:solidFill>
                <a:schemeClr val="bg1"/>
              </a:solidFill>
            </a:endParaRPr>
          </a:p>
          <a:p>
            <a:r>
              <a:rPr lang="en-US" sz="2800" dirty="0">
                <a:solidFill>
                  <a:schemeClr val="bg1"/>
                </a:solidFill>
              </a:rPr>
              <a:t>No fee to </a:t>
            </a:r>
            <a:r>
              <a:rPr lang="en-US" sz="2800" dirty="0" smtClean="0">
                <a:solidFill>
                  <a:schemeClr val="bg1"/>
                </a:solidFill>
              </a:rPr>
              <a:t>apply</a:t>
            </a:r>
          </a:p>
          <a:p>
            <a:endParaRPr lang="en-US" sz="1600" dirty="0">
              <a:solidFill>
                <a:schemeClr val="bg1"/>
              </a:solidFill>
            </a:endParaRPr>
          </a:p>
          <a:p>
            <a:r>
              <a:rPr lang="en-US" sz="2800" dirty="0" smtClean="0">
                <a:solidFill>
                  <a:schemeClr val="bg1"/>
                </a:solidFill>
              </a:rPr>
              <a:t>Complete the FAFSA online at </a:t>
            </a:r>
            <a:r>
              <a:rPr lang="en-US" sz="2800" dirty="0" smtClean="0">
                <a:solidFill>
                  <a:schemeClr val="bg1"/>
                </a:solidFill>
                <a:hlinkClick r:id="rId3"/>
              </a:rPr>
              <a:t>www.fafsa.ed.gov</a:t>
            </a:r>
            <a:r>
              <a:rPr lang="en-US" sz="2800" dirty="0" smtClean="0">
                <a:solidFill>
                  <a:schemeClr val="bg1"/>
                </a:solidFill>
              </a:rPr>
              <a:t> </a:t>
            </a:r>
            <a:endParaRPr lang="en-US" sz="2000" dirty="0" smtClean="0">
              <a:solidFill>
                <a:schemeClr val="bg1"/>
              </a:solidFill>
            </a:endParaRPr>
          </a:p>
          <a:p>
            <a:pPr lvl="1"/>
            <a:r>
              <a:rPr lang="en-US" sz="2400" dirty="0" smtClean="0">
                <a:solidFill>
                  <a:schemeClr val="bg1"/>
                </a:solidFill>
              </a:rPr>
              <a:t>You will have to enter a lot of private, sensitive data</a:t>
            </a:r>
          </a:p>
          <a:p>
            <a:pPr lvl="1"/>
            <a:r>
              <a:rPr lang="en-US" sz="2400" dirty="0" smtClean="0">
                <a:solidFill>
                  <a:schemeClr val="bg1"/>
                </a:solidFill>
              </a:rPr>
              <a:t>Do not do this on an unsecured computer!</a:t>
            </a:r>
          </a:p>
          <a:p>
            <a:pPr lvl="1"/>
            <a:r>
              <a:rPr lang="en-US" sz="2400" dirty="0" smtClean="0">
                <a:solidFill>
                  <a:schemeClr val="bg1"/>
                </a:solidFill>
              </a:rPr>
              <a:t>FYI – www.fafsa.com is </a:t>
            </a:r>
            <a:r>
              <a:rPr lang="en-US" sz="2400" b="1" u="sng" dirty="0" smtClean="0">
                <a:solidFill>
                  <a:schemeClr val="bg1"/>
                </a:solidFill>
              </a:rPr>
              <a:t>not</a:t>
            </a:r>
            <a:r>
              <a:rPr lang="en-US" sz="2400" dirty="0" smtClean="0">
                <a:solidFill>
                  <a:schemeClr val="bg1"/>
                </a:solidFill>
              </a:rPr>
              <a:t> the correct site</a:t>
            </a:r>
            <a:endParaRPr lang="en-US" sz="2400" dirty="0">
              <a:solidFill>
                <a:schemeClr val="bg1"/>
              </a:solidFill>
            </a:endParaRPr>
          </a:p>
          <a:p>
            <a:endParaRPr lang="en-US" sz="28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1"/>
                </a:solidFill>
              </a:rPr>
              <a:t>FAFSA Activity</a:t>
            </a:r>
            <a:endParaRPr lang="en-US" dirty="0">
              <a:solidFill>
                <a:schemeClr val="bg1"/>
              </a:solidFill>
            </a:endParaRPr>
          </a:p>
        </p:txBody>
      </p:sp>
      <p:sp>
        <p:nvSpPr>
          <p:cNvPr id="9" name="Subtitle 8"/>
          <p:cNvSpPr>
            <a:spLocks noGrp="1"/>
          </p:cNvSpPr>
          <p:nvPr>
            <p:ph idx="1"/>
          </p:nvPr>
        </p:nvSpPr>
        <p:spPr>
          <a:xfrm>
            <a:off x="457200" y="1524000"/>
            <a:ext cx="8229600" cy="5029200"/>
          </a:xfrm>
        </p:spPr>
        <p:txBody>
          <a:bodyPr>
            <a:normAutofit lnSpcReduction="10000"/>
          </a:bodyPr>
          <a:lstStyle/>
          <a:p>
            <a:r>
              <a:rPr lang="en-US" sz="2800" dirty="0" smtClean="0">
                <a:solidFill>
                  <a:schemeClr val="bg1"/>
                </a:solidFill>
              </a:rPr>
              <a:t>Go to </a:t>
            </a:r>
            <a:r>
              <a:rPr lang="en-US" sz="2800" u="sng" dirty="0" smtClean="0">
                <a:solidFill>
                  <a:schemeClr val="bg1"/>
                </a:solidFill>
                <a:hlinkClick r:id="rId3"/>
              </a:rPr>
              <a:t>www.fafsa.ed.gov</a:t>
            </a:r>
            <a:r>
              <a:rPr lang="en-US" sz="2800" dirty="0" smtClean="0">
                <a:solidFill>
                  <a:schemeClr val="bg1"/>
                </a:solidFill>
              </a:rPr>
              <a:t> and read through the information and forms about completing the FAFSA.</a:t>
            </a:r>
          </a:p>
          <a:p>
            <a:endParaRPr lang="en-US" sz="2800" dirty="0" smtClean="0">
              <a:solidFill>
                <a:schemeClr val="bg1"/>
              </a:solidFill>
            </a:endParaRPr>
          </a:p>
          <a:p>
            <a:r>
              <a:rPr lang="en-US" sz="2800" dirty="0" smtClean="0">
                <a:solidFill>
                  <a:schemeClr val="bg1"/>
                </a:solidFill>
              </a:rPr>
              <a:t>Reflect on the process to make a checklist of needed information for successful completion. </a:t>
            </a:r>
          </a:p>
          <a:p>
            <a:endParaRPr lang="en-US" sz="2800" dirty="0" smtClean="0">
              <a:solidFill>
                <a:schemeClr val="bg1"/>
              </a:solidFill>
            </a:endParaRPr>
          </a:p>
          <a:p>
            <a:r>
              <a:rPr lang="en-US" sz="2800" dirty="0" smtClean="0">
                <a:solidFill>
                  <a:schemeClr val="bg1"/>
                </a:solidFill>
              </a:rPr>
              <a:t>Complete this activity at home with your parent(s)/guardian(s).</a:t>
            </a:r>
          </a:p>
          <a:p>
            <a:endParaRPr lang="en-US" sz="2800" dirty="0" smtClean="0">
              <a:solidFill>
                <a:schemeClr val="bg1"/>
              </a:solidFill>
            </a:endParaRPr>
          </a:p>
          <a:p>
            <a:r>
              <a:rPr lang="en-US" sz="2800" dirty="0" smtClean="0">
                <a:solidFill>
                  <a:schemeClr val="bg1"/>
                </a:solidFill>
              </a:rPr>
              <a:t>Use the provided checklist and include it in your transition notebook.</a:t>
            </a:r>
          </a:p>
          <a:p>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063254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TotalTime>
  <Words>2060</Words>
  <Application>Microsoft Office PowerPoint</Application>
  <PresentationFormat>On-screen Show (4:3)</PresentationFormat>
  <Paragraphs>133</Paragraphs>
  <Slides>8</Slides>
  <Notes>8</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Office Theme</vt:lpstr>
      <vt:lpstr>1_Office Theme</vt:lpstr>
      <vt:lpstr>2_Office Theme</vt:lpstr>
      <vt:lpstr>Financial Aid </vt:lpstr>
      <vt:lpstr>Financial Aid</vt:lpstr>
      <vt:lpstr>Types of Financial Aid</vt:lpstr>
      <vt:lpstr>Sources of Financial Aid</vt:lpstr>
      <vt:lpstr>Qualifying for Financial Aid</vt:lpstr>
      <vt:lpstr>Free Application for Federal Student Aid (FAFSA)</vt:lpstr>
      <vt:lpstr>FAFSA Activity</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85</cp:revision>
  <cp:lastPrinted>2013-05-17T15:05:18Z</cp:lastPrinted>
  <dcterms:created xsi:type="dcterms:W3CDTF">2012-12-24T03:38:53Z</dcterms:created>
  <dcterms:modified xsi:type="dcterms:W3CDTF">2013-05-17T15:05:21Z</dcterms:modified>
</cp:coreProperties>
</file>