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71" r:id="rId4"/>
    <p:sldId id="261" r:id="rId5"/>
    <p:sldId id="260" r:id="rId6"/>
    <p:sldId id="262" r:id="rId7"/>
    <p:sldId id="265" r:id="rId8"/>
    <p:sldId id="266" r:id="rId9"/>
    <p:sldId id="268" r:id="rId10"/>
    <p:sldId id="269" r:id="rId11"/>
    <p:sldId id="270" r:id="rId12"/>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Adams" initials="BA"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700" autoAdjust="0"/>
  </p:normalViewPr>
  <p:slideViewPr>
    <p:cSldViewPr>
      <p:cViewPr>
        <p:scale>
          <a:sx n="47" d="100"/>
          <a:sy n="47" d="100"/>
        </p:scale>
        <p:origin x="-3474" y="-702"/>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2814" y="-90"/>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A97BCDE4-B5FB-4435-9DD1-EF9286C8CC1A}" type="datetimeFigureOut">
              <a:rPr lang="en-US" smtClean="0"/>
              <a:pPr/>
              <a:t>5/16/2013</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dirty="0" smtClean="0"/>
              <a:t>Module 9 lesson 2</a:t>
            </a:r>
            <a:endParaRPr lang="en-US" dirty="0"/>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B9C52C10-FE97-4EA3-B576-20DA565968D8}" type="slidenum">
              <a:rPr lang="en-US" smtClean="0"/>
              <a:pPr/>
              <a:t>‹#›</a:t>
            </a:fld>
            <a:endParaRPr lang="en-US"/>
          </a:p>
        </p:txBody>
      </p:sp>
    </p:spTree>
    <p:extLst>
      <p:ext uri="{BB962C8B-B14F-4D97-AF65-F5344CB8AC3E}">
        <p14:creationId xmlns:p14="http://schemas.microsoft.com/office/powerpoint/2010/main" val="3242630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psychologytoday.com/articles/200812/marked-mayhe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5 Lesson 2</a:t>
            </a:r>
          </a:p>
          <a:p>
            <a:endParaRPr lang="en-US" dirty="0" smtClean="0"/>
          </a:p>
          <a:p>
            <a:pPr defTabSz="932871">
              <a:defRPr/>
            </a:pPr>
            <a:r>
              <a:rPr lang="en-US" b="0" baseline="0" dirty="0" smtClean="0"/>
              <a:t>Unless otherwise specified, all clip art and images in this document are used with permission from Microsoft in accordance with their End User License Agreement.</a:t>
            </a:r>
            <a:endParaRPr lang="en-US" b="0" dirty="0" smtClean="0"/>
          </a:p>
          <a:p>
            <a:endParaRPr lang="en-US" dirty="0"/>
          </a:p>
        </p:txBody>
      </p:sp>
      <p:sp>
        <p:nvSpPr>
          <p:cNvPr id="4" name="Slide Number Placeholder 3"/>
          <p:cNvSpPr>
            <a:spLocks noGrp="1"/>
          </p:cNvSpPr>
          <p:nvPr>
            <p:ph type="sldNum" sz="quarter" idx="10"/>
          </p:nvPr>
        </p:nvSpPr>
        <p:spPr/>
        <p:txBody>
          <a:bodyPr/>
          <a:lstStyle/>
          <a:p>
            <a:fld id="{B9C52C10-FE97-4EA3-B576-20DA565968D8}" type="slidenum">
              <a:rPr lang="en-US" smtClean="0"/>
              <a:pPr/>
              <a:t>1</a:t>
            </a:fld>
            <a:endParaRPr lang="en-US"/>
          </a:p>
        </p:txBody>
      </p:sp>
    </p:spTree>
    <p:extLst>
      <p:ext uri="{BB962C8B-B14F-4D97-AF65-F5344CB8AC3E}">
        <p14:creationId xmlns:p14="http://schemas.microsoft.com/office/powerpoint/2010/main" val="271581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University of Illinois at Urbana-Champaign has a very informative video about campus safety. It is around 15 minutes long.</a:t>
            </a:r>
          </a:p>
          <a:p>
            <a:endParaRPr lang="en-US" dirty="0" smtClean="0"/>
          </a:p>
          <a:p>
            <a:r>
              <a:rPr lang="en-US" dirty="0" smtClean="0"/>
              <a:t>http://www.odos.uiuc.edu/safety/safety.html</a:t>
            </a:r>
          </a:p>
          <a:p>
            <a:endParaRPr lang="en-US" dirty="0" smtClean="0"/>
          </a:p>
          <a:p>
            <a:r>
              <a:rPr lang="en-US" dirty="0" smtClean="0"/>
              <a:t>Note: Some of the information discussed in the video is covered</a:t>
            </a:r>
            <a:r>
              <a:rPr lang="en-US" baseline="0" dirty="0" smtClean="0"/>
              <a:t> in this curriculum’s module about Technology in lessons/activities about internet safety, instead of within this module.</a:t>
            </a:r>
            <a:endParaRPr lang="en-US" dirty="0"/>
          </a:p>
        </p:txBody>
      </p:sp>
      <p:sp>
        <p:nvSpPr>
          <p:cNvPr id="4" name="Slide Number Placeholder 3"/>
          <p:cNvSpPr>
            <a:spLocks noGrp="1"/>
          </p:cNvSpPr>
          <p:nvPr>
            <p:ph type="sldNum" sz="quarter" idx="10"/>
          </p:nvPr>
        </p:nvSpPr>
        <p:spPr/>
        <p:txBody>
          <a:bodyPr/>
          <a:lstStyle/>
          <a:p>
            <a:fld id="{B9C52C10-FE97-4EA3-B576-20DA565968D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C52C10-FE97-4EA3-B576-20DA565968D8}" type="slidenum">
              <a:rPr lang="en-US" smtClean="0"/>
              <a:pPr/>
              <a:t>11</a:t>
            </a:fld>
            <a:endParaRPr lang="en-US"/>
          </a:p>
        </p:txBody>
      </p:sp>
    </p:spTree>
    <p:extLst>
      <p:ext uri="{BB962C8B-B14F-4D97-AF65-F5344CB8AC3E}">
        <p14:creationId xmlns:p14="http://schemas.microsoft.com/office/powerpoint/2010/main" val="212753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The specific safety precautions you need to take and the safety procedures you need to follow will differ depending on what your college campus is like. However, most campuses share some significant commonalities in their safety resources and the tips that will keep you </a:t>
            </a:r>
            <a:r>
              <a:rPr lang="en-US" sz="900"/>
              <a:t>safe.</a:t>
            </a:r>
            <a:endParaRPr lang="en-US" sz="900" dirty="0"/>
          </a:p>
          <a:p>
            <a:r>
              <a:rPr lang="en-US" sz="900" dirty="0"/>
              <a:t>College campuses generally have a wide variety of safety resources designed to protect the people on campus, prevent crime, and handle emergencies. Some of those resources are listed here.</a:t>
            </a:r>
          </a:p>
          <a:p>
            <a:pPr marL="174913" indent="-174913">
              <a:buFontTx/>
              <a:buChar char="-"/>
            </a:pPr>
            <a:r>
              <a:rPr lang="en-US" sz="900" dirty="0"/>
              <a:t>Most campuses have a dedicated police or public safety force. At some campuses, these are sworn police officers with the same duties, rights, and responsibilities as the local police force. The campus police generally handle any matters arising in their jurisdiction (on campus), whether it’s a speeding ticket, an underage drinking violation, a felony crime like rape, or anything in between. They also often do educational and outreach programs.</a:t>
            </a:r>
          </a:p>
          <a:p>
            <a:pPr marL="174913" indent="-174913">
              <a:buFontTx/>
              <a:buChar char="-"/>
            </a:pPr>
            <a:r>
              <a:rPr lang="en-US" sz="900" dirty="0"/>
              <a:t>Campus patrols may be conducted by the police/public safety force, but there also may be a volunteer student safety patrol organization.</a:t>
            </a:r>
          </a:p>
          <a:p>
            <a:pPr marL="174913" indent="-174913">
              <a:buFontTx/>
              <a:buChar char="-"/>
            </a:pPr>
            <a:r>
              <a:rPr lang="en-US" sz="900" dirty="0"/>
              <a:t>Many campuses have security cameras both inside buildings and outside on campus. </a:t>
            </a:r>
          </a:p>
          <a:p>
            <a:pPr marL="174913" indent="-174913">
              <a:buFontTx/>
              <a:buChar char="-"/>
            </a:pPr>
            <a:r>
              <a:rPr lang="en-US" sz="900" dirty="0"/>
              <a:t>Emergency alert systems may include multiple ways of notifying students, faculty, staff, and the community in emergency or urgent situations. This could include some/all of the following components: a campus siren/loudspeaker; an email alert; a text-message or phone call alert; public-address system announcements in buildings; and more. These alerts could be activated for anything from a tornado warning to an armed gunman.</a:t>
            </a:r>
          </a:p>
          <a:p>
            <a:pPr marL="174913" indent="-174913">
              <a:buFontTx/>
              <a:buChar char="-"/>
            </a:pPr>
            <a:r>
              <a:rPr lang="en-US" sz="900" dirty="0"/>
              <a:t>Many college campuses have strategically-located emergency “blue light” call boxes, cleverly named after the blue lights on top of them. These call boxes are designed to immediately patch the person activating them through to the campus police at the touch of a single button.</a:t>
            </a:r>
          </a:p>
          <a:p>
            <a:pPr marL="174913" indent="-174913">
              <a:buFontTx/>
              <a:buChar char="-"/>
            </a:pPr>
            <a:r>
              <a:rPr lang="en-US" sz="900" dirty="0"/>
              <a:t>Transportation or safety escorts are often available after dark. </a:t>
            </a:r>
          </a:p>
          <a:p>
            <a:pPr marL="174913" indent="-174913">
              <a:buFontTx/>
              <a:buChar char="-"/>
            </a:pPr>
            <a:r>
              <a:rPr lang="en-US" sz="900" dirty="0"/>
              <a:t>Each campus has a number of different emergency plans in place that go into effect in the event of specific critical situations. These plans often tie into the emergency alert system to let students, faculty, staff, and visitors know what to do while the police and first responders stabilize the situation.</a:t>
            </a:r>
          </a:p>
          <a:p>
            <a:pPr marL="174913" indent="-174913">
              <a:buFontTx/>
              <a:buChar char="-"/>
            </a:pPr>
            <a:r>
              <a:rPr lang="en-US" sz="900" dirty="0"/>
              <a:t>As part of their mission to prevent crime, many campuses also offer various safety education training, programs, and events for students, faculty, and staff. These may include things like self-defense training, alcohol/drug awareness, sexual assault awareness, registration/identification of valuables (e.g., engraving identifying number on your laptop in case it’s stolen), and personal safety seminars.</a:t>
            </a:r>
          </a:p>
        </p:txBody>
      </p:sp>
      <p:sp>
        <p:nvSpPr>
          <p:cNvPr id="4" name="Slide Number Placeholder 3"/>
          <p:cNvSpPr>
            <a:spLocks noGrp="1"/>
          </p:cNvSpPr>
          <p:nvPr>
            <p:ph type="sldNum" sz="quarter" idx="10"/>
          </p:nvPr>
        </p:nvSpPr>
        <p:spPr/>
        <p:txBody>
          <a:bodyPr/>
          <a:lstStyle/>
          <a:p>
            <a:fld id="{B9C52C10-FE97-4EA3-B576-20DA565968D8}" type="slidenum">
              <a:rPr lang="en-US" smtClean="0"/>
              <a:pPr/>
              <a:t>2</a:t>
            </a:fld>
            <a:endParaRPr lang="en-US"/>
          </a:p>
        </p:txBody>
      </p:sp>
    </p:spTree>
    <p:extLst>
      <p:ext uri="{BB962C8B-B14F-4D97-AF65-F5344CB8AC3E}">
        <p14:creationId xmlns:p14="http://schemas.microsoft.com/office/powerpoint/2010/main" val="149707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smtClean="0"/>
              <a:t>Even with all the safety resources a campus may provide, it is critical for students to exercise caution and practice smart safety habits.</a:t>
            </a:r>
            <a:r>
              <a:rPr lang="en-US" baseline="0" dirty="0" smtClean="0"/>
              <a:t> Many students quickly come to feel at-home and safe on campus, and in fact, most college campuses are relatively safe places to be. However, falling into a false sense of invulnerability makes you a potential target. </a:t>
            </a:r>
            <a:r>
              <a:rPr lang="en-US" dirty="0" smtClean="0"/>
              <a:t>Keeping the following tips in mind when you’re on campus will help make your campus experience safer.</a:t>
            </a:r>
            <a:r>
              <a:rPr lang="en-US" baseline="0" dirty="0" smtClean="0"/>
              <a:t> In addition, these tips work best when they are used in conjunction with each other.</a:t>
            </a:r>
            <a:endParaRPr lang="en-US" dirty="0" smtClean="0"/>
          </a:p>
          <a:p>
            <a:endParaRPr lang="en-US" dirty="0" smtClean="0"/>
          </a:p>
          <a:p>
            <a:r>
              <a:rPr lang="en-US" dirty="0" smtClean="0"/>
              <a:t>List of the categories of tips we will be discussing</a:t>
            </a:r>
            <a:r>
              <a:rPr lang="en-US" baseline="0" dirty="0" smtClean="0"/>
              <a:t> in this lesson:</a:t>
            </a:r>
          </a:p>
          <a:p>
            <a:pPr marL="174913" indent="-174913">
              <a:buFont typeface="Arial" pitchFamily="34" charset="0"/>
              <a:buChar char="•"/>
            </a:pPr>
            <a:r>
              <a:rPr lang="en-US" baseline="0" dirty="0" smtClean="0"/>
              <a:t>Lock your doors and valuables</a:t>
            </a:r>
          </a:p>
          <a:p>
            <a:pPr marL="174913" indent="-174913">
              <a:buFont typeface="Arial" pitchFamily="34" charset="0"/>
              <a:buChar char="•"/>
            </a:pPr>
            <a:r>
              <a:rPr lang="en-US" baseline="0" dirty="0" smtClean="0"/>
              <a:t>Use the buddy system</a:t>
            </a:r>
          </a:p>
          <a:p>
            <a:pPr marL="174913" indent="-174913">
              <a:buFont typeface="Arial" pitchFamily="34" charset="0"/>
              <a:buChar char="•"/>
            </a:pPr>
            <a:r>
              <a:rPr lang="en-US" baseline="0" dirty="0" smtClean="0"/>
              <a:t>Travel safely on campus</a:t>
            </a:r>
          </a:p>
          <a:p>
            <a:pPr marL="174913" indent="-174913">
              <a:buFont typeface="Arial" pitchFamily="34" charset="0"/>
              <a:buChar char="•"/>
            </a:pPr>
            <a:r>
              <a:rPr lang="en-US" baseline="0" dirty="0" smtClean="0"/>
              <a:t>Use the emergency “blue lights”</a:t>
            </a:r>
          </a:p>
          <a:p>
            <a:pPr marL="174913" indent="-174913">
              <a:buFont typeface="Arial" pitchFamily="34" charset="0"/>
              <a:buChar char="•"/>
            </a:pPr>
            <a:r>
              <a:rPr lang="en-US" baseline="0" dirty="0" smtClean="0"/>
              <a:t>Carry your cell phone</a:t>
            </a:r>
          </a:p>
          <a:p>
            <a:pPr marL="174913" indent="-174913">
              <a:buFont typeface="Arial" pitchFamily="34" charset="0"/>
              <a:buChar char="•"/>
            </a:pPr>
            <a:r>
              <a:rPr lang="en-US" baseline="0" dirty="0" smtClean="0"/>
              <a:t>Make smart decisions</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B9C52C10-FE97-4EA3-B576-20DA565968D8}" type="slidenum">
              <a:rPr lang="en-US" smtClean="0"/>
              <a:pPr/>
              <a:t>3</a:t>
            </a:fld>
            <a:endParaRPr lang="en-US"/>
          </a:p>
        </p:txBody>
      </p:sp>
    </p:spTree>
    <p:extLst>
      <p:ext uri="{BB962C8B-B14F-4D97-AF65-F5344CB8AC3E}">
        <p14:creationId xmlns:p14="http://schemas.microsoft.com/office/powerpoint/2010/main" val="3303949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One of the most important tips for personal safety on campus is to always lock up.</a:t>
            </a:r>
          </a:p>
          <a:p>
            <a:endParaRPr lang="en-US" sz="1000" dirty="0"/>
          </a:p>
          <a:p>
            <a:r>
              <a:rPr lang="en-US" sz="1000" dirty="0"/>
              <a:t>This includes your doors, first and foremost. </a:t>
            </a:r>
          </a:p>
          <a:p>
            <a:pPr marL="174913" indent="-174913">
              <a:buFontTx/>
              <a:buChar char="-"/>
            </a:pPr>
            <a:r>
              <a:rPr lang="en-US" sz="1000" dirty="0"/>
              <a:t>The door to your room or suite should be kept locked, and your campus living department may even have a rule or guideline about keeping doors closed and locked. </a:t>
            </a:r>
          </a:p>
          <a:p>
            <a:pPr marL="174913" indent="-174913">
              <a:buFontTx/>
              <a:buChar char="-"/>
            </a:pPr>
            <a:r>
              <a:rPr lang="en-US" sz="1000" dirty="0"/>
              <a:t>This also applies to the main entry door to your residence hall. Many residence halls have electronic access cards or fobs that are set to only allow residents to open the main doors. In these cases, the doors automatically lock behind you. However be aware of whether the door locks immediately upon closing or whether the lock takes another few seconds to engage. There’s a practice called “tailgating” or “piggybacking” in which people who don’t belong in a building wait for a person with a key to enter and then follow them in before the door locks to gain access to the building. Tailgating can be an awkward situation because the social pressure to be polite and hold the door open for someone coming in behind you is significant. However, this is one situation where it is absolutely appropriate to let safety override manners. Unless you are 100% certain that the person trying to tailgate is a permanent resident of the building, do not let them in! A little social awkwardness could be the difference in deterring a crime.</a:t>
            </a:r>
          </a:p>
          <a:p>
            <a:pPr marL="174913" indent="-174913">
              <a:buFontTx/>
              <a:buChar char="-"/>
            </a:pPr>
            <a:r>
              <a:rPr lang="en-US" sz="1000" dirty="0"/>
              <a:t>Finally, be sure to lock your car doors as soon as you get into your car and keep them locked unless someone is getting in or out. If you have a car that automatically locks the doors when you shift out of park or reach a certain speed, don’t rely solely on that system. Get in the habit of locking the door as soon as you close it.</a:t>
            </a:r>
          </a:p>
          <a:p>
            <a:pPr marL="174913" indent="-174913">
              <a:buFontTx/>
              <a:buChar char="-"/>
            </a:pPr>
            <a:endParaRPr lang="en-US" sz="1000" dirty="0"/>
          </a:p>
          <a:p>
            <a:r>
              <a:rPr lang="en-US" sz="1000" dirty="0"/>
              <a:t>The other category of things to lock up is your valuables.</a:t>
            </a:r>
          </a:p>
          <a:p>
            <a:pPr marL="174913" indent="-174913">
              <a:buFontTx/>
              <a:buChar char="-"/>
            </a:pPr>
            <a:r>
              <a:rPr lang="en-US" sz="1000" dirty="0"/>
              <a:t>If you’re taking a bike to campus, the first thing you need is a good lock. Find out what kind of lock the campus police department recommends and get that type. Then find out the most effective way to use it and get in the habit of consistently locking your bike up that way. It may take an extra minute to lock your bike up the right way, but with how common bike theft is on campuses, it’s well worth that time.</a:t>
            </a:r>
          </a:p>
          <a:p>
            <a:pPr marL="174913" indent="-174913">
              <a:buFontTx/>
              <a:buChar char="-"/>
            </a:pPr>
            <a:r>
              <a:rPr lang="en-US" sz="1000" dirty="0"/>
              <a:t>When it comes to other valuable items, think long and hard about whether you really need to bring them to campus. Obviously there are some expensive items that have to come with you, such as your laptop, cell phone, etc. However consider whether you can do without some of the other items you’re planning to bring. Good examples include jewelry, cameras, game consoles, other electronics, musical or sports equipment, etc. If you have a less valuable alternative, bring that instead. (e.g., leave your “prized possession” guitar at home and bring your old “practice” guitar with you.)</a:t>
            </a:r>
          </a:p>
          <a:p>
            <a:pPr marL="174913" indent="-174913">
              <a:buFontTx/>
              <a:buChar char="-"/>
            </a:pPr>
            <a:r>
              <a:rPr lang="en-US" sz="1000" dirty="0"/>
              <a:t>A corollary to the previous rule is that if you do bring something to campus, don’t carry it around with you unless you can afford to lose it. For example, if you’re an avid photographer and have a really nice camera, leave it locked up in your dorm room unless you’re actively using it. This also includes things like cash, personal documents (birth certificate, social security card, etc.), and credit cards/debit cards. If it’s locked up, it’s harder to lose! Plus, carrying much cash around makes you a potential target.</a:t>
            </a:r>
          </a:p>
          <a:p>
            <a:pPr marL="174913" indent="-174913">
              <a:buFontTx/>
              <a:buChar char="-"/>
            </a:pPr>
            <a:r>
              <a:rPr lang="en-US" sz="1000" dirty="0"/>
              <a:t>Finally, for the valuables that you bring to campus, make sure you have a lockbox in your room. You can find relatively inexpensive, locking, fireproof boxes or miniature safes that are small enough to store in your room but large enough to hold your valuables. More importantly, they’re heavy enough to be inconvenient for a thief to grab them and run, not to mention conspicuous to see being carried across campus. Alternatives to the lockbox/mini-safe are a locking trunk/footlocker or at least a small locking file cabinet.</a:t>
            </a:r>
          </a:p>
          <a:p>
            <a:pPr marL="174913" indent="-174913">
              <a:buFontTx/>
              <a:buChar char="-"/>
            </a:pPr>
            <a:r>
              <a:rPr lang="en-US" sz="1000" dirty="0"/>
              <a:t>Finally, have your parents help you find out whether the items you bring to campus are still covered by their homeowner’s insurance or renter’s insurance. Policies differ in whether items stored outside of the home are covered, and you may want to look into purchasing a separate renter’s insurance policy if you have anything really valuable that won’t be covered by your parents’ policy while you’re at school. These policies usually are inexpensive, easy to set up, and provide peace of mind in case anything does go missing.</a:t>
            </a:r>
            <a:endParaRPr lang="en-US" sz="1000" dirty="0"/>
          </a:p>
        </p:txBody>
      </p:sp>
      <p:sp>
        <p:nvSpPr>
          <p:cNvPr id="4" name="Slide Number Placeholder 3"/>
          <p:cNvSpPr>
            <a:spLocks noGrp="1"/>
          </p:cNvSpPr>
          <p:nvPr>
            <p:ph type="sldNum" sz="quarter" idx="10"/>
          </p:nvPr>
        </p:nvSpPr>
        <p:spPr/>
        <p:txBody>
          <a:bodyPr/>
          <a:lstStyle/>
          <a:p>
            <a:fld id="{B9C52C10-FE97-4EA3-B576-20DA565968D8}" type="slidenum">
              <a:rPr lang="en-US" smtClean="0"/>
              <a:pPr/>
              <a:t>4</a:t>
            </a:fld>
            <a:endParaRPr lang="en-US"/>
          </a:p>
        </p:txBody>
      </p:sp>
    </p:spTree>
    <p:extLst>
      <p:ext uri="{BB962C8B-B14F-4D97-AF65-F5344CB8AC3E}">
        <p14:creationId xmlns:p14="http://schemas.microsoft.com/office/powerpoint/2010/main" val="2664223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Another crucially important way to keep yourself safe on campus is to use the buddy system anytime you’re walking somewhere after dark. The more people you can have in your group, the better. Don’t be shy about developing a buddy system with a group of friends and acquaintances. If you all look out for each other, there will always be someone to accompany you when you need to run an errand or park your car after dark, because they know you’ll be there for them when the roles are reversed. This is one situation where it pays to be persistent in seeking out a buddy, since it could very well make a difference in deterring a crime.  </a:t>
            </a:r>
          </a:p>
          <a:p>
            <a:endParaRPr lang="en-US" baseline="0" dirty="0" smtClean="0"/>
          </a:p>
          <a:p>
            <a:r>
              <a:rPr lang="en-US" baseline="0" dirty="0" smtClean="0"/>
              <a:t>When students go to college, their new independence can be very liberating. They don’t have to tell their parents where they are going or check in with anyone anymore. However, as a new college student, it is critical for you to understand the importance of letting someone know where you are going, who you are going with, and when you plan to return. Your roommate is a great person to share this information with. If you set up a system at the beginning of the year where you each keep the other posted on your whereabouts, you know you’ll always have someone who knows to look for you if you don’t turn up when expected. You don’t even have to be overly specific, as long as someone has a general idea of where you are in case something does happen.</a:t>
            </a:r>
            <a:endParaRPr lang="en-US" dirty="0"/>
          </a:p>
        </p:txBody>
      </p:sp>
      <p:sp>
        <p:nvSpPr>
          <p:cNvPr id="4" name="Slide Number Placeholder 3"/>
          <p:cNvSpPr>
            <a:spLocks noGrp="1"/>
          </p:cNvSpPr>
          <p:nvPr>
            <p:ph type="sldNum" sz="quarter" idx="10"/>
          </p:nvPr>
        </p:nvSpPr>
        <p:spPr/>
        <p:txBody>
          <a:bodyPr/>
          <a:lstStyle/>
          <a:p>
            <a:fld id="{B9C52C10-FE97-4EA3-B576-20DA565968D8}" type="slidenum">
              <a:rPr lang="en-US" smtClean="0"/>
              <a:pPr/>
              <a:t>5</a:t>
            </a:fld>
            <a:endParaRPr lang="en-US"/>
          </a:p>
        </p:txBody>
      </p:sp>
    </p:spTree>
    <p:extLst>
      <p:ext uri="{BB962C8B-B14F-4D97-AF65-F5344CB8AC3E}">
        <p14:creationId xmlns:p14="http://schemas.microsoft.com/office/powerpoint/2010/main" val="1778180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sz="900" dirty="0"/>
              <a:t>In addition to the buddy system, here are more tips for how to travel safely on your campus.</a:t>
            </a:r>
          </a:p>
          <a:p>
            <a:pPr marL="174913" indent="-174913" defTabSz="932871">
              <a:buFont typeface="Arial" pitchFamily="34" charset="0"/>
              <a:buChar char="•"/>
              <a:defRPr/>
            </a:pPr>
            <a:r>
              <a:rPr lang="en-US" sz="900" dirty="0"/>
              <a:t>Be observant. Most people are oblivious to their surroundings because their minds are elsewhere. Being on a college campus can lull students into a false sense of security, but it’s important to learn to pay attention to where you are and what people are doing around you. Don’t assume that this only applies after dark or in certain areas. These habits should be practiced whether you’re standing within sight of 3 police officers in the safest part of town in broad daylight or at 4 am in an abandoned warehouse in a high-crime neighborhood. (Although really, just don’t go to any abandoned warehouses at 4am.)</a:t>
            </a:r>
          </a:p>
          <a:p>
            <a:pPr marL="174913" indent="-174913" defTabSz="932871">
              <a:buFont typeface="Arial" pitchFamily="34" charset="0"/>
              <a:buChar char="•"/>
              <a:defRPr/>
            </a:pPr>
            <a:r>
              <a:rPr lang="en-US" sz="900" dirty="0"/>
              <a:t>Remember that being observant happens with your ears too, not just your eyes. If you’re listening to music while walking around campus, don’t drown out the sounds around you. You should be able to hear your surroundings no matter where you are.</a:t>
            </a:r>
          </a:p>
          <a:p>
            <a:pPr marL="174913" indent="-174913" defTabSz="932871">
              <a:buFont typeface="Arial" pitchFamily="34" charset="0"/>
              <a:buChar char="•"/>
              <a:defRPr/>
            </a:pPr>
            <a:r>
              <a:rPr lang="en-US" sz="900" dirty="0"/>
              <a:t>Another aspect of safe travel is to look confident and aware of your surroundings. It’s not enough to be aware…looking like you are aware is important too. Studies have shown (**see below for source) that criminals choose victims who appear unconfident and distracted. Walking with purpose, alertness, and confidence can lead to a criminal passing you over for an easier target.</a:t>
            </a:r>
          </a:p>
          <a:p>
            <a:pPr marL="174913" indent="-174913" defTabSz="932871">
              <a:buFont typeface="Arial" pitchFamily="34" charset="0"/>
              <a:buChar char="•"/>
              <a:defRPr/>
            </a:pPr>
            <a:r>
              <a:rPr lang="en-US" sz="900" dirty="0"/>
              <a:t>This next tip is related to walking confidently and is particularly relevant during the time period when you’re still getting your bearings on campus. Until you know the campus like the back of your hand, it’s all too easy to get turned around, confused, or lost while walking from one place to another. Before you leave, make sure you know where you’re going and the best route to get there. Looking confused or lost or stopping to get your bearings can make you a potential target, so be sure that you look like you know where you’re going, even if you’re not sure. </a:t>
            </a:r>
          </a:p>
          <a:p>
            <a:pPr marL="174913" indent="-174913" defTabSz="932871">
              <a:buFont typeface="Arial" pitchFamily="34" charset="0"/>
              <a:buChar char="•"/>
              <a:defRPr/>
            </a:pPr>
            <a:r>
              <a:rPr lang="en-US" sz="900" dirty="0"/>
              <a:t>Of course, choosing the safest route is also part of this. After dark, it’s important to choose routes that take you through well-lit areas where there are likely to be the most people around. Shortcuts can be tempting when you’re in a hurry, but a longer route full of potential witnesses is likely to be much safer.</a:t>
            </a:r>
          </a:p>
          <a:p>
            <a:pPr marL="174913" indent="-174913" defTabSz="932871">
              <a:buFont typeface="Arial" pitchFamily="34" charset="0"/>
              <a:buChar char="•"/>
              <a:defRPr/>
            </a:pPr>
            <a:r>
              <a:rPr lang="en-US" sz="900" dirty="0"/>
              <a:t>Finally, most campuses offer a basic safety protection class that will teach self-awareness and escape skills. Taking one of these is a good idea and can provide you with additional information specific to your own campus.  </a:t>
            </a:r>
          </a:p>
          <a:p>
            <a:pPr defTabSz="932871">
              <a:defRPr/>
            </a:pPr>
            <a:endParaRPr lang="en-US" sz="900" dirty="0"/>
          </a:p>
          <a:p>
            <a:pPr defTabSz="932871">
              <a:defRPr/>
            </a:pPr>
            <a:r>
              <a:rPr lang="en-US" sz="900" dirty="0"/>
              <a:t>**Source of information about criminals’ choice of victims: </a:t>
            </a:r>
            <a:r>
              <a:rPr lang="en-US" sz="900" dirty="0" err="1"/>
              <a:t>Hustmyre</a:t>
            </a:r>
            <a:r>
              <a:rPr lang="en-US" sz="900" dirty="0"/>
              <a:t>, C. &amp; Dixit, J. (2009). Marked for mayhem. </a:t>
            </a:r>
            <a:r>
              <a:rPr lang="en-US" sz="900" i="1" dirty="0"/>
              <a:t>Psychology Today</a:t>
            </a:r>
            <a:r>
              <a:rPr lang="en-US" sz="900" dirty="0"/>
              <a:t>. Retrieved from </a:t>
            </a:r>
            <a:r>
              <a:rPr lang="en-US" sz="900" dirty="0">
                <a:hlinkClick r:id="rId3"/>
              </a:rPr>
              <a:t>http://www.psychologytoday.com/articles/200812/marked-mayhem</a:t>
            </a:r>
            <a:r>
              <a:rPr lang="en-US" sz="900" dirty="0"/>
              <a:t> </a:t>
            </a:r>
            <a:endParaRPr lang="en-US" sz="900" dirty="0"/>
          </a:p>
        </p:txBody>
      </p:sp>
      <p:sp>
        <p:nvSpPr>
          <p:cNvPr id="4" name="Slide Number Placeholder 3"/>
          <p:cNvSpPr>
            <a:spLocks noGrp="1"/>
          </p:cNvSpPr>
          <p:nvPr>
            <p:ph type="sldNum" sz="quarter" idx="10"/>
          </p:nvPr>
        </p:nvSpPr>
        <p:spPr/>
        <p:txBody>
          <a:bodyPr/>
          <a:lstStyle/>
          <a:p>
            <a:fld id="{B9C52C10-FE97-4EA3-B576-20DA565968D8}" type="slidenum">
              <a:rPr lang="en-US" smtClean="0"/>
              <a:pPr/>
              <a:t>6</a:t>
            </a:fld>
            <a:endParaRPr lang="en-US"/>
          </a:p>
        </p:txBody>
      </p:sp>
    </p:spTree>
    <p:extLst>
      <p:ext uri="{BB962C8B-B14F-4D97-AF65-F5344CB8AC3E}">
        <p14:creationId xmlns:p14="http://schemas.microsoft.com/office/powerpoint/2010/main" val="3113300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2871">
              <a:defRPr/>
            </a:pPr>
            <a:r>
              <a:rPr lang="en-US" sz="900" dirty="0"/>
              <a:t>Most campuses have emergency “blue light” call boxes strategically located throughout the campus. These lights have an emergency call button that connects directly to the campus police station along with a speaker that lets you talk to a dispatch operator. When you push the button, it alerts the dispatcher the specific location of the blue light that’s been activated, and on many campuses, the nearest police officer is immediately notified and dispatched to that location. At the same time, you can speak to the operator through the speaker.</a:t>
            </a:r>
          </a:p>
          <a:p>
            <a:pPr marL="0" lvl="1" defTabSz="932871">
              <a:defRPr/>
            </a:pPr>
            <a:endParaRPr lang="en-US" sz="900" dirty="0"/>
          </a:p>
          <a:p>
            <a:pPr marL="0" lvl="1" defTabSz="932871">
              <a:defRPr/>
            </a:pPr>
            <a:r>
              <a:rPr lang="en-US" sz="900" dirty="0"/>
              <a:t>Virtually every campus tour, orientation session, and other introductory event mentions these call boxes, so pay attention when they’re pointed out so you know what they look like on your campus. As you get acquainted with campus, note where the lights are located so you’ll have a basic mental map of them in case you ever need help. </a:t>
            </a:r>
          </a:p>
          <a:p>
            <a:pPr marL="0" lvl="1" defTabSz="932871">
              <a:defRPr/>
            </a:pPr>
            <a:endParaRPr lang="en-US" sz="900" dirty="0"/>
          </a:p>
          <a:p>
            <a:pPr marL="0" lvl="1" defTabSz="932871">
              <a:defRPr/>
            </a:pPr>
            <a:r>
              <a:rPr lang="en-US" sz="900" dirty="0"/>
              <a:t>Although the lights should not be abused, it’s important to know that they’ve been installed specifically for the purpose of helping students. You shouldn’t hesitate to use them anytime you need assistance from campus police. Students sometimes assume that they must be reserved only for the most dire of emergencies. However, you can and should use these lights for any type of emergency or urgent situation when you need campus police involved.</a:t>
            </a:r>
          </a:p>
          <a:p>
            <a:pPr marL="0" lvl="1" defTabSz="932871">
              <a:defRPr/>
            </a:pPr>
            <a:endParaRPr lang="en-US" sz="900" dirty="0"/>
          </a:p>
          <a:p>
            <a:pPr marL="0" lvl="1" defTabSz="932871">
              <a:defRPr/>
            </a:pPr>
            <a:r>
              <a:rPr lang="en-US" sz="900" dirty="0"/>
              <a:t>One more thing to keep in mind is that if you feel unsafe stopping at a blue light to wait for the police to arrive – for example, if you believe that you’re being followed – then you can simply press the button on the blue light and keep walking. These call boxes are often located fairly close to each other, so you can continue on to the next one and press that button as you walk by as well. The police will use the order in which you activate the call boxes to figure out where you’re headed and catch up with you.</a:t>
            </a:r>
          </a:p>
          <a:p>
            <a:pPr marL="0" lvl="1" defTabSz="932871">
              <a:defRPr/>
            </a:pPr>
            <a:endParaRPr lang="en-US" sz="900" dirty="0"/>
          </a:p>
          <a:p>
            <a:pPr marL="0" lvl="1" defTabSz="932871">
              <a:defRPr/>
            </a:pPr>
            <a:r>
              <a:rPr lang="en-US" sz="900" dirty="0"/>
              <a:t>(The photo on this slide is of an emergency “blue light” call box on the campus of East Carolina University. Photo credit: Emily Johnson)</a:t>
            </a:r>
            <a:endParaRPr lang="en-US" sz="900" dirty="0"/>
          </a:p>
        </p:txBody>
      </p:sp>
      <p:sp>
        <p:nvSpPr>
          <p:cNvPr id="4" name="Slide Number Placeholder 3"/>
          <p:cNvSpPr>
            <a:spLocks noGrp="1"/>
          </p:cNvSpPr>
          <p:nvPr>
            <p:ph type="sldNum" sz="quarter" idx="10"/>
          </p:nvPr>
        </p:nvSpPr>
        <p:spPr/>
        <p:txBody>
          <a:bodyPr/>
          <a:lstStyle/>
          <a:p>
            <a:fld id="{B9C52C10-FE97-4EA3-B576-20DA565968D8}" type="slidenum">
              <a:rPr lang="en-US" smtClean="0"/>
              <a:pPr/>
              <a:t>7</a:t>
            </a:fld>
            <a:endParaRPr lang="en-US"/>
          </a:p>
        </p:txBody>
      </p:sp>
    </p:spTree>
    <p:extLst>
      <p:ext uri="{BB962C8B-B14F-4D97-AF65-F5344CB8AC3E}">
        <p14:creationId xmlns:p14="http://schemas.microsoft.com/office/powerpoint/2010/main" val="38990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 very basic safety measure is to always make sure you have your cell phone with you. For most students, remembering their cell phone isn’t the problem – remembering to keep the battery charged is. To ensure it’s charged when you need it, get into a habit of plugging it in at a specific time every day, like before you go to bed at night. You may also want to consider keeping a spare charger with a car adapter in your car. </a:t>
            </a:r>
          </a:p>
          <a:p>
            <a:endParaRPr lang="en-US" sz="1000" dirty="0"/>
          </a:p>
          <a:p>
            <a:r>
              <a:rPr lang="en-US" sz="1000" dirty="0"/>
              <a:t>Before you get to college, program all the emergency phone numbers you might need into your phone. This includes typical ones like the campus police and local police, but also make sure you have numbers for a crisis hotline, local hospital or urgent care center, student health center, student counseling center, after-hours campus transportation or safety escort, local taxi company, and others you can think of. Also take a moment to designate one of your contacts as “ICE” in your phone. This stands for “In Case of Emergency” and indicates to first responders or other authorities who they should contact first if something happens to you. College students usually designate their parents as their ICE contacts, but if you have another close relative or friend who lives near your school, they might be a good choice as well.</a:t>
            </a:r>
          </a:p>
          <a:p>
            <a:endParaRPr lang="en-US" sz="1000" dirty="0"/>
          </a:p>
          <a:p>
            <a:r>
              <a:rPr lang="en-US" sz="1000" dirty="0"/>
              <a:t>Although it may sound contradictory to what we’ve just said, at the same time, don’t count on having your phone in an emergency. You should have a backup plan that doesn’t rely on being able to access your contacts list if something happens. A good way to handle this is to create a wallet-sized reference card that includes emergency phone numbers and any other information you might urgently need. You can keep a copy in your wallet, car, backpack, etc. – anywhere you might be able to access it quickly.</a:t>
            </a:r>
            <a:endParaRPr lang="en-US" sz="1000" dirty="0"/>
          </a:p>
        </p:txBody>
      </p:sp>
      <p:sp>
        <p:nvSpPr>
          <p:cNvPr id="4" name="Slide Number Placeholder 3"/>
          <p:cNvSpPr>
            <a:spLocks noGrp="1"/>
          </p:cNvSpPr>
          <p:nvPr>
            <p:ph type="sldNum" sz="quarter" idx="10"/>
          </p:nvPr>
        </p:nvSpPr>
        <p:spPr/>
        <p:txBody>
          <a:bodyPr/>
          <a:lstStyle/>
          <a:p>
            <a:fld id="{B9C52C10-FE97-4EA3-B576-20DA565968D8}" type="slidenum">
              <a:rPr lang="en-US" smtClean="0"/>
              <a:pPr/>
              <a:t>8</a:t>
            </a:fld>
            <a:endParaRPr lang="en-US"/>
          </a:p>
        </p:txBody>
      </p:sp>
    </p:spTree>
    <p:extLst>
      <p:ext uri="{BB962C8B-B14F-4D97-AF65-F5344CB8AC3E}">
        <p14:creationId xmlns:p14="http://schemas.microsoft.com/office/powerpoint/2010/main" val="186945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Finally, a lot of personal safety on campus boils down to making smart decisions. The best way to prevent problems is to avoid putting yourself in situations that have a high potential to be unsafe.</a:t>
            </a:r>
          </a:p>
          <a:p>
            <a:endParaRPr lang="en-US" sz="1000" dirty="0"/>
          </a:p>
          <a:p>
            <a:r>
              <a:rPr lang="en-US" sz="1000" dirty="0"/>
              <a:t>The people you spend time with have a big influence over your safety. Choosing your friends and acquaintances wisely goes a long way towards staying safe. Plus, if you and your friends are all looking out for each other, each of you can help the others to make smart decisions that won’t put any of you at unnecessary risk. This applies to the social situations you put yourself into. If you don’t know and trust someone, don’t go with them. If you feel uncomfortable or awkward saying that you don’t want to do something or go somewhere because you don’t feel safe with the people involved, then make up an excuse. Although honesty is the best policy in a lot of situations, there is absolutely nothing wrong with using a “little white lie” to remove yourself from a situation you feel might be unsafe. Don’t let your desire to avoid social awkwardness or discomfort put you in danger.</a:t>
            </a:r>
          </a:p>
          <a:p>
            <a:endParaRPr lang="en-US" sz="1000" dirty="0"/>
          </a:p>
          <a:p>
            <a:r>
              <a:rPr lang="en-US" sz="1000" dirty="0"/>
              <a:t>In making decisions about safety, sometimes you will need to simply trust your instincts. Listen to that little voice or alarm bells in your head that alert you to potential danger. If you have a gut feeling that something isn’t right, pay attention to it! Humans have evolved with instincts designed to keep us alive. If your gut is telling you to watch out, there’s probably a good reason for it, even if you can’t figure out exactly what it is.</a:t>
            </a:r>
          </a:p>
          <a:p>
            <a:endParaRPr lang="en-US" sz="1000" dirty="0"/>
          </a:p>
          <a:p>
            <a:r>
              <a:rPr lang="en-US" sz="1000" dirty="0"/>
              <a:t>*(See disclaimer below.) Finally, although the main purpose of college is to further develop your intellectual and academic side, there’s nothing wrong with using this experience to grow in social and recreational pursuits as well. In other words, college is – and should be – a lot of fun. You’ll have plenty of time to enjoy social situations, and you should take advantage of those opportunities. However, you need to do this responsibly and in moderation. When you get to campus, pay attention to the safety tips you get about how to party safely. You might be surprised to learn that some of the students with the most active social lives are also those who follow the most rigorous safety guidelines. Having a great time in college does not have to include getting intoxicated to the point of making unsafe choices – nor does it have to mean staying stone-cold sober in order to make safe choices. You can achieve a balance of fun and safety no matter how you like to have fun in college.</a:t>
            </a:r>
          </a:p>
          <a:p>
            <a:endParaRPr lang="en-US" sz="1000" dirty="0"/>
          </a:p>
          <a:p>
            <a:r>
              <a:rPr lang="en-US" sz="1000" dirty="0"/>
              <a:t>Furthermore, a good guideline to keep in mind is that the consequences of the decisions you make on a daily basis in college can have long-lasting repercussions that will follow you for the rest of your life. Making safe, smart choices now benefits you both now and in the future.</a:t>
            </a:r>
          </a:p>
          <a:p>
            <a:endParaRPr lang="en-US" sz="1000" dirty="0"/>
          </a:p>
          <a:p>
            <a:endParaRPr lang="en-US" sz="1000" dirty="0"/>
          </a:p>
          <a:p>
            <a:r>
              <a:rPr lang="en-US" sz="1000" dirty="0"/>
              <a:t>(*Disclaimer* Please note that the authors do </a:t>
            </a:r>
            <a:r>
              <a:rPr lang="en-US" sz="1000" b="1" dirty="0"/>
              <a:t>not</a:t>
            </a:r>
            <a:r>
              <a:rPr lang="en-US" sz="1000" dirty="0"/>
              <a:t> intend to convey approval of underage drinking or of any kind of illegal drug use. Based on current statistics about alcohol and other drug use on college campuses, we feel it is important to acknowledge the idea of partying responsibly and in moderation when discussing safety issues with students instead of assuming that all students will abstain from these activities.)</a:t>
            </a:r>
            <a:endParaRPr lang="en-US" sz="1000" dirty="0"/>
          </a:p>
        </p:txBody>
      </p:sp>
      <p:sp>
        <p:nvSpPr>
          <p:cNvPr id="4" name="Slide Number Placeholder 3"/>
          <p:cNvSpPr>
            <a:spLocks noGrp="1"/>
          </p:cNvSpPr>
          <p:nvPr>
            <p:ph type="sldNum" sz="quarter" idx="10"/>
          </p:nvPr>
        </p:nvSpPr>
        <p:spPr/>
        <p:txBody>
          <a:bodyPr/>
          <a:lstStyle/>
          <a:p>
            <a:fld id="{B9C52C10-FE97-4EA3-B576-20DA565968D8}" type="slidenum">
              <a:rPr lang="en-US" smtClean="0"/>
              <a:pPr/>
              <a:t>9</a:t>
            </a:fld>
            <a:endParaRPr lang="en-US"/>
          </a:p>
        </p:txBody>
      </p:sp>
    </p:spTree>
    <p:extLst>
      <p:ext uri="{BB962C8B-B14F-4D97-AF65-F5344CB8AC3E}">
        <p14:creationId xmlns:p14="http://schemas.microsoft.com/office/powerpoint/2010/main" val="3735108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0298612-CE0B-484E-A8B2-B57D80909993}" type="datetimeFigureOut">
              <a:rPr lang="en-US" smtClean="0"/>
              <a:pPr/>
              <a:t>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D3B67-D379-480B-B3B2-7F7B84EC3146}" type="slidenum">
              <a:rPr lang="en-US" smtClean="0"/>
              <a:pPr/>
              <a:t>‹#›</a:t>
            </a:fld>
            <a:endParaRPr lang="en-US"/>
          </a:p>
        </p:txBody>
      </p:sp>
    </p:spTree>
    <p:extLst>
      <p:ext uri="{BB962C8B-B14F-4D97-AF65-F5344CB8AC3E}">
        <p14:creationId xmlns:p14="http://schemas.microsoft.com/office/powerpoint/2010/main" val="6879967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298612-CE0B-484E-A8B2-B57D80909993}" type="datetimeFigureOut">
              <a:rPr lang="en-US" smtClean="0"/>
              <a:pPr/>
              <a:t>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D3B67-D379-480B-B3B2-7F7B84EC3146}" type="slidenum">
              <a:rPr lang="en-US" smtClean="0"/>
              <a:pPr/>
              <a:t>‹#›</a:t>
            </a:fld>
            <a:endParaRPr lang="en-US"/>
          </a:p>
        </p:txBody>
      </p:sp>
    </p:spTree>
    <p:extLst>
      <p:ext uri="{BB962C8B-B14F-4D97-AF65-F5344CB8AC3E}">
        <p14:creationId xmlns:p14="http://schemas.microsoft.com/office/powerpoint/2010/main" val="1344535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298612-CE0B-484E-A8B2-B57D80909993}" type="datetimeFigureOut">
              <a:rPr lang="en-US" smtClean="0"/>
              <a:pPr/>
              <a:t>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D3B67-D379-480B-B3B2-7F7B84EC3146}" type="slidenum">
              <a:rPr lang="en-US" smtClean="0"/>
              <a:pPr/>
              <a:t>‹#›</a:t>
            </a:fld>
            <a:endParaRPr lang="en-US"/>
          </a:p>
        </p:txBody>
      </p:sp>
    </p:spTree>
    <p:extLst>
      <p:ext uri="{BB962C8B-B14F-4D97-AF65-F5344CB8AC3E}">
        <p14:creationId xmlns:p14="http://schemas.microsoft.com/office/powerpoint/2010/main" val="4126340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0298612-CE0B-484E-A8B2-B57D80909993}" type="datetimeFigureOut">
              <a:rPr lang="en-US" smtClean="0"/>
              <a:pPr/>
              <a:t>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D3B67-D379-480B-B3B2-7F7B84EC3146}" type="slidenum">
              <a:rPr lang="en-US" smtClean="0"/>
              <a:pPr/>
              <a:t>‹#›</a:t>
            </a:fld>
            <a:endParaRPr lang="en-US"/>
          </a:p>
        </p:txBody>
      </p:sp>
    </p:spTree>
    <p:extLst>
      <p:ext uri="{BB962C8B-B14F-4D97-AF65-F5344CB8AC3E}">
        <p14:creationId xmlns:p14="http://schemas.microsoft.com/office/powerpoint/2010/main" val="22318356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298612-CE0B-484E-A8B2-B57D80909993}" type="datetimeFigureOut">
              <a:rPr lang="en-US" smtClean="0"/>
              <a:pPr/>
              <a:t>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D3B67-D379-480B-B3B2-7F7B84EC3146}" type="slidenum">
              <a:rPr lang="en-US" smtClean="0"/>
              <a:pPr/>
              <a:t>‹#›</a:t>
            </a:fld>
            <a:endParaRPr lang="en-US"/>
          </a:p>
        </p:txBody>
      </p:sp>
    </p:spTree>
    <p:extLst>
      <p:ext uri="{BB962C8B-B14F-4D97-AF65-F5344CB8AC3E}">
        <p14:creationId xmlns:p14="http://schemas.microsoft.com/office/powerpoint/2010/main" val="1294131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298612-CE0B-484E-A8B2-B57D80909993}" type="datetimeFigureOut">
              <a:rPr lang="en-US" smtClean="0"/>
              <a:pPr/>
              <a:t>5/16/2013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D3B67-D379-480B-B3B2-7F7B84EC3146}" type="slidenum">
              <a:rPr lang="en-US" smtClean="0"/>
              <a:pPr/>
              <a:t>‹#›</a:t>
            </a:fld>
            <a:endParaRPr lang="en-US"/>
          </a:p>
        </p:txBody>
      </p:sp>
    </p:spTree>
    <p:extLst>
      <p:ext uri="{BB962C8B-B14F-4D97-AF65-F5344CB8AC3E}">
        <p14:creationId xmlns:p14="http://schemas.microsoft.com/office/powerpoint/2010/main" val="3773638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298612-CE0B-484E-A8B2-B57D80909993}" type="datetimeFigureOut">
              <a:rPr lang="en-US" smtClean="0"/>
              <a:pPr/>
              <a:t>5/16/2013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4D3B67-D379-480B-B3B2-7F7B84EC3146}" type="slidenum">
              <a:rPr lang="en-US" smtClean="0"/>
              <a:pPr/>
              <a:t>‹#›</a:t>
            </a:fld>
            <a:endParaRPr lang="en-US"/>
          </a:p>
        </p:txBody>
      </p:sp>
    </p:spTree>
    <p:extLst>
      <p:ext uri="{BB962C8B-B14F-4D97-AF65-F5344CB8AC3E}">
        <p14:creationId xmlns:p14="http://schemas.microsoft.com/office/powerpoint/2010/main" val="1740736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298612-CE0B-484E-A8B2-B57D80909993}" type="datetimeFigureOut">
              <a:rPr lang="en-US" smtClean="0"/>
              <a:pPr/>
              <a:t>5/16/2013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4D3B67-D379-480B-B3B2-7F7B84EC3146}" type="slidenum">
              <a:rPr lang="en-US" smtClean="0"/>
              <a:pPr/>
              <a:t>‹#›</a:t>
            </a:fld>
            <a:endParaRPr lang="en-US"/>
          </a:p>
        </p:txBody>
      </p:sp>
    </p:spTree>
    <p:extLst>
      <p:ext uri="{BB962C8B-B14F-4D97-AF65-F5344CB8AC3E}">
        <p14:creationId xmlns:p14="http://schemas.microsoft.com/office/powerpoint/2010/main" val="415878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298612-CE0B-484E-A8B2-B57D80909993}" type="datetimeFigureOut">
              <a:rPr lang="en-US" smtClean="0"/>
              <a:pPr/>
              <a:t>5/16/2013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4D3B67-D379-480B-B3B2-7F7B84EC3146}" type="slidenum">
              <a:rPr lang="en-US" smtClean="0"/>
              <a:pPr/>
              <a:t>‹#›</a:t>
            </a:fld>
            <a:endParaRPr lang="en-US"/>
          </a:p>
        </p:txBody>
      </p:sp>
    </p:spTree>
    <p:extLst>
      <p:ext uri="{BB962C8B-B14F-4D97-AF65-F5344CB8AC3E}">
        <p14:creationId xmlns:p14="http://schemas.microsoft.com/office/powerpoint/2010/main" val="303750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298612-CE0B-484E-A8B2-B57D80909993}" type="datetimeFigureOut">
              <a:rPr lang="en-US" smtClean="0"/>
              <a:pPr/>
              <a:t>5/16/2013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D3B67-D379-480B-B3B2-7F7B84EC3146}" type="slidenum">
              <a:rPr lang="en-US" smtClean="0"/>
              <a:pPr/>
              <a:t>‹#›</a:t>
            </a:fld>
            <a:endParaRPr lang="en-US"/>
          </a:p>
        </p:txBody>
      </p:sp>
    </p:spTree>
    <p:extLst>
      <p:ext uri="{BB962C8B-B14F-4D97-AF65-F5344CB8AC3E}">
        <p14:creationId xmlns:p14="http://schemas.microsoft.com/office/powerpoint/2010/main" val="1395013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298612-CE0B-484E-A8B2-B57D80909993}" type="datetimeFigureOut">
              <a:rPr lang="en-US" smtClean="0"/>
              <a:pPr/>
              <a:t>5/16/2013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D3B67-D379-480B-B3B2-7F7B84EC3146}" type="slidenum">
              <a:rPr lang="en-US" smtClean="0"/>
              <a:pPr/>
              <a:t>‹#›</a:t>
            </a:fld>
            <a:endParaRPr lang="en-US"/>
          </a:p>
        </p:txBody>
      </p:sp>
    </p:spTree>
    <p:extLst>
      <p:ext uri="{BB962C8B-B14F-4D97-AF65-F5344CB8AC3E}">
        <p14:creationId xmlns:p14="http://schemas.microsoft.com/office/powerpoint/2010/main" val="813518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298612-CE0B-484E-A8B2-B57D80909993}" type="datetimeFigureOut">
              <a:rPr lang="en-US" smtClean="0"/>
              <a:pPr/>
              <a:t>5/16/2013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D3B67-D379-480B-B3B2-7F7B84EC3146}" type="slidenum">
              <a:rPr lang="en-US" smtClean="0"/>
              <a:pPr/>
              <a:t>‹#›</a:t>
            </a:fld>
            <a:endParaRPr lang="en-US"/>
          </a:p>
        </p:txBody>
      </p:sp>
    </p:spTree>
    <p:extLst>
      <p:ext uri="{BB962C8B-B14F-4D97-AF65-F5344CB8AC3E}">
        <p14:creationId xmlns:p14="http://schemas.microsoft.com/office/powerpoint/2010/main" val="2087215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hyperlink" Target="http://www.odos.uiuc.edu/safety/safety.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creativecommons.org/licenses/by-nc/3.0/deed.en_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0"/>
            <a:ext cx="7772400" cy="1470025"/>
          </a:xfrm>
        </p:spPr>
        <p:txBody>
          <a:bodyPr>
            <a:normAutofit/>
          </a:bodyPr>
          <a:lstStyle/>
          <a:p>
            <a:r>
              <a:rPr lang="en-US" sz="7200" b="1" dirty="0" smtClean="0"/>
              <a:t>Campus Safety</a:t>
            </a:r>
            <a:endParaRPr lang="en-US" sz="7200" b="1" dirty="0"/>
          </a:p>
        </p:txBody>
      </p:sp>
      <p:pic>
        <p:nvPicPr>
          <p:cNvPr id="2051" name="Picture 3" descr="C:\Windows\system32\config\systemprofile\AppData\Local\Microsoft\Windows\Temporary Internet Files\Content.IE5\K04QBX08\MP900314277[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6526" r="94626"/>
                    </a14:imgEffect>
                  </a14:imgLayer>
                </a14:imgProps>
              </a:ext>
              <a:ext uri="{28A0092B-C50C-407E-A947-70E740481C1C}">
                <a14:useLocalDpi xmlns:a14="http://schemas.microsoft.com/office/drawing/2010/main" val="0"/>
              </a:ext>
            </a:extLst>
          </a:blip>
          <a:srcRect/>
          <a:stretch>
            <a:fillRect/>
          </a:stretch>
        </p:blipFill>
        <p:spPr bwMode="auto">
          <a:xfrm>
            <a:off x="2667000" y="2317884"/>
            <a:ext cx="3810000" cy="4387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635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Campus Safety Video</a:t>
            </a:r>
            <a:endParaRPr lang="en-US" dirty="0"/>
          </a:p>
        </p:txBody>
      </p:sp>
      <p:sp>
        <p:nvSpPr>
          <p:cNvPr id="3" name="Content Placeholder 2"/>
          <p:cNvSpPr>
            <a:spLocks noGrp="1"/>
          </p:cNvSpPr>
          <p:nvPr>
            <p:ph idx="1"/>
          </p:nvPr>
        </p:nvSpPr>
        <p:spPr/>
        <p:txBody>
          <a:bodyPr/>
          <a:lstStyle/>
          <a:p>
            <a:pPr marL="0" indent="0" algn="ctr">
              <a:buNone/>
            </a:pPr>
            <a:r>
              <a:rPr lang="en-US" dirty="0" smtClean="0"/>
              <a:t>Watch this video from the University of Illinois </a:t>
            </a:r>
            <a:br>
              <a:rPr lang="en-US" dirty="0" smtClean="0"/>
            </a:br>
            <a:r>
              <a:rPr lang="en-US" dirty="0" smtClean="0"/>
              <a:t>at Urbana-Champaign about how </a:t>
            </a:r>
            <a:br>
              <a:rPr lang="en-US" dirty="0" smtClean="0"/>
            </a:br>
            <a:r>
              <a:rPr lang="en-US" dirty="0" smtClean="0"/>
              <a:t>to stay safe on campus.</a:t>
            </a:r>
          </a:p>
          <a:p>
            <a:pPr>
              <a:buNone/>
            </a:pPr>
            <a:endParaRPr lang="en-US" dirty="0" smtClean="0"/>
          </a:p>
          <a:p>
            <a:pPr algn="ctr">
              <a:buNone/>
            </a:pPr>
            <a:r>
              <a:rPr lang="en-US" dirty="0" smtClean="0">
                <a:hlinkClick r:id="rId3"/>
              </a:rPr>
              <a:t>Campus Safety Video</a:t>
            </a:r>
            <a:endParaRPr lang="en-US" dirty="0" smtClean="0"/>
          </a:p>
        </p:txBody>
      </p:sp>
    </p:spTree>
    <p:extLst>
      <p:ext uri="{BB962C8B-B14F-4D97-AF65-F5344CB8AC3E}">
        <p14:creationId xmlns:p14="http://schemas.microsoft.com/office/powerpoint/2010/main" val="3811544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51760" y="1676400"/>
            <a:ext cx="3840480" cy="1265613"/>
          </a:xfrm>
          <a:prstGeom prst="rect">
            <a:avLst/>
          </a:prstGeom>
        </p:spPr>
      </p:pic>
      <p:sp>
        <p:nvSpPr>
          <p:cNvPr id="5" name="Rectangle 4"/>
          <p:cNvSpPr/>
          <p:nvPr/>
        </p:nvSpPr>
        <p:spPr>
          <a:xfrm>
            <a:off x="1828800" y="3399534"/>
            <a:ext cx="5486400" cy="646331"/>
          </a:xfrm>
          <a:prstGeom prst="rect">
            <a:avLst/>
          </a:prstGeom>
        </p:spPr>
        <p:txBody>
          <a:bodyPr wrap="square">
            <a:spAutoFit/>
          </a:bodyPr>
          <a:lstStyle/>
          <a:p>
            <a:pPr algn="ctr"/>
            <a:r>
              <a:rPr lang="en-US" dirty="0">
                <a:solidFill>
                  <a:srgbClr val="FFFFFF"/>
                </a:solidFill>
                <a:hlinkClick r:id="rId4"/>
              </a:rPr>
              <a:t>This work is licensed under a Creative Commons Attribution-</a:t>
            </a:r>
            <a:r>
              <a:rPr lang="en-US" dirty="0" err="1">
                <a:solidFill>
                  <a:srgbClr val="FFFFFF"/>
                </a:solidFill>
                <a:hlinkClick r:id="rId4"/>
              </a:rPr>
              <a:t>NonCommercial</a:t>
            </a:r>
            <a:r>
              <a:rPr lang="en-US" dirty="0">
                <a:solidFill>
                  <a:srgbClr val="FFFFFF"/>
                </a:solidFill>
                <a:hlinkClick r:id="rId4"/>
              </a:rPr>
              <a:t> 3.0 </a:t>
            </a:r>
            <a:r>
              <a:rPr lang="en-US" dirty="0" err="1">
                <a:solidFill>
                  <a:srgbClr val="FFFFFF"/>
                </a:solidFill>
                <a:hlinkClick r:id="rId4"/>
              </a:rPr>
              <a:t>Unported</a:t>
            </a:r>
            <a:r>
              <a:rPr lang="en-US" dirty="0">
                <a:solidFill>
                  <a:srgbClr val="FFFFFF"/>
                </a:solidFill>
                <a:hlinkClick r:id="rId4"/>
              </a:rPr>
              <a:t> License.</a:t>
            </a:r>
            <a:endParaRPr lang="en-US" dirty="0">
              <a:solidFill>
                <a:srgbClr val="FFFFFF"/>
              </a:solidFill>
            </a:endParaRPr>
          </a:p>
        </p:txBody>
      </p:sp>
    </p:spTree>
    <p:extLst>
      <p:ext uri="{BB962C8B-B14F-4D97-AF65-F5344CB8AC3E}">
        <p14:creationId xmlns:p14="http://schemas.microsoft.com/office/powerpoint/2010/main" val="435728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5400" dirty="0" smtClean="0"/>
              <a:t>Campus Safety Resources</a:t>
            </a:r>
            <a:endParaRPr lang="en-US" sz="5400" dirty="0"/>
          </a:p>
        </p:txBody>
      </p:sp>
      <p:sp>
        <p:nvSpPr>
          <p:cNvPr id="3" name="Content Placeholder 2"/>
          <p:cNvSpPr>
            <a:spLocks noGrp="1"/>
          </p:cNvSpPr>
          <p:nvPr>
            <p:ph idx="1"/>
          </p:nvPr>
        </p:nvSpPr>
        <p:spPr>
          <a:xfrm>
            <a:off x="228600" y="1295400"/>
            <a:ext cx="8686800" cy="5334000"/>
          </a:xfrm>
        </p:spPr>
        <p:txBody>
          <a:bodyPr>
            <a:normAutofit lnSpcReduction="10000"/>
          </a:bodyPr>
          <a:lstStyle/>
          <a:p>
            <a:pPr marL="0" indent="0">
              <a:buNone/>
            </a:pPr>
            <a:r>
              <a:rPr lang="en-US" dirty="0" smtClean="0"/>
              <a:t>College campuses provide many types of safety resources to protect students.</a:t>
            </a:r>
          </a:p>
          <a:p>
            <a:r>
              <a:rPr lang="en-US" dirty="0" smtClean="0"/>
              <a:t>Police/Public Safety officers</a:t>
            </a:r>
          </a:p>
          <a:p>
            <a:r>
              <a:rPr lang="en-US" dirty="0" smtClean="0"/>
              <a:t>Campus patrols</a:t>
            </a:r>
          </a:p>
          <a:p>
            <a:r>
              <a:rPr lang="en-US" dirty="0" smtClean="0"/>
              <a:t>Security cameras</a:t>
            </a:r>
          </a:p>
          <a:p>
            <a:r>
              <a:rPr lang="en-US" dirty="0" smtClean="0"/>
              <a:t>Emergency alert systems</a:t>
            </a:r>
          </a:p>
          <a:p>
            <a:r>
              <a:rPr lang="en-US" dirty="0" smtClean="0"/>
              <a:t>Emergency “blue light” call boxes</a:t>
            </a:r>
          </a:p>
          <a:p>
            <a:r>
              <a:rPr lang="en-US" dirty="0"/>
              <a:t>After-hours </a:t>
            </a:r>
            <a:r>
              <a:rPr lang="en-US" dirty="0" smtClean="0"/>
              <a:t>transportation or escorts</a:t>
            </a:r>
            <a:endParaRPr lang="en-US" dirty="0"/>
          </a:p>
          <a:p>
            <a:r>
              <a:rPr lang="en-US" dirty="0" smtClean="0"/>
              <a:t>Safety and lockdown plans for critical situations</a:t>
            </a:r>
          </a:p>
          <a:p>
            <a:r>
              <a:rPr lang="en-US" dirty="0" smtClean="0"/>
              <a:t>Self-defense training and safety education</a:t>
            </a:r>
          </a:p>
        </p:txBody>
      </p:sp>
      <p:pic>
        <p:nvPicPr>
          <p:cNvPr id="1028" name="Picture 4" descr="C:\Users\johnsonem\AppData\Local\Microsoft\Windows\Temporary Internet Files\Content.IE5\3OOWED6O\MC90018331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133600"/>
            <a:ext cx="2667000" cy="2442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623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01775"/>
            <a:ext cx="7772400" cy="1470025"/>
          </a:xfrm>
        </p:spPr>
        <p:txBody>
          <a:bodyPr>
            <a:normAutofit/>
          </a:bodyPr>
          <a:lstStyle/>
          <a:p>
            <a:r>
              <a:rPr lang="en-US" sz="6000" b="1" dirty="0" smtClean="0"/>
              <a:t>Campus Safety Tips</a:t>
            </a:r>
            <a:endParaRPr lang="en-US" sz="6000" b="1" dirty="0"/>
          </a:p>
        </p:txBody>
      </p:sp>
      <p:pic>
        <p:nvPicPr>
          <p:cNvPr id="6149" name="Picture 5" descr="C:\Users\johnsonem\AppData\Local\Microsoft\Windows\Temporary Internet Files\Content.IE5\EEIC0C0M\MC90043485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2155" y="3401060"/>
            <a:ext cx="2599690" cy="2599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631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 your Doors and Valuables</a:t>
            </a:r>
            <a:endParaRPr lang="en-US" dirty="0"/>
          </a:p>
        </p:txBody>
      </p:sp>
      <p:sp>
        <p:nvSpPr>
          <p:cNvPr id="3" name="Content Placeholder 2"/>
          <p:cNvSpPr>
            <a:spLocks noGrp="1"/>
          </p:cNvSpPr>
          <p:nvPr>
            <p:ph idx="1"/>
          </p:nvPr>
        </p:nvSpPr>
        <p:spPr>
          <a:xfrm>
            <a:off x="304800" y="1524000"/>
            <a:ext cx="8534400" cy="5181600"/>
          </a:xfrm>
        </p:spPr>
        <p:txBody>
          <a:bodyPr>
            <a:normAutofit lnSpcReduction="10000"/>
          </a:bodyPr>
          <a:lstStyle/>
          <a:p>
            <a:r>
              <a:rPr lang="en-US" dirty="0" smtClean="0"/>
              <a:t>Always lock your doors</a:t>
            </a:r>
          </a:p>
          <a:p>
            <a:pPr lvl="1"/>
            <a:r>
              <a:rPr lang="en-US" dirty="0" smtClean="0"/>
              <a:t>Dorm rooms</a:t>
            </a:r>
          </a:p>
          <a:p>
            <a:pPr lvl="1"/>
            <a:r>
              <a:rPr lang="en-US" dirty="0" smtClean="0"/>
              <a:t>Entry doors to residence halls</a:t>
            </a:r>
          </a:p>
          <a:p>
            <a:pPr lvl="1"/>
            <a:r>
              <a:rPr lang="en-US" dirty="0" smtClean="0"/>
              <a:t>Car doors</a:t>
            </a:r>
          </a:p>
          <a:p>
            <a:endParaRPr lang="en-US" sz="1200" dirty="0" smtClean="0"/>
          </a:p>
          <a:p>
            <a:r>
              <a:rPr lang="en-US" dirty="0" smtClean="0"/>
              <a:t>Protect your valuables</a:t>
            </a:r>
          </a:p>
          <a:p>
            <a:pPr lvl="1"/>
            <a:r>
              <a:rPr lang="en-US" dirty="0"/>
              <a:t>Get a bike lock and use it consistently</a:t>
            </a:r>
          </a:p>
          <a:p>
            <a:pPr lvl="1"/>
            <a:r>
              <a:rPr lang="en-US" dirty="0"/>
              <a:t>Do not bring unnecessary valuables to campus</a:t>
            </a:r>
          </a:p>
          <a:p>
            <a:pPr lvl="1"/>
            <a:r>
              <a:rPr lang="en-US" dirty="0"/>
              <a:t>Don’t carry around anything you can’t afford to lose</a:t>
            </a:r>
          </a:p>
          <a:p>
            <a:pPr lvl="1"/>
            <a:r>
              <a:rPr lang="en-US" dirty="0" smtClean="0"/>
              <a:t>Store valuables in a lockbox</a:t>
            </a:r>
          </a:p>
          <a:p>
            <a:pPr lvl="1"/>
            <a:r>
              <a:rPr lang="en-US" dirty="0" smtClean="0"/>
              <a:t>Insure your valuables</a:t>
            </a:r>
          </a:p>
        </p:txBody>
      </p:sp>
      <p:pic>
        <p:nvPicPr>
          <p:cNvPr id="3075" name="Picture 3" descr="C:\Users\johnsonem\AppData\Local\Microsoft\Windows\Temporary Internet Files\Content.IE5\FZ6WXXNQ\MC90025058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447800"/>
            <a:ext cx="2438400" cy="280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547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the Buddy System</a:t>
            </a:r>
            <a:endParaRPr lang="en-US" dirty="0"/>
          </a:p>
        </p:txBody>
      </p:sp>
      <p:sp>
        <p:nvSpPr>
          <p:cNvPr id="3" name="Content Placeholder 2"/>
          <p:cNvSpPr>
            <a:spLocks noGrp="1"/>
          </p:cNvSpPr>
          <p:nvPr>
            <p:ph idx="1"/>
          </p:nvPr>
        </p:nvSpPr>
        <p:spPr>
          <a:xfrm>
            <a:off x="457200" y="1447800"/>
            <a:ext cx="8229600" cy="5105400"/>
          </a:xfrm>
        </p:spPr>
        <p:txBody>
          <a:bodyPr>
            <a:normAutofit/>
          </a:bodyPr>
          <a:lstStyle/>
          <a:p>
            <a:pPr>
              <a:spcAft>
                <a:spcPts val="1800"/>
              </a:spcAft>
            </a:pPr>
            <a:r>
              <a:rPr lang="en-US" dirty="0" smtClean="0"/>
              <a:t>Never walk anywhere alone after dark</a:t>
            </a:r>
          </a:p>
          <a:p>
            <a:pPr>
              <a:spcAft>
                <a:spcPts val="1800"/>
              </a:spcAft>
            </a:pPr>
            <a:r>
              <a:rPr lang="en-US" dirty="0" smtClean="0"/>
              <a:t>Larger groups (three or more people) are the safest way to travel on campus</a:t>
            </a:r>
          </a:p>
          <a:p>
            <a:pPr>
              <a:spcAft>
                <a:spcPts val="1800"/>
              </a:spcAft>
            </a:pPr>
            <a:r>
              <a:rPr lang="en-US" dirty="0" smtClean="0"/>
              <a:t>Develop a buddy system with a few friends</a:t>
            </a:r>
          </a:p>
          <a:p>
            <a:r>
              <a:rPr lang="en-US" dirty="0" smtClean="0"/>
              <a:t>Make it a habit to tell someone…</a:t>
            </a:r>
          </a:p>
          <a:p>
            <a:pPr lvl="1"/>
            <a:r>
              <a:rPr lang="en-US" dirty="0" smtClean="0"/>
              <a:t>Where you’re going</a:t>
            </a:r>
          </a:p>
          <a:p>
            <a:pPr lvl="1"/>
            <a:r>
              <a:rPr lang="en-US" dirty="0" smtClean="0"/>
              <a:t>Who you will be with</a:t>
            </a:r>
          </a:p>
          <a:p>
            <a:pPr lvl="1"/>
            <a:r>
              <a:rPr lang="en-US" dirty="0" smtClean="0"/>
              <a:t>When you plan to return</a:t>
            </a:r>
            <a:endParaRPr lang="en-US" dirty="0"/>
          </a:p>
        </p:txBody>
      </p:sp>
      <p:pic>
        <p:nvPicPr>
          <p:cNvPr id="2050" name="Picture 2" descr="C:\Users\johnsonem\AppData\Local\Microsoft\Windows\Temporary Internet Files\Content.IE5\IDT0L0TV\MC90043383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82161">
            <a:off x="6477000" y="4120852"/>
            <a:ext cx="2438172" cy="24381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482161">
            <a:off x="6858000" y="4882852"/>
            <a:ext cx="1600200" cy="1384995"/>
          </a:xfrm>
          <a:prstGeom prst="rect">
            <a:avLst/>
          </a:prstGeom>
          <a:noFill/>
        </p:spPr>
        <p:txBody>
          <a:bodyPr wrap="square" rtlCol="0">
            <a:spAutoFit/>
          </a:bodyPr>
          <a:lstStyle/>
          <a:p>
            <a:pPr algn="ctr"/>
            <a:r>
              <a:rPr lang="en-US" sz="2800" b="1" dirty="0">
                <a:latin typeface="MV Boli" pitchFamily="2" charset="0"/>
                <a:cs typeface="MV Boli" pitchFamily="2" charset="0"/>
              </a:rPr>
              <a:t>a</a:t>
            </a:r>
            <a:r>
              <a:rPr lang="en-US" sz="2800" b="1" dirty="0" smtClean="0">
                <a:latin typeface="MV Boli" pitchFamily="2" charset="0"/>
                <a:cs typeface="MV Boli" pitchFamily="2" charset="0"/>
              </a:rPr>
              <a:t>t library</a:t>
            </a:r>
          </a:p>
          <a:p>
            <a:pPr algn="ctr"/>
            <a:r>
              <a:rPr lang="en-US" sz="2800" b="1" dirty="0" err="1" smtClean="0">
                <a:latin typeface="MV Boli" pitchFamily="2" charset="0"/>
                <a:cs typeface="MV Boli" pitchFamily="2" charset="0"/>
              </a:rPr>
              <a:t>til</a:t>
            </a:r>
            <a:r>
              <a:rPr lang="en-US" sz="2800" b="1" dirty="0" smtClean="0">
                <a:latin typeface="MV Boli" pitchFamily="2" charset="0"/>
                <a:cs typeface="MV Boli" pitchFamily="2" charset="0"/>
              </a:rPr>
              <a:t> 12</a:t>
            </a:r>
            <a:endParaRPr lang="en-US" sz="2800" b="1" dirty="0">
              <a:latin typeface="MV Boli" pitchFamily="2" charset="0"/>
              <a:cs typeface="MV Boli" pitchFamily="2" charset="0"/>
            </a:endParaRPr>
          </a:p>
        </p:txBody>
      </p:sp>
    </p:spTree>
    <p:extLst>
      <p:ext uri="{BB962C8B-B14F-4D97-AF65-F5344CB8AC3E}">
        <p14:creationId xmlns:p14="http://schemas.microsoft.com/office/powerpoint/2010/main" val="911314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Safely on Campus</a:t>
            </a:r>
            <a:endParaRPr lang="en-US" dirty="0"/>
          </a:p>
        </p:txBody>
      </p:sp>
      <p:sp>
        <p:nvSpPr>
          <p:cNvPr id="3" name="Content Placeholder 2"/>
          <p:cNvSpPr>
            <a:spLocks noGrp="1"/>
          </p:cNvSpPr>
          <p:nvPr>
            <p:ph idx="1"/>
          </p:nvPr>
        </p:nvSpPr>
        <p:spPr>
          <a:xfrm>
            <a:off x="228600" y="1600200"/>
            <a:ext cx="8686800" cy="5029200"/>
          </a:xfrm>
        </p:spPr>
        <p:txBody>
          <a:bodyPr>
            <a:normAutofit lnSpcReduction="10000"/>
          </a:bodyPr>
          <a:lstStyle/>
          <a:p>
            <a:pPr>
              <a:spcAft>
                <a:spcPts val="1200"/>
              </a:spcAft>
            </a:pPr>
            <a:r>
              <a:rPr lang="en-US" dirty="0" smtClean="0"/>
              <a:t>Be observant. Pay attention to your surroundings at all times – even in broad daylight</a:t>
            </a:r>
          </a:p>
          <a:p>
            <a:pPr>
              <a:spcAft>
                <a:spcPts val="1200"/>
              </a:spcAft>
            </a:pPr>
            <a:r>
              <a:rPr lang="en-US" dirty="0" smtClean="0"/>
              <a:t>Keep the volume on headphones low enough to hear what’s going on around you</a:t>
            </a:r>
          </a:p>
          <a:p>
            <a:pPr>
              <a:spcAft>
                <a:spcPts val="1200"/>
              </a:spcAft>
            </a:pPr>
            <a:r>
              <a:rPr lang="en-US" dirty="0"/>
              <a:t>Walk with confidence and awareness</a:t>
            </a:r>
          </a:p>
          <a:p>
            <a:pPr>
              <a:spcAft>
                <a:spcPts val="1200"/>
              </a:spcAft>
            </a:pPr>
            <a:r>
              <a:rPr lang="en-US" dirty="0" smtClean="0"/>
              <a:t>Plan your route before you leave</a:t>
            </a:r>
          </a:p>
          <a:p>
            <a:pPr>
              <a:spcAft>
                <a:spcPts val="1200"/>
              </a:spcAft>
            </a:pPr>
            <a:r>
              <a:rPr lang="en-US" dirty="0" smtClean="0"/>
              <a:t>Stay in well-lit and populated areas after dark</a:t>
            </a:r>
          </a:p>
          <a:p>
            <a:pPr>
              <a:spcAft>
                <a:spcPts val="1200"/>
              </a:spcAft>
            </a:pPr>
            <a:r>
              <a:rPr lang="en-US" dirty="0" smtClean="0"/>
              <a:t>Take a personal safety class</a:t>
            </a:r>
          </a:p>
        </p:txBody>
      </p:sp>
    </p:spTree>
    <p:extLst>
      <p:ext uri="{BB962C8B-B14F-4D97-AF65-F5344CB8AC3E}">
        <p14:creationId xmlns:p14="http://schemas.microsoft.com/office/powerpoint/2010/main" val="700777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Emergency “Blue Lights”</a:t>
            </a:r>
            <a:endParaRPr lang="en-US" dirty="0"/>
          </a:p>
        </p:txBody>
      </p:sp>
      <p:sp>
        <p:nvSpPr>
          <p:cNvPr id="3" name="Content Placeholder 2"/>
          <p:cNvSpPr>
            <a:spLocks noGrp="1"/>
          </p:cNvSpPr>
          <p:nvPr>
            <p:ph idx="1"/>
          </p:nvPr>
        </p:nvSpPr>
        <p:spPr>
          <a:xfrm>
            <a:off x="457200" y="1609068"/>
            <a:ext cx="4953000" cy="5172732"/>
          </a:xfrm>
        </p:spPr>
        <p:txBody>
          <a:bodyPr>
            <a:normAutofit fontScale="92500" lnSpcReduction="20000"/>
          </a:bodyPr>
          <a:lstStyle/>
          <a:p>
            <a:pPr lvl="0">
              <a:spcAft>
                <a:spcPts val="1200"/>
              </a:spcAft>
            </a:pPr>
            <a:r>
              <a:rPr lang="en-US" dirty="0" smtClean="0"/>
              <a:t>Emergency call button that connects directly to the campus police</a:t>
            </a:r>
          </a:p>
          <a:p>
            <a:pPr lvl="0">
              <a:spcAft>
                <a:spcPts val="1200"/>
              </a:spcAft>
            </a:pPr>
            <a:r>
              <a:rPr lang="en-US" dirty="0" smtClean="0"/>
              <a:t>Note the locations of these lights on your campus</a:t>
            </a:r>
          </a:p>
          <a:p>
            <a:pPr lvl="0">
              <a:spcAft>
                <a:spcPts val="1200"/>
              </a:spcAft>
            </a:pPr>
            <a:r>
              <a:rPr lang="en-US" dirty="0" smtClean="0"/>
              <a:t>Don’t be afraid to use them</a:t>
            </a:r>
          </a:p>
          <a:p>
            <a:pPr>
              <a:spcAft>
                <a:spcPts val="1200"/>
              </a:spcAft>
            </a:pPr>
            <a:r>
              <a:rPr lang="en-US" dirty="0" smtClean="0"/>
              <a:t>If you don’t feel safe standing near an emergency light, press the button and keep moving toward the next one</a:t>
            </a:r>
          </a:p>
        </p:txBody>
      </p:sp>
      <p:pic>
        <p:nvPicPr>
          <p:cNvPr id="4098" name="Picture 2" descr="Campus Pics 031"/>
          <p:cNvPicPr>
            <a:picLocks noChangeAspect="1" noChangeArrowheads="1"/>
          </p:cNvPicPr>
          <p:nvPr/>
        </p:nvPicPr>
        <p:blipFill>
          <a:blip r:embed="rId3" cstate="print">
            <a:extLst>
              <a:ext uri="{28A0092B-C50C-407E-A947-70E740481C1C}">
                <a14:useLocalDpi xmlns:a14="http://schemas.microsoft.com/office/drawing/2010/main" val="0"/>
              </a:ext>
            </a:extLst>
          </a:blip>
          <a:srcRect r="23529"/>
          <a:stretch>
            <a:fillRect/>
          </a:stretch>
        </p:blipFill>
        <p:spPr bwMode="auto">
          <a:xfrm>
            <a:off x="5638800" y="1270000"/>
            <a:ext cx="3056548" cy="53251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DC82F"/>
                  </a:outerShdw>
                </a:effectLst>
              </a14:hiddenEffects>
            </a:ext>
          </a:extLst>
        </p:spPr>
      </p:pic>
    </p:spTree>
    <p:extLst>
      <p:ext uri="{BB962C8B-B14F-4D97-AF65-F5344CB8AC3E}">
        <p14:creationId xmlns:p14="http://schemas.microsoft.com/office/powerpoint/2010/main" val="229871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Carry Your Cell Phone</a:t>
            </a:r>
            <a:endParaRPr lang="en-US" dirty="0"/>
          </a:p>
        </p:txBody>
      </p:sp>
      <p:sp>
        <p:nvSpPr>
          <p:cNvPr id="3" name="Content Placeholder 2"/>
          <p:cNvSpPr>
            <a:spLocks noGrp="1"/>
          </p:cNvSpPr>
          <p:nvPr>
            <p:ph idx="1"/>
          </p:nvPr>
        </p:nvSpPr>
        <p:spPr>
          <a:xfrm>
            <a:off x="190500" y="1752600"/>
            <a:ext cx="8763000" cy="4724400"/>
          </a:xfrm>
        </p:spPr>
        <p:txBody>
          <a:bodyPr>
            <a:normAutofit/>
          </a:bodyPr>
          <a:lstStyle/>
          <a:p>
            <a:pPr>
              <a:spcAft>
                <a:spcPts val="1800"/>
              </a:spcAft>
            </a:pPr>
            <a:r>
              <a:rPr lang="en-US" dirty="0" smtClean="0"/>
              <a:t>Always carry your cell phone</a:t>
            </a:r>
          </a:p>
          <a:p>
            <a:pPr>
              <a:spcAft>
                <a:spcPts val="1800"/>
              </a:spcAft>
            </a:pPr>
            <a:r>
              <a:rPr lang="en-US" dirty="0" smtClean="0"/>
              <a:t>Develop a habit of charging it regularly</a:t>
            </a:r>
          </a:p>
          <a:p>
            <a:pPr>
              <a:spcAft>
                <a:spcPts val="1800"/>
              </a:spcAft>
            </a:pPr>
            <a:r>
              <a:rPr lang="en-US" dirty="0" smtClean="0"/>
              <a:t>Save emergency phone numbers in your contacts and designate an ICE contact</a:t>
            </a:r>
          </a:p>
          <a:p>
            <a:pPr>
              <a:spcAft>
                <a:spcPts val="1800"/>
              </a:spcAft>
            </a:pPr>
            <a:r>
              <a:rPr lang="en-US" dirty="0" smtClean="0"/>
              <a:t>Don’t count on having access to your phone or contacts in an emergency; carry a small card listing important phone numbers</a:t>
            </a:r>
          </a:p>
        </p:txBody>
      </p:sp>
      <p:pic>
        <p:nvPicPr>
          <p:cNvPr id="5122" name="Picture 2" descr="C:\Users\johnsonem\AppData\Local\Microsoft\Windows\Temporary Internet Files\Content.IE5\IDT0L0TV\MC90043983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2192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473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Make Smart Decisions</a:t>
            </a:r>
            <a:endParaRPr lang="en-US" dirty="0"/>
          </a:p>
        </p:txBody>
      </p:sp>
      <p:sp>
        <p:nvSpPr>
          <p:cNvPr id="3" name="Content Placeholder 2"/>
          <p:cNvSpPr>
            <a:spLocks noGrp="1"/>
          </p:cNvSpPr>
          <p:nvPr>
            <p:ph idx="1"/>
          </p:nvPr>
        </p:nvSpPr>
        <p:spPr>
          <a:xfrm>
            <a:off x="228600" y="1600200"/>
            <a:ext cx="8686800" cy="5029200"/>
          </a:xfrm>
        </p:spPr>
        <p:txBody>
          <a:bodyPr>
            <a:normAutofit fontScale="92500" lnSpcReduction="10000"/>
          </a:bodyPr>
          <a:lstStyle/>
          <a:p>
            <a:pPr>
              <a:spcAft>
                <a:spcPts val="1800"/>
              </a:spcAft>
            </a:pPr>
            <a:r>
              <a:rPr lang="en-US" dirty="0" smtClean="0"/>
              <a:t>Avoiding unsafe situations is the best prevention</a:t>
            </a:r>
          </a:p>
          <a:p>
            <a:pPr>
              <a:spcAft>
                <a:spcPts val="1800"/>
              </a:spcAft>
            </a:pPr>
            <a:r>
              <a:rPr lang="en-US" dirty="0" smtClean="0"/>
              <a:t>Choose your friends carefully</a:t>
            </a:r>
          </a:p>
          <a:p>
            <a:pPr>
              <a:spcAft>
                <a:spcPts val="1800"/>
              </a:spcAft>
            </a:pPr>
            <a:r>
              <a:rPr lang="en-US" dirty="0" smtClean="0"/>
              <a:t>Don’t go anywhere with people you do not know and trust</a:t>
            </a:r>
          </a:p>
          <a:p>
            <a:pPr>
              <a:spcAft>
                <a:spcPts val="1800"/>
              </a:spcAft>
            </a:pPr>
            <a:r>
              <a:rPr lang="en-US" dirty="0" smtClean="0"/>
              <a:t>Trust your instincts!</a:t>
            </a:r>
          </a:p>
          <a:p>
            <a:pPr>
              <a:spcAft>
                <a:spcPts val="1800"/>
              </a:spcAft>
            </a:pPr>
            <a:r>
              <a:rPr lang="en-US" dirty="0" smtClean="0"/>
              <a:t>Socialize responsibly and in moderation.</a:t>
            </a:r>
          </a:p>
          <a:p>
            <a:pPr>
              <a:spcAft>
                <a:spcPts val="1800"/>
              </a:spcAft>
            </a:pPr>
            <a:r>
              <a:rPr lang="en-US" dirty="0" smtClean="0"/>
              <a:t>Remember that the consequences of your decisions can follow you for a lifetime.</a:t>
            </a:r>
            <a:endParaRPr lang="en-US" dirty="0"/>
          </a:p>
        </p:txBody>
      </p:sp>
    </p:spTree>
    <p:extLst>
      <p:ext uri="{BB962C8B-B14F-4D97-AF65-F5344CB8AC3E}">
        <p14:creationId xmlns:p14="http://schemas.microsoft.com/office/powerpoint/2010/main" val="2285045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1154</TotalTime>
  <Words>4056</Words>
  <Application>Microsoft Office PowerPoint</Application>
  <PresentationFormat>On-screen Show (4:3)</PresentationFormat>
  <Paragraphs>152</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Campus Safety</vt:lpstr>
      <vt:lpstr>Campus Safety Resources</vt:lpstr>
      <vt:lpstr>Campus Safety Tips</vt:lpstr>
      <vt:lpstr>Lock your Doors and Valuables</vt:lpstr>
      <vt:lpstr>Use the Buddy System</vt:lpstr>
      <vt:lpstr>Travel Safely on Campus</vt:lpstr>
      <vt:lpstr>Emergency “Blue Lights”</vt:lpstr>
      <vt:lpstr>Carry Your Cell Phone</vt:lpstr>
      <vt:lpstr>Make Smart Decisions</vt:lpstr>
      <vt:lpstr>Campus Safety Video</vt:lpstr>
      <vt:lpstr>PowerPoint Presentation</vt:lpstr>
    </vt:vector>
  </TitlesOfParts>
  <Company>East Carolina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Campus Safety</dc:title>
  <dc:creator>COE</dc:creator>
  <cp:lastModifiedBy>Emily Bennert Johnson</cp:lastModifiedBy>
  <cp:revision>85</cp:revision>
  <cp:lastPrinted>2013-05-16T21:17:55Z</cp:lastPrinted>
  <dcterms:created xsi:type="dcterms:W3CDTF">2013-01-03T00:07:30Z</dcterms:created>
  <dcterms:modified xsi:type="dcterms:W3CDTF">2013-05-16T21:17:58Z</dcterms:modified>
</cp:coreProperties>
</file>