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7" r:id="rId3"/>
    <p:sldId id="278" r:id="rId4"/>
    <p:sldId id="286" r:id="rId5"/>
    <p:sldId id="289" r:id="rId6"/>
    <p:sldId id="290" r:id="rId7"/>
    <p:sldId id="300" r:id="rId8"/>
    <p:sldId id="301" r:id="rId9"/>
    <p:sldId id="291" r:id="rId10"/>
    <p:sldId id="292" r:id="rId11"/>
    <p:sldId id="293" r:id="rId12"/>
    <p:sldId id="294" r:id="rId13"/>
    <p:sldId id="295" r:id="rId14"/>
    <p:sldId id="296" r:id="rId15"/>
    <p:sldId id="297" r:id="rId16"/>
    <p:sldId id="298" r:id="rId17"/>
    <p:sldId id="299" r:id="rId18"/>
    <p:sldId id="287" r:id="rId19"/>
    <p:sldId id="288" r:id="rId20"/>
    <p:sldId id="275" r:id="rId21"/>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74289" autoAdjust="0"/>
  </p:normalViewPr>
  <p:slideViewPr>
    <p:cSldViewPr>
      <p:cViewPr>
        <p:scale>
          <a:sx n="53" d="100"/>
          <a:sy n="53" d="100"/>
        </p:scale>
        <p:origin x="-3294" y="-888"/>
      </p:cViewPr>
      <p:guideLst>
        <p:guide orient="horz" pos="2160"/>
        <p:guide pos="2880"/>
      </p:guideLst>
    </p:cSldViewPr>
  </p:slideViewPr>
  <p:outlineViewPr>
    <p:cViewPr>
      <p:scale>
        <a:sx n="33" d="100"/>
        <a:sy n="33" d="100"/>
      </p:scale>
      <p:origin x="0" y="0"/>
    </p:cViewPr>
  </p:outlineViewPr>
  <p:notesTextViewPr>
    <p:cViewPr>
      <p:scale>
        <a:sx n="1" d="1"/>
        <a:sy n="1" d="1"/>
      </p:scale>
      <p:origin x="0" y="264"/>
    </p:cViewPr>
  </p:notesTextViewPr>
  <p:notesViewPr>
    <p:cSldViewPr>
      <p:cViewPr varScale="1">
        <p:scale>
          <a:sx n="70" d="100"/>
          <a:sy n="70" d="100"/>
        </p:scale>
        <p:origin x="-2814" y="-90"/>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1766692B-07CD-422D-BE0B-F8ED3301F03A}" type="datetimeFigureOut">
              <a:rPr lang="en-US" smtClean="0"/>
              <a:pPr/>
              <a:t>5/16/2013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06335613-1321-4458-8D28-2EB4F853AEC0}" type="slidenum">
              <a:rPr lang="en-US" smtClean="0"/>
              <a:pPr/>
              <a:t>‹#›</a:t>
            </a:fld>
            <a:endParaRPr lang="en-US"/>
          </a:p>
        </p:txBody>
      </p:sp>
      <p:sp>
        <p:nvSpPr>
          <p:cNvPr id="9" name="Header Placeholder 8"/>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Tree>
    <p:extLst>
      <p:ext uri="{BB962C8B-B14F-4D97-AF65-F5344CB8AC3E}">
        <p14:creationId xmlns:p14="http://schemas.microsoft.com/office/powerpoint/2010/main" val="1386375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merriam-webster.com/dictionary/wellness"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medical-dictionary.thefreedictionary.com/wellness"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Module 5 Lesson 1</a:t>
            </a:r>
          </a:p>
          <a:p>
            <a:endParaRPr lang="en-US" dirty="0" smtClean="0">
              <a:solidFill>
                <a:schemeClr val="tx1"/>
              </a:solidFill>
            </a:endParaRPr>
          </a:p>
          <a:p>
            <a:pPr defTabSz="932871">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1</a:t>
            </a:fld>
            <a:endParaRPr lang="en-US"/>
          </a:p>
        </p:txBody>
      </p:sp>
    </p:spTree>
    <p:extLst>
      <p:ext uri="{BB962C8B-B14F-4D97-AF65-F5344CB8AC3E}">
        <p14:creationId xmlns:p14="http://schemas.microsoft.com/office/powerpoint/2010/main" val="2900333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Stress management is covered in much more detail in Module 5 Activity 2.</a:t>
            </a:r>
          </a:p>
          <a:p>
            <a:endParaRPr lang="en-US" dirty="0" smtClean="0">
              <a:solidFill>
                <a:schemeClr val="tx1"/>
              </a:solidFill>
            </a:endParaRPr>
          </a:p>
          <a:p>
            <a:pPr defTabSz="932871">
              <a:defRPr/>
            </a:pPr>
            <a:r>
              <a:rPr lang="en-US" dirty="0" smtClean="0">
                <a:solidFill>
                  <a:schemeClr val="tx1"/>
                </a:solidFill>
              </a:rPr>
              <a:t>It’s important</a:t>
            </a:r>
            <a:r>
              <a:rPr lang="en-US" baseline="0" dirty="0" smtClean="0">
                <a:solidFill>
                  <a:schemeClr val="tx1"/>
                </a:solidFill>
              </a:rPr>
              <a:t> for students to realize that they will experience stress in college. Being stressed doesn’t mean that you’re not being a successful college student – in fact, even the most successful college students experience stress. As long as you know that you can cope with stress and even use it to your advantage sometimes, you can deal with it successfully. As a college student, you will need to find and implement positive stress management strategies. Later on, we’ll do an activity that explores different types of stress busters that will help you cope with stress. In the meantime, one of the easiest coping strategies is deep breathing exercises. These exercises affect your whole body and are a good way to relax, reduce tension, and relieve stress. They also have the benefit of being able to do them anywhere and anytime. For practice, you can try this activity: </a:t>
            </a:r>
            <a:r>
              <a:rPr lang="en-US" dirty="0" smtClean="0">
                <a:solidFill>
                  <a:schemeClr val="tx1"/>
                </a:solidFill>
              </a:rPr>
              <a:t>http://www.webmd.com/balance/video/farrell-relaxation-breathing</a:t>
            </a:r>
          </a:p>
          <a:p>
            <a:endParaRPr lang="en-US" baseline="0" dirty="0" smtClean="0">
              <a:solidFill>
                <a:schemeClr val="tx1"/>
              </a:solidFill>
            </a:endParaRPr>
          </a:p>
          <a:p>
            <a:r>
              <a:rPr lang="en-US" baseline="0" dirty="0" smtClean="0">
                <a:solidFill>
                  <a:schemeClr val="tx1"/>
                </a:solidFill>
              </a:rPr>
              <a:t>Finally, it’s crucial to avoid relieving stress with negative or destructive behaviors such as drinking or drug use, aggression toward people, animals, or property, emotional eating, or other negative behavior patterns. </a:t>
            </a:r>
          </a:p>
        </p:txBody>
      </p:sp>
      <p:sp>
        <p:nvSpPr>
          <p:cNvPr id="4" name="Slide Number Placeholder 3"/>
          <p:cNvSpPr>
            <a:spLocks noGrp="1"/>
          </p:cNvSpPr>
          <p:nvPr>
            <p:ph type="sldNum" sz="quarter" idx="10"/>
          </p:nvPr>
        </p:nvSpPr>
        <p:spPr/>
        <p:txBody>
          <a:bodyPr/>
          <a:lstStyle/>
          <a:p>
            <a:fld id="{06335613-1321-4458-8D28-2EB4F853AEC0}" type="slidenum">
              <a:rPr lang="en-US" smtClean="0"/>
              <a:pPr/>
              <a:t>10</a:t>
            </a:fld>
            <a:endParaRPr lang="en-US"/>
          </a:p>
        </p:txBody>
      </p:sp>
    </p:spTree>
    <p:extLst>
      <p:ext uri="{BB962C8B-B14F-4D97-AF65-F5344CB8AC3E}">
        <p14:creationId xmlns:p14="http://schemas.microsoft.com/office/powerpoint/2010/main" val="2810318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Regardless of whether it’s simply stress or a more serious mental</a:t>
            </a:r>
            <a:r>
              <a:rPr lang="en-US" baseline="0" dirty="0" smtClean="0">
                <a:solidFill>
                  <a:schemeClr val="tx1"/>
                </a:solidFill>
              </a:rPr>
              <a:t> health challenge (e.g., depression, anxiety, substance abuse, bipolar, adjustment problems, etc.), it’s important for you to be able to recognize when the situation requires professional help. In college, you will have less direct interaction with the people who know you best and know what to look for as “warning signs” that you’ve exhausted your coping resources. As a result, you’ll need to be able to figure these things out more independently and seek out the resources when you need them.</a:t>
            </a:r>
          </a:p>
          <a:p>
            <a:endParaRPr lang="en-US" baseline="0" dirty="0" smtClean="0">
              <a:solidFill>
                <a:schemeClr val="tx1"/>
              </a:solidFill>
            </a:endParaRPr>
          </a:p>
          <a:p>
            <a:r>
              <a:rPr lang="en-US" baseline="0" dirty="0" smtClean="0">
                <a:solidFill>
                  <a:schemeClr val="tx1"/>
                </a:solidFill>
              </a:rPr>
              <a:t>Most college campuses are well-equipped to deal with the psychological and mental health issues most commonly affecting college students and may offer options for counseling, therapy, medication, support groups, education, skills training, and more. Keep in mind also that college counseling centers are not only for those with the most severe issues. They routinely work with students facing more minor challenges who just need some support to get through the situation. Some students also assume that there must be a stigma associated with using these resources – for example, that they’re for “crazy people.” Again, this could not be further from the truth. Don’t hesitate to take advantage of these resources for fear that others will think differently of you – you may be surprised to find out that many of those whose opinions you’re questioning have used similar services themselves. </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11</a:t>
            </a:fld>
            <a:endParaRPr lang="en-US"/>
          </a:p>
        </p:txBody>
      </p:sp>
    </p:spTree>
    <p:extLst>
      <p:ext uri="{BB962C8B-B14F-4D97-AF65-F5344CB8AC3E}">
        <p14:creationId xmlns:p14="http://schemas.microsoft.com/office/powerpoint/2010/main" val="2385458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sz="900" dirty="0"/>
              <a:t>Part of living independently is keeping your living space in a state that enhances – rather than undermines – your physical and mental health. </a:t>
            </a:r>
          </a:p>
          <a:p>
            <a:pPr defTabSz="932871">
              <a:defRPr/>
            </a:pPr>
            <a:endParaRPr lang="en-US" sz="900" dirty="0"/>
          </a:p>
          <a:p>
            <a:pPr defTabSz="932871">
              <a:defRPr/>
            </a:pPr>
            <a:r>
              <a:rPr lang="en-US" sz="900" dirty="0"/>
              <a:t>With all the other things on your mind as a college student, it’s easy for cleaning to become an afterthought. Suddenly one stack of papers becomes five, one cereal bowl becomes ten, and the room is a disaster.  It is much easier to pick up after yourself for a few minutes on a daily basis and keep things clean than to let it build up and have to spend an hour or more cleaning. Tasks that can be quickly accomplished on a daily or weekly basis include:</a:t>
            </a:r>
          </a:p>
          <a:p>
            <a:pPr marL="174913" indent="-174913" defTabSz="932871">
              <a:buFontTx/>
              <a:buChar char="-"/>
              <a:defRPr/>
            </a:pPr>
            <a:r>
              <a:rPr lang="en-US" sz="900" dirty="0"/>
              <a:t>De-cluttering - putting clothing away, putting books and notebooks on a shelf or in your </a:t>
            </a:r>
            <a:r>
              <a:rPr lang="en-US" sz="900" dirty="0" err="1"/>
              <a:t>bookbag</a:t>
            </a:r>
            <a:r>
              <a:rPr lang="en-US" sz="900" dirty="0"/>
              <a:t>, putting items inside of the storage bin/closet/dresser/desk where they belong, etc.</a:t>
            </a:r>
          </a:p>
          <a:p>
            <a:pPr marL="174913" indent="-174913" defTabSz="932871">
              <a:buFontTx/>
              <a:buChar char="-"/>
              <a:defRPr/>
            </a:pPr>
            <a:r>
              <a:rPr lang="en-US" sz="900" dirty="0"/>
              <a:t>Laundry – keeping dirty laundry in a hamper or laundry bag, washing clothes regularly, putting clean laundry away</a:t>
            </a:r>
          </a:p>
          <a:p>
            <a:pPr marL="174913" indent="-174913" defTabSz="932871">
              <a:buFontTx/>
              <a:buChar char="-"/>
              <a:defRPr/>
            </a:pPr>
            <a:r>
              <a:rPr lang="en-US" sz="900" dirty="0"/>
              <a:t>Washing dishes immediately after using them and putting them away</a:t>
            </a:r>
          </a:p>
          <a:p>
            <a:pPr marL="174913" indent="-174913" defTabSz="932871">
              <a:buFontTx/>
              <a:buChar char="-"/>
              <a:defRPr/>
            </a:pPr>
            <a:r>
              <a:rPr lang="en-US" sz="900" dirty="0"/>
              <a:t>Keeping surfaces (floor, furniture, etc.) clear of dirt, dust, and debris by occasionally sweeping/vacuuming, dusting, or just picking up things that have been spilled.</a:t>
            </a:r>
          </a:p>
          <a:p>
            <a:pPr defTabSz="932871">
              <a:defRPr/>
            </a:pPr>
            <a:r>
              <a:rPr lang="en-US" sz="900" dirty="0"/>
              <a:t>Although a dorm room doesn’t necessarily need to be spotless enough to be featured in a college brochure, at a certain point you can start to feel the negative effects of clutter or uncleanliness. If your room is actually </a:t>
            </a:r>
            <a:r>
              <a:rPr lang="en-US" sz="900" i="1" dirty="0"/>
              <a:t>dirty</a:t>
            </a:r>
            <a:r>
              <a:rPr lang="en-US" sz="900" dirty="0"/>
              <a:t> (e.g., used dishes, spoiled food, spills, lots of dust, etc.) then it can eventually become a physical health hazard. However if it’s just cluttered or messy (e.g., piles of papers, books, clothes, other items strewn around, etc.) then it’s more likely to have an effect on your mental or psychological state. It can add to your stress level by feeling overwhelming to clean everything, and it can make it harder to locate items you need. Although it sounds clichéd, for many people an organized living space makes it easier for your mental state to be more organized as well.</a:t>
            </a:r>
          </a:p>
          <a:p>
            <a:pPr defTabSz="932871">
              <a:defRPr/>
            </a:pPr>
            <a:endParaRPr lang="en-US" sz="900" dirty="0"/>
          </a:p>
          <a:p>
            <a:pPr defTabSz="932871">
              <a:defRPr/>
            </a:pPr>
            <a:r>
              <a:rPr lang="en-US" sz="900" dirty="0"/>
              <a:t>Living space issues are also tied into roommate issues. The state of your room may be directly related to the state of your roommate relationship, and you may need to work on communicating and compromising with your roommate if you have different ideas about the ideal level of cleanliness/clutter. In addition, sharing a small space with another person during a time of many adjustments (i.e., the first year of college) can be a challenging new task. Developing the ability to share close quarters in a way that is healthy for both you and your roommate is an important aspect of independent living that most first-year students haven’t encountered before.</a:t>
            </a:r>
          </a:p>
        </p:txBody>
      </p:sp>
      <p:sp>
        <p:nvSpPr>
          <p:cNvPr id="4" name="Slide Number Placeholder 3"/>
          <p:cNvSpPr>
            <a:spLocks noGrp="1"/>
          </p:cNvSpPr>
          <p:nvPr>
            <p:ph type="sldNum" sz="quarter" idx="10"/>
          </p:nvPr>
        </p:nvSpPr>
        <p:spPr/>
        <p:txBody>
          <a:bodyPr/>
          <a:lstStyle/>
          <a:p>
            <a:fld id="{06335613-1321-4458-8D28-2EB4F853AEC0}" type="slidenum">
              <a:rPr lang="en-US" smtClean="0"/>
              <a:pPr/>
              <a:t>12</a:t>
            </a:fld>
            <a:endParaRPr lang="en-US"/>
          </a:p>
        </p:txBody>
      </p:sp>
    </p:spTree>
    <p:extLst>
      <p:ext uri="{BB962C8B-B14F-4D97-AF65-F5344CB8AC3E}">
        <p14:creationId xmlns:p14="http://schemas.microsoft.com/office/powerpoint/2010/main" val="3826907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Developing and maintaining strong and healthy social relationships with others is an important component of personal wellness. Although more college students err on the side of focusing too much on socialization and not enough on academics, it is possible to err in the opposite direction and focus entirely on academics to the exclusion of building a healthy social life. Both of these extremes are problematic, and you’ll need to find a balance in college that allows your main priority to be academic success while still allowing time for connecting with others.</a:t>
            </a:r>
          </a:p>
          <a:p>
            <a:endParaRPr lang="en-US" sz="1000" dirty="0"/>
          </a:p>
          <a:p>
            <a:r>
              <a:rPr lang="en-US" sz="1000" dirty="0"/>
              <a:t>College presents excellent opportunities for meeting a diverse range of people and making new friends. For many people, some of their most important life relationships begin in college – if you ask around to people who have been out of college for at least a few years, you’ll probably encounter many who say that they met a close friend, their spouse, someone in their professional network, or another key figure in their life during college. These connections include both personal and professional ones.</a:t>
            </a:r>
          </a:p>
          <a:p>
            <a:endParaRPr lang="en-US" sz="1000" dirty="0"/>
          </a:p>
          <a:p>
            <a:r>
              <a:rPr lang="en-US" sz="1000" dirty="0"/>
              <a:t>In addition to making new contacts, part of healthy social relationships in college includes adjusting to changes in family relationships and friendships. With changing roles and distance, it can be challenging for you and your family members to redefine your relationships. Similar changes happen in friendships, regardless of whether you’re dealing with being far away from close friends or navigating changing relationships with high school friends who are at the same college as you.</a:t>
            </a:r>
            <a:endParaRPr lang="en-US" sz="1000" dirty="0"/>
          </a:p>
        </p:txBody>
      </p:sp>
      <p:sp>
        <p:nvSpPr>
          <p:cNvPr id="4" name="Slide Number Placeholder 3"/>
          <p:cNvSpPr>
            <a:spLocks noGrp="1"/>
          </p:cNvSpPr>
          <p:nvPr>
            <p:ph type="sldNum" sz="quarter" idx="10"/>
          </p:nvPr>
        </p:nvSpPr>
        <p:spPr/>
        <p:txBody>
          <a:bodyPr/>
          <a:lstStyle/>
          <a:p>
            <a:fld id="{06335613-1321-4458-8D28-2EB4F853AEC0}" type="slidenum">
              <a:rPr lang="en-US" smtClean="0"/>
              <a:pPr/>
              <a:t>13</a:t>
            </a:fld>
            <a:endParaRPr lang="en-US"/>
          </a:p>
        </p:txBody>
      </p:sp>
    </p:spTree>
    <p:extLst>
      <p:ext uri="{BB962C8B-B14F-4D97-AF65-F5344CB8AC3E}">
        <p14:creationId xmlns:p14="http://schemas.microsoft.com/office/powerpoint/2010/main" val="4133015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Your college will likely have an extremely wide range of</a:t>
            </a:r>
            <a:r>
              <a:rPr lang="en-US" baseline="0" dirty="0" smtClean="0">
                <a:solidFill>
                  <a:schemeClr val="tx1"/>
                </a:solidFill>
              </a:rPr>
              <a:t> recreational activities to choose from, not to mention recreation and leisure activities available in the surrounding community. Taking advantage of these opportunities to try out new things while continuing to participate in tried-and-true hobbies and interests will help you become well-rounded in your extracurricular life. Of course managing your time and prioritizing your responsibilities also come into play here, and it’s important to strike a balance that allows for recreation in addition to responsibilities.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14</a:t>
            </a:fld>
            <a:endParaRPr lang="en-US"/>
          </a:p>
        </p:txBody>
      </p:sp>
    </p:spTree>
    <p:extLst>
      <p:ext uri="{BB962C8B-B14F-4D97-AF65-F5344CB8AC3E}">
        <p14:creationId xmlns:p14="http://schemas.microsoft.com/office/powerpoint/2010/main" val="46352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More detailed</a:t>
            </a:r>
            <a:r>
              <a:rPr lang="en-US" baseline="0" dirty="0" smtClean="0">
                <a:solidFill>
                  <a:schemeClr val="tx1"/>
                </a:solidFill>
              </a:rPr>
              <a:t> information on safety issues can be found in Module 5 Lesson 2 (Campus Safety).</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15</a:t>
            </a:fld>
            <a:endParaRPr lang="en-US"/>
          </a:p>
        </p:txBody>
      </p:sp>
    </p:spTree>
    <p:extLst>
      <p:ext uri="{BB962C8B-B14F-4D97-AF65-F5344CB8AC3E}">
        <p14:creationId xmlns:p14="http://schemas.microsoft.com/office/powerpoint/2010/main" val="734537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As a college student, you will</a:t>
            </a:r>
            <a:r>
              <a:rPr lang="en-US" baseline="0" dirty="0" smtClean="0">
                <a:solidFill>
                  <a:schemeClr val="tx1"/>
                </a:solidFill>
              </a:rPr>
              <a:t> have the freedom to make more choices that directly impact your health and wellness than ever before. Be sure to become educated about the issues that you’ll likely face so that you can make informed, positive, and healthful decisions when the time comes. Being strong in your convictions and knowing that you’ve made smart, educated decisions that are right for you and your health will help you resist peer pressure.</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16</a:t>
            </a:fld>
            <a:endParaRPr lang="en-US"/>
          </a:p>
        </p:txBody>
      </p:sp>
    </p:spTree>
    <p:extLst>
      <p:ext uri="{BB962C8B-B14F-4D97-AF65-F5344CB8AC3E}">
        <p14:creationId xmlns:p14="http://schemas.microsoft.com/office/powerpoint/2010/main" val="779245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Although</a:t>
            </a:r>
            <a:r>
              <a:rPr lang="en-US" baseline="0" dirty="0" smtClean="0">
                <a:solidFill>
                  <a:schemeClr val="tx1"/>
                </a:solidFill>
              </a:rPr>
              <a:t> this will not necessarily apply to every student, religion or spirituality can be a source of comfort and strength and an aspect of wellness. College students may need to seek out ways to fulfill their needs in this area for the first time and may have to try out various resources on campus or in the local community before finding the right fit. College campuses often have many religious-affiliated organizations and connections to local houses of worship. You may be able to seek guidance and mentoring on campus or off campus, as well as connecting with others of a similar faith. You may also choose to further explore your own faith or seek out one different from how you were raised.</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17</a:t>
            </a:fld>
            <a:endParaRPr lang="en-US"/>
          </a:p>
        </p:txBody>
      </p:sp>
    </p:spTree>
    <p:extLst>
      <p:ext uri="{BB962C8B-B14F-4D97-AF65-F5344CB8AC3E}">
        <p14:creationId xmlns:p14="http://schemas.microsoft.com/office/powerpoint/2010/main" val="1130788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 wellness resources are available at our fingertips. Diet and exercise routines are available online instantly. You can download apps to help track your nutrition information and physical activity, as well as your moods and medications. Websites offer assistance with diagnosing illnesses and injuries, and self-help books, </a:t>
            </a:r>
            <a:r>
              <a:rPr lang="en-US" dirty="0" err="1"/>
              <a:t>tv</a:t>
            </a:r>
            <a:r>
              <a:rPr lang="en-US" dirty="0"/>
              <a:t> shows, and internet resources are prevalent. These are just a few examples of the many wellness resources that people have access to. </a:t>
            </a:r>
          </a:p>
          <a:p>
            <a:endParaRPr lang="en-US" dirty="0"/>
          </a:p>
          <a:p>
            <a:pPr defTabSz="932871">
              <a:defRPr/>
            </a:pPr>
            <a:r>
              <a:rPr lang="en-US" dirty="0"/>
              <a:t>As a college student, it can be even easier to access wellness resources. Campus recreation facilities offer personal training, exercise classes, and nutrition guidelines. Health centers care for your body while counseling centers care for your mind. There are many opportunities for socialization, entertainment, recreation, and involvement available. Campus police help keep you safe and street-smart. And your nutritional needs can be met by the many eateries on campus. </a:t>
            </a:r>
            <a:r>
              <a:rPr lang="en-US" dirty="0" smtClean="0">
                <a:solidFill>
                  <a:schemeClr val="tx1"/>
                </a:solidFill>
              </a:rPr>
              <a:t>Although the specific wellness resources</a:t>
            </a:r>
            <a:r>
              <a:rPr lang="en-US" baseline="0" dirty="0" smtClean="0">
                <a:solidFill>
                  <a:schemeClr val="tx1"/>
                </a:solidFill>
              </a:rPr>
              <a:t> offered will differ from campus to campus, these are some of the common types of resources you can expect to find at your college.</a:t>
            </a:r>
          </a:p>
          <a:p>
            <a:endParaRPr lang="en-US" baseline="0"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18</a:t>
            </a:fld>
            <a:endParaRPr lang="en-US"/>
          </a:p>
        </p:txBody>
      </p:sp>
    </p:spTree>
    <p:extLst>
      <p:ext uri="{BB962C8B-B14F-4D97-AF65-F5344CB8AC3E}">
        <p14:creationId xmlns:p14="http://schemas.microsoft.com/office/powerpoint/2010/main" val="3198160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As you transition to living more independently</a:t>
            </a:r>
            <a:r>
              <a:rPr lang="en-US" baseline="0" dirty="0" smtClean="0">
                <a:solidFill>
                  <a:schemeClr val="tx1"/>
                </a:solidFill>
              </a:rPr>
              <a:t> in college, one of the things you’ll need to be able to do is take charge of your own wellness. You can begin by considering how many of the items we mentioned earlier are taken care of for you right now by other people in your life. There’s more than meets the eye on many of these issues, and you’ll need to think beyond the surface-level to get a full picture of all the wellness issues that you’ll need to take on as you become an adult. Several examples of basic v. in-depth views are provided here.</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19</a:t>
            </a:fld>
            <a:endParaRPr lang="en-US"/>
          </a:p>
        </p:txBody>
      </p:sp>
    </p:spTree>
    <p:extLst>
      <p:ext uri="{BB962C8B-B14F-4D97-AF65-F5344CB8AC3E}">
        <p14:creationId xmlns:p14="http://schemas.microsoft.com/office/powerpoint/2010/main" val="3725815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2871">
              <a:defRPr/>
            </a:pPr>
            <a:r>
              <a:rPr lang="en-US" sz="1000" dirty="0"/>
              <a:t>To begin with, let’s define wellness. The key words and phrases on the slide are pulled from various definitions of wellness. </a:t>
            </a:r>
          </a:p>
          <a:p>
            <a:pPr marL="0" lvl="1" defTabSz="932871">
              <a:defRPr/>
            </a:pPr>
            <a:endParaRPr lang="en-US" sz="1000" dirty="0"/>
          </a:p>
          <a:p>
            <a:pPr marL="0" lvl="1" defTabSz="932871">
              <a:defRPr/>
            </a:pPr>
            <a:r>
              <a:rPr lang="en-US" sz="1000" dirty="0"/>
              <a:t>A few definitions of </a:t>
            </a:r>
            <a:r>
              <a:rPr lang="en-US" sz="1000" b="1" dirty="0"/>
              <a:t>wellness</a:t>
            </a:r>
            <a:r>
              <a:rPr lang="en-US" sz="1000" dirty="0"/>
              <a:t>: </a:t>
            </a:r>
          </a:p>
          <a:p>
            <a:pPr marL="0" lvl="1" defTabSz="932871">
              <a:defRPr/>
            </a:pPr>
            <a:endParaRPr lang="en-US" sz="1000" dirty="0"/>
          </a:p>
          <a:p>
            <a:pPr marL="0" lvl="1" defTabSz="932871">
              <a:defRPr/>
            </a:pPr>
            <a:r>
              <a:rPr lang="en-US" sz="1000" dirty="0"/>
              <a:t>“The quality or state of being in good health especially as an actively sought goal” (Source: Merriam-Webster online dictionary, retrieved from </a:t>
            </a:r>
            <a:r>
              <a:rPr lang="en-US" sz="1000" dirty="0">
                <a:hlinkClick r:id="rId3"/>
              </a:rPr>
              <a:t>http://www.merriam-webster.com/dictionary/wellness</a:t>
            </a:r>
            <a:r>
              <a:rPr lang="en-US" sz="1000" dirty="0"/>
              <a:t>)</a:t>
            </a:r>
          </a:p>
          <a:p>
            <a:pPr marL="0" lvl="1" defTabSz="932871">
              <a:defRPr/>
            </a:pPr>
            <a:endParaRPr lang="en-US" sz="1000" dirty="0"/>
          </a:p>
          <a:p>
            <a:pPr marL="0" lvl="1" defTabSz="932871">
              <a:defRPr/>
            </a:pPr>
            <a:r>
              <a:rPr lang="en-US" sz="1000" dirty="0"/>
              <a:t>“The condition of good physical, mental, and emotional health, especially when maintained by an appropriate diet, exercise, and other lifestyle modifications.” (Source: The American Heritage ® Medical Dictionary © 2007, 2004 by Houghton Mifflin Company, retrieved from </a:t>
            </a:r>
            <a:r>
              <a:rPr lang="en-US" sz="1000" dirty="0">
                <a:hlinkClick r:id="rId4"/>
              </a:rPr>
              <a:t>http://medical-dictionary.thefreedictionary.com/wellness</a:t>
            </a:r>
            <a:r>
              <a:rPr lang="en-US" sz="1000" dirty="0"/>
              <a:t>)</a:t>
            </a:r>
          </a:p>
          <a:p>
            <a:pPr marL="0" lvl="1" defTabSz="932871">
              <a:defRPr/>
            </a:pPr>
            <a:endParaRPr lang="en-US" sz="1000" dirty="0"/>
          </a:p>
          <a:p>
            <a:pPr marL="0" lvl="1" defTabSz="932871">
              <a:defRPr/>
            </a:pPr>
            <a:r>
              <a:rPr lang="en-US" sz="1000" dirty="0"/>
              <a:t>“A dynamic state of health in which an individual progresses toward a higher level of functioning, achieving an optimum balance between internal and external environments.” (Source: Mosby’s Medical Dictionary, 8</a:t>
            </a:r>
            <a:r>
              <a:rPr lang="en-US" sz="1000" baseline="30000" dirty="0"/>
              <a:t>th</a:t>
            </a:r>
            <a:r>
              <a:rPr lang="en-US" sz="1000" dirty="0"/>
              <a:t> edition © 2009, Elsevier, retrieved from </a:t>
            </a:r>
            <a:r>
              <a:rPr lang="en-US" sz="1000" dirty="0">
                <a:hlinkClick r:id="rId4"/>
              </a:rPr>
              <a:t>http://medical-dictionary.thefreedictionary.com/wellness</a:t>
            </a:r>
            <a:r>
              <a:rPr lang="en-US" sz="1000" dirty="0"/>
              <a:t>)</a:t>
            </a:r>
          </a:p>
          <a:p>
            <a:pPr marL="0" lvl="1" defTabSz="932871">
              <a:defRPr/>
            </a:pPr>
            <a:endParaRPr lang="en-US" sz="1000" dirty="0"/>
          </a:p>
          <a:p>
            <a:pPr marL="0" lvl="1" defTabSz="932871">
              <a:defRPr/>
            </a:pPr>
            <a:r>
              <a:rPr lang="en-US" sz="1000" dirty="0"/>
              <a:t>“A philosophy of life and personal hygiene that views health and not merely the absence of illness but the fullest realization of one’s physical and mental potential, as achieved through positive attitudes, fitness training, a diet low in fat and high in fiber, and the avoidance of unhealthful practices (smoking, drug and alcohol abuse, overeating).” (Source: Medical Dictionary for the Health Professions and Nursing © </a:t>
            </a:r>
            <a:r>
              <a:rPr lang="en-US" sz="1000" dirty="0" err="1"/>
              <a:t>Farlex</a:t>
            </a:r>
            <a:r>
              <a:rPr lang="en-US" sz="1000" dirty="0"/>
              <a:t> 2012, retrieved from </a:t>
            </a:r>
            <a:r>
              <a:rPr lang="en-US" sz="1000" dirty="0">
                <a:hlinkClick r:id="rId4"/>
              </a:rPr>
              <a:t>http://medical-dictionary.thefreedictionary.com/wellness</a:t>
            </a:r>
            <a:r>
              <a:rPr lang="en-US" sz="1000" dirty="0"/>
              <a:t>)</a:t>
            </a:r>
          </a:p>
          <a:p>
            <a:endParaRPr lang="en-US" sz="1000" dirty="0"/>
          </a:p>
        </p:txBody>
      </p:sp>
      <p:sp>
        <p:nvSpPr>
          <p:cNvPr id="4" name="Slide Number Placeholder 3"/>
          <p:cNvSpPr>
            <a:spLocks noGrp="1"/>
          </p:cNvSpPr>
          <p:nvPr>
            <p:ph type="sldNum" sz="quarter" idx="10"/>
          </p:nvPr>
        </p:nvSpPr>
        <p:spPr/>
        <p:txBody>
          <a:bodyPr/>
          <a:lstStyle/>
          <a:p>
            <a:fld id="{FD8255AF-EFE5-43EF-BE71-71ECFC4EAE1B}" type="slidenum">
              <a:rPr lang="en-US" smtClean="0"/>
              <a:pPr/>
              <a:t>2</a:t>
            </a:fld>
            <a:endParaRPr lang="en-US"/>
          </a:p>
        </p:txBody>
      </p:sp>
    </p:spTree>
    <p:extLst>
      <p:ext uri="{BB962C8B-B14F-4D97-AF65-F5344CB8AC3E}">
        <p14:creationId xmlns:p14="http://schemas.microsoft.com/office/powerpoint/2010/main" val="12162761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20</a:t>
            </a:fld>
            <a:endParaRPr lang="en-US"/>
          </a:p>
        </p:txBody>
      </p:sp>
    </p:spTree>
    <p:extLst>
      <p:ext uri="{BB962C8B-B14F-4D97-AF65-F5344CB8AC3E}">
        <p14:creationId xmlns:p14="http://schemas.microsoft.com/office/powerpoint/2010/main" val="3897886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smtClean="0">
                <a:solidFill>
                  <a:schemeClr val="tx1"/>
                </a:solidFill>
              </a:rPr>
              <a:t>Now let’s consider why personal wellness is an</a:t>
            </a:r>
            <a:r>
              <a:rPr lang="en-US" baseline="0" dirty="0" smtClean="0">
                <a:solidFill>
                  <a:schemeClr val="tx1"/>
                </a:solidFill>
              </a:rPr>
              <a:t> important topic to discuss. Why does wellness matter for college students?</a:t>
            </a:r>
          </a:p>
          <a:p>
            <a:pPr defTabSz="932871">
              <a:defRPr/>
            </a:pPr>
            <a:endParaRPr lang="en-US" baseline="0" dirty="0" smtClean="0">
              <a:solidFill>
                <a:schemeClr val="tx1"/>
              </a:solidFill>
            </a:endParaRPr>
          </a:p>
          <a:p>
            <a:pPr defTabSz="932871">
              <a:defRPr/>
            </a:pPr>
            <a:r>
              <a:rPr lang="en-US" baseline="0" dirty="0" smtClean="0">
                <a:solidFill>
                  <a:schemeClr val="tx1"/>
                </a:solidFill>
              </a:rPr>
              <a:t>One of a college student’s primary responsibilities is to achieve academic success. That’s not an easy task, and in </a:t>
            </a:r>
            <a:r>
              <a:rPr lang="en-US" dirty="0" smtClean="0">
                <a:solidFill>
                  <a:schemeClr val="tx1"/>
                </a:solidFill>
              </a:rPr>
              <a:t>order to function at your highest potential, you will need to take</a:t>
            </a:r>
            <a:r>
              <a:rPr lang="en-US" baseline="0" dirty="0" smtClean="0">
                <a:solidFill>
                  <a:schemeClr val="tx1"/>
                </a:solidFill>
              </a:rPr>
              <a:t> care of both your body and your mind. </a:t>
            </a:r>
          </a:p>
          <a:p>
            <a:pPr defTabSz="932871">
              <a:defRPr/>
            </a:pPr>
            <a:endParaRPr lang="en-US" baseline="0" dirty="0" smtClean="0">
              <a:solidFill>
                <a:schemeClr val="tx1"/>
              </a:solidFill>
            </a:endParaRPr>
          </a:p>
          <a:p>
            <a:pPr defTabSz="932871">
              <a:defRPr/>
            </a:pPr>
            <a:r>
              <a:rPr lang="en-US" baseline="0" dirty="0" smtClean="0">
                <a:solidFill>
                  <a:schemeClr val="tx1"/>
                </a:solidFill>
              </a:rPr>
              <a:t>Although this may initially sound fairly easy, take a moment to think about all that goes into keeping a person physically and mentally healthy. There are many components of health and wellness, and college students are only just beginning to take responsibility for ensuring that their needs in these areas are being met.</a:t>
            </a:r>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3</a:t>
            </a:fld>
            <a:endParaRPr lang="en-US"/>
          </a:p>
        </p:txBody>
      </p:sp>
    </p:spTree>
    <p:extLst>
      <p:ext uri="{BB962C8B-B14F-4D97-AF65-F5344CB8AC3E}">
        <p14:creationId xmlns:p14="http://schemas.microsoft.com/office/powerpoint/2010/main" val="2173836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This slide contains a list of the topics that will be discussed in detail next.</a:t>
            </a:r>
          </a:p>
          <a:p>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4</a:t>
            </a:fld>
            <a:endParaRPr lang="en-US"/>
          </a:p>
        </p:txBody>
      </p:sp>
    </p:spTree>
    <p:extLst>
      <p:ext uri="{BB962C8B-B14F-4D97-AF65-F5344CB8AC3E}">
        <p14:creationId xmlns:p14="http://schemas.microsoft.com/office/powerpoint/2010/main" val="421102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As a high school student, it’s likely that your parents look out for many of your nutritional needs simply by handling the grocery shopping, meal planning, and meal preparation. Once you arrive on campus, though, you will bear the responsibility for being able to identify what food is healthful, deciding whether to follow those recommended guidelines, and then finding, preparing, and eating those foods. If you have a meal plan on campus, this will at least remove some of the responsibility for food preparation. Although colleges all have healthful options available, it’s entirely possible to select foods that don’t promote wellness instead. Given the freedom to choose what to eat and when to eat it, many students struggle to establish positive habits in this area. You can lean on many resources for helping you with this, including those at your school (e.g., nutritionist, health education programs, etc.), guidance from your parents, and resources available online (e.g., food tracking apps, nutritional information, etc.).</a:t>
            </a:r>
          </a:p>
          <a:p>
            <a:endParaRPr lang="en-US" sz="1000" dirty="0"/>
          </a:p>
          <a:p>
            <a:pPr>
              <a:buNone/>
            </a:pPr>
            <a:r>
              <a:rPr lang="en-US" sz="900" dirty="0"/>
              <a:t>[Teachers: You may or may not want to discuss the following information. It is available if needed. This topic may be covered in more detail by student presentations if your class completes the extended practice activity.]</a:t>
            </a:r>
          </a:p>
          <a:p>
            <a:pPr>
              <a:buNone/>
            </a:pPr>
            <a:r>
              <a:rPr lang="en-US" sz="900" b="1" dirty="0"/>
              <a:t>Whole Grains </a:t>
            </a:r>
            <a:r>
              <a:rPr lang="en-US" sz="900" dirty="0"/>
              <a:t>give your brain and muscles energy. They are a good source of B-vitamins and iron. Include: rice, potatoes, pasta, and whole grain bread. Try to eat one at every meal.</a:t>
            </a:r>
          </a:p>
          <a:p>
            <a:pPr>
              <a:buNone/>
            </a:pPr>
            <a:r>
              <a:rPr lang="en-US" sz="900" b="1" dirty="0"/>
              <a:t>Fruits and Vegetables</a:t>
            </a:r>
            <a:r>
              <a:rPr lang="en-US" sz="900" dirty="0"/>
              <a:t> benefit eyes, hair, and boost your immune system. They are a good source of vitamins A and C, minerals, and fiber. Try and Include: apples, broccoli, pear, carrots, squash, salad. 5-7 times per day (2 1/2 cups of veggies and 2 cups of fruit).</a:t>
            </a:r>
          </a:p>
          <a:p>
            <a:pPr>
              <a:buNone/>
            </a:pPr>
            <a:r>
              <a:rPr lang="en-US" sz="900" b="1" dirty="0"/>
              <a:t>Milk or Dairy Products</a:t>
            </a:r>
            <a:r>
              <a:rPr lang="en-US" sz="900" dirty="0"/>
              <a:t> help maintain strong bones and teeth. Good source of calcium and protein. Include a serving of low fat dairy foods like milk, cheese, yogurt, cottage cheese, pudding, or frozen yogurt 3 times a day.</a:t>
            </a:r>
          </a:p>
          <a:p>
            <a:pPr>
              <a:buNone/>
            </a:pPr>
            <a:r>
              <a:rPr lang="en-US" sz="900" b="1" dirty="0"/>
              <a:t>Foods high in Protein</a:t>
            </a:r>
            <a:r>
              <a:rPr lang="en-US" sz="900" dirty="0"/>
              <a:t> build muscles, fight infection, and heal wounds. Try having beans, peanut butter, fish, tofu, or eggs at 2 meals per day.</a:t>
            </a:r>
          </a:p>
          <a:p>
            <a:pPr>
              <a:buNone/>
            </a:pPr>
            <a:r>
              <a:rPr lang="en-US" sz="900" b="1" dirty="0"/>
              <a:t>Fats and Oils</a:t>
            </a:r>
            <a:r>
              <a:rPr lang="en-US" sz="900" dirty="0"/>
              <a:t> keep hair and skin soft and give a feeling of fullness. Good source of dietary fat. Try to include a little fat like salad dressing, olive oil, guacamole, nuts, or seeds at each meal.</a:t>
            </a:r>
          </a:p>
        </p:txBody>
      </p:sp>
      <p:sp>
        <p:nvSpPr>
          <p:cNvPr id="4" name="Slide Number Placeholder 3"/>
          <p:cNvSpPr>
            <a:spLocks noGrp="1"/>
          </p:cNvSpPr>
          <p:nvPr>
            <p:ph type="sldNum" sz="quarter" idx="10"/>
          </p:nvPr>
        </p:nvSpPr>
        <p:spPr/>
        <p:txBody>
          <a:bodyPr/>
          <a:lstStyle/>
          <a:p>
            <a:fld id="{06335613-1321-4458-8D28-2EB4F853AEC0}" type="slidenum">
              <a:rPr lang="en-US" smtClean="0"/>
              <a:pPr/>
              <a:t>5</a:t>
            </a:fld>
            <a:endParaRPr lang="en-US"/>
          </a:p>
        </p:txBody>
      </p:sp>
    </p:spTree>
    <p:extLst>
      <p:ext uri="{BB962C8B-B14F-4D97-AF65-F5344CB8AC3E}">
        <p14:creationId xmlns:p14="http://schemas.microsoft.com/office/powerpoint/2010/main" val="1613790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It’s ideal for students to build in at least 30 minutes of exercise</a:t>
            </a:r>
            <a:r>
              <a:rPr lang="en-US" baseline="0" dirty="0" smtClean="0">
                <a:solidFill>
                  <a:schemeClr val="tx1"/>
                </a:solidFill>
              </a:rPr>
              <a:t> into their daily routines. They may choose to explore exercise options such as walking, running, cycling, playing a sport, swimming, spinning, various exercise classes (e.g., </a:t>
            </a:r>
            <a:r>
              <a:rPr lang="en-US" baseline="0" dirty="0" err="1" smtClean="0">
                <a:solidFill>
                  <a:schemeClr val="tx1"/>
                </a:solidFill>
              </a:rPr>
              <a:t>Zumba</a:t>
            </a:r>
            <a:r>
              <a:rPr lang="en-US" baseline="0" dirty="0" smtClean="0">
                <a:solidFill>
                  <a:schemeClr val="tx1"/>
                </a:solidFill>
              </a:rPr>
              <a:t>, Pilates, etc.), or other options at their student recreation center. Varying the type of activity helps avoid injuries and stay motivated and interested. Students may also get help staying motivated by working out with a friend or personal trainer.</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6</a:t>
            </a:fld>
            <a:endParaRPr lang="en-US"/>
          </a:p>
        </p:txBody>
      </p:sp>
    </p:spTree>
    <p:extLst>
      <p:ext uri="{BB962C8B-B14F-4D97-AF65-F5344CB8AC3E}">
        <p14:creationId xmlns:p14="http://schemas.microsoft.com/office/powerpoint/2010/main" val="3849474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Daily routines are altered drastically for college students in comparison to their schedules in high school. As a result, getting onto and maintaining a functional sleep schedule can be challenging. It helps to set an approximate bedtime and stick to it consistently, as well as to get up around the same time every day. Staying on top of tests and projects by preparing in advance will help you avoid all-nighters, which often have worse effects than simply not studying. Students also need to know when to say no to social engagements and prioritize catching up on sleep. It’s all too easy for college students to become nocturnal – sleeping during the day between classes and staying up all night. If this happens, take a weekend to reset your sleep schedule. It may be a miserable weekend, but getting back on a functional sleep schedule will be worth it in the end.</a:t>
            </a:r>
          </a:p>
          <a:p>
            <a:endParaRPr lang="en-US" sz="1000" dirty="0"/>
          </a:p>
          <a:p>
            <a:r>
              <a:rPr lang="en-US" sz="1000" dirty="0"/>
              <a:t>Most adults need about 8 hours of sleep each night. Sleep allows our bodies to restore and repair themselves. Sleep is particularly important for college students because lack of sleep causes decreased memory and ability to learn effectively. It can also lead to a lowered immune system, as a sleep-deprived body doesn’t have enough restorative time/resources to effectively fight off germs.</a:t>
            </a:r>
          </a:p>
          <a:p>
            <a:endParaRPr lang="en-US" sz="1000" dirty="0"/>
          </a:p>
          <a:p>
            <a:r>
              <a:rPr lang="en-US" sz="1000" dirty="0"/>
              <a:t>Living in the dorm, you’ll likely encounter sleep disruptions on a regular basis. People in the hallway making noise, your roommate coming home and turning on the overhead light at 3 am, and fire alarms are all common occurrences for college students. Although there’s nothing you can do about some of these disruptions (like the fire alarm), you can be prepared for others by sleeping with earplugs or a sleep mask, running a fan or air conditioner, or choosing the bottom bunk and hanging blankets up to create a dark environment.</a:t>
            </a:r>
            <a:endParaRPr lang="en-US" sz="1000" dirty="0"/>
          </a:p>
        </p:txBody>
      </p:sp>
      <p:sp>
        <p:nvSpPr>
          <p:cNvPr id="4" name="Slide Number Placeholder 3"/>
          <p:cNvSpPr>
            <a:spLocks noGrp="1"/>
          </p:cNvSpPr>
          <p:nvPr>
            <p:ph type="sldNum" sz="quarter" idx="10"/>
          </p:nvPr>
        </p:nvSpPr>
        <p:spPr/>
        <p:txBody>
          <a:bodyPr/>
          <a:lstStyle/>
          <a:p>
            <a:fld id="{06335613-1321-4458-8D28-2EB4F853AEC0}" type="slidenum">
              <a:rPr lang="en-US" smtClean="0"/>
              <a:pPr/>
              <a:t>7</a:t>
            </a:fld>
            <a:endParaRPr lang="en-US"/>
          </a:p>
        </p:txBody>
      </p:sp>
    </p:spTree>
    <p:extLst>
      <p:ext uri="{BB962C8B-B14F-4D97-AF65-F5344CB8AC3E}">
        <p14:creationId xmlns:p14="http://schemas.microsoft.com/office/powerpoint/2010/main" val="94049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For students who are accustomed to having</a:t>
            </a:r>
            <a:r>
              <a:rPr lang="en-US" baseline="0" dirty="0" smtClean="0">
                <a:solidFill>
                  <a:schemeClr val="tx1"/>
                </a:solidFill>
              </a:rPr>
              <a:t> their health looked after by their parents, this area can be a new experience. In addition to taking on the responsibility for tending to routine preventive care appointments (e.g., dentist, eye doctor, yearly physical), students need to be able to avoid illnesses and injuries by making smart health decisions (e.g., wash your hands, brush your teeth, don’t eat raw meat, don’t jump off the roof, etc.) and then treat minor health issues and identify if an issue becomes serious enough to get medical attention. If medical attention is needed, students need to know which resources to access and not rely solely on the internet or the advice of non-medical-professionals to self-diagnose. </a:t>
            </a:r>
            <a:r>
              <a:rPr lang="en-US" dirty="0" smtClean="0">
                <a:solidFill>
                  <a:schemeClr val="tx1"/>
                </a:solidFill>
              </a:rPr>
              <a:t>College students are often fortunate to have medical care and facilities available right on campus</a:t>
            </a:r>
            <a:r>
              <a:rPr lang="en-US" baseline="0" dirty="0" smtClean="0">
                <a:solidFill>
                  <a:schemeClr val="tx1"/>
                </a:solidFill>
              </a:rPr>
              <a:t> at low cost. Many of these health centers offer both routine and acute care in addition to pharmacy services. Finally, students need to be sure to bring a first-aid kit to campus and keep it stocked with things like bandages, antibiotic ointment, over-the-counter pain relief, cold, and flu medications, etc.</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8</a:t>
            </a:fld>
            <a:endParaRPr lang="en-US"/>
          </a:p>
        </p:txBody>
      </p:sp>
    </p:spTree>
    <p:extLst>
      <p:ext uri="{BB962C8B-B14F-4D97-AF65-F5344CB8AC3E}">
        <p14:creationId xmlns:p14="http://schemas.microsoft.com/office/powerpoint/2010/main" val="3115827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For students who have daily medications they take, there are additional healthcare responsibilities</a:t>
            </a:r>
            <a:r>
              <a:rPr lang="en-US" baseline="0" dirty="0" smtClean="0">
                <a:solidFill>
                  <a:schemeClr val="tx1"/>
                </a:solidFill>
              </a:rPr>
              <a:t> to be tended to. In addition to remembering to take the medication every day, students need to get the prescription refilled before it runs out. Some students may find it helpful to set an alarm or write a reminder note in a visible location. Others may prefer to create a habit/routine, such as leaving the pill bottle on top of their keys every night so they can’t leave their dorm room without encountering the bottle as a reminder to take the pill. For refilling medications, students may want to enter the date when a refill will be needed (e.g., 30 days in the future) on their planner/calendar as soon as they pick up the current prescription.</a:t>
            </a:r>
          </a:p>
          <a:p>
            <a:endParaRPr lang="en-US" baseline="0" dirty="0" smtClean="0">
              <a:solidFill>
                <a:schemeClr val="tx1"/>
              </a:solidFill>
            </a:endParaRPr>
          </a:p>
          <a:p>
            <a:r>
              <a:rPr lang="en-US" baseline="0" dirty="0" smtClean="0">
                <a:solidFill>
                  <a:schemeClr val="tx1"/>
                </a:solidFill>
              </a:rPr>
              <a:t>For medications that have side effects, students need to know what to expect, when to be concerned, who to contact if side effects become problematic, and how to ameliorate the side effects. Some medications may benefit from being taken at specific times or with/without specific foods. If your parents know this information but you don’t, ask them before you leave for college.</a:t>
            </a:r>
          </a:p>
          <a:p>
            <a:endParaRPr lang="en-US" baseline="0" dirty="0" smtClean="0">
              <a:solidFill>
                <a:schemeClr val="tx1"/>
              </a:solidFill>
            </a:endParaRPr>
          </a:p>
          <a:p>
            <a:r>
              <a:rPr lang="en-US" baseline="0" dirty="0" smtClean="0">
                <a:solidFill>
                  <a:schemeClr val="tx1"/>
                </a:solidFill>
              </a:rPr>
              <a:t>Finally, students need to know when to consult with medical professionals regarding their medications and how to do so if needed.</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06335613-1321-4458-8D28-2EB4F853AEC0}" type="slidenum">
              <a:rPr lang="en-US" smtClean="0"/>
              <a:pPr/>
              <a:t>9</a:t>
            </a:fld>
            <a:endParaRPr lang="en-US"/>
          </a:p>
        </p:txBody>
      </p:sp>
    </p:spTree>
    <p:extLst>
      <p:ext uri="{BB962C8B-B14F-4D97-AF65-F5344CB8AC3E}">
        <p14:creationId xmlns:p14="http://schemas.microsoft.com/office/powerpoint/2010/main" val="627308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D4006E0-104B-44FE-974A-31EE79078EC1}"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1838E-FCE6-4ECE-8B54-81EE5266DD3D}" type="slidenum">
              <a:rPr lang="en-US" smtClean="0"/>
              <a:pPr/>
              <a:t>‹#›</a:t>
            </a:fld>
            <a:endParaRPr lang="en-US"/>
          </a:p>
        </p:txBody>
      </p:sp>
    </p:spTree>
    <p:extLst>
      <p:ext uri="{BB962C8B-B14F-4D97-AF65-F5344CB8AC3E}">
        <p14:creationId xmlns:p14="http://schemas.microsoft.com/office/powerpoint/2010/main" val="27822650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006E0-104B-44FE-974A-31EE79078EC1}"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1838E-FCE6-4ECE-8B54-81EE5266DD3D}" type="slidenum">
              <a:rPr lang="en-US" smtClean="0"/>
              <a:pPr/>
              <a:t>‹#›</a:t>
            </a:fld>
            <a:endParaRPr lang="en-US"/>
          </a:p>
        </p:txBody>
      </p:sp>
    </p:spTree>
    <p:extLst>
      <p:ext uri="{BB962C8B-B14F-4D97-AF65-F5344CB8AC3E}">
        <p14:creationId xmlns:p14="http://schemas.microsoft.com/office/powerpoint/2010/main" val="3468676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006E0-104B-44FE-974A-31EE79078EC1}"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1838E-FCE6-4ECE-8B54-81EE5266DD3D}" type="slidenum">
              <a:rPr lang="en-US" smtClean="0"/>
              <a:pPr/>
              <a:t>‹#›</a:t>
            </a:fld>
            <a:endParaRPr lang="en-US"/>
          </a:p>
        </p:txBody>
      </p:sp>
    </p:spTree>
    <p:extLst>
      <p:ext uri="{BB962C8B-B14F-4D97-AF65-F5344CB8AC3E}">
        <p14:creationId xmlns:p14="http://schemas.microsoft.com/office/powerpoint/2010/main" val="159454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D4006E0-104B-44FE-974A-31EE79078EC1}"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1838E-FCE6-4ECE-8B54-81EE5266DD3D}" type="slidenum">
              <a:rPr lang="en-US" smtClean="0"/>
              <a:pPr/>
              <a:t>‹#›</a:t>
            </a:fld>
            <a:endParaRPr lang="en-US"/>
          </a:p>
        </p:txBody>
      </p:sp>
    </p:spTree>
    <p:extLst>
      <p:ext uri="{BB962C8B-B14F-4D97-AF65-F5344CB8AC3E}">
        <p14:creationId xmlns:p14="http://schemas.microsoft.com/office/powerpoint/2010/main" val="1847340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4006E0-104B-44FE-974A-31EE79078EC1}"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1838E-FCE6-4ECE-8B54-81EE5266DD3D}" type="slidenum">
              <a:rPr lang="en-US" smtClean="0"/>
              <a:pPr/>
              <a:t>‹#›</a:t>
            </a:fld>
            <a:endParaRPr lang="en-US"/>
          </a:p>
        </p:txBody>
      </p:sp>
    </p:spTree>
    <p:extLst>
      <p:ext uri="{BB962C8B-B14F-4D97-AF65-F5344CB8AC3E}">
        <p14:creationId xmlns:p14="http://schemas.microsoft.com/office/powerpoint/2010/main" val="223776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4006E0-104B-44FE-974A-31EE79078EC1}"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1838E-FCE6-4ECE-8B54-81EE5266DD3D}" type="slidenum">
              <a:rPr lang="en-US" smtClean="0"/>
              <a:pPr/>
              <a:t>‹#›</a:t>
            </a:fld>
            <a:endParaRPr lang="en-US"/>
          </a:p>
        </p:txBody>
      </p:sp>
    </p:spTree>
    <p:extLst>
      <p:ext uri="{BB962C8B-B14F-4D97-AF65-F5344CB8AC3E}">
        <p14:creationId xmlns:p14="http://schemas.microsoft.com/office/powerpoint/2010/main" val="203728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4006E0-104B-44FE-974A-31EE79078EC1}"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41838E-FCE6-4ECE-8B54-81EE5266DD3D}" type="slidenum">
              <a:rPr lang="en-US" smtClean="0"/>
              <a:pPr/>
              <a:t>‹#›</a:t>
            </a:fld>
            <a:endParaRPr lang="en-US"/>
          </a:p>
        </p:txBody>
      </p:sp>
    </p:spTree>
    <p:extLst>
      <p:ext uri="{BB962C8B-B14F-4D97-AF65-F5344CB8AC3E}">
        <p14:creationId xmlns:p14="http://schemas.microsoft.com/office/powerpoint/2010/main" val="422548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4006E0-104B-44FE-974A-31EE79078EC1}"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41838E-FCE6-4ECE-8B54-81EE5266DD3D}" type="slidenum">
              <a:rPr lang="en-US" smtClean="0"/>
              <a:pPr/>
              <a:t>‹#›</a:t>
            </a:fld>
            <a:endParaRPr lang="en-US"/>
          </a:p>
        </p:txBody>
      </p:sp>
    </p:spTree>
    <p:extLst>
      <p:ext uri="{BB962C8B-B14F-4D97-AF65-F5344CB8AC3E}">
        <p14:creationId xmlns:p14="http://schemas.microsoft.com/office/powerpoint/2010/main" val="1993904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006E0-104B-44FE-974A-31EE79078EC1}"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41838E-FCE6-4ECE-8B54-81EE5266DD3D}" type="slidenum">
              <a:rPr lang="en-US" smtClean="0"/>
              <a:pPr/>
              <a:t>‹#›</a:t>
            </a:fld>
            <a:endParaRPr lang="en-US"/>
          </a:p>
        </p:txBody>
      </p:sp>
    </p:spTree>
    <p:extLst>
      <p:ext uri="{BB962C8B-B14F-4D97-AF65-F5344CB8AC3E}">
        <p14:creationId xmlns:p14="http://schemas.microsoft.com/office/powerpoint/2010/main" val="2378749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006E0-104B-44FE-974A-31EE79078EC1}"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1838E-FCE6-4ECE-8B54-81EE5266DD3D}" type="slidenum">
              <a:rPr lang="en-US" smtClean="0"/>
              <a:pPr/>
              <a:t>‹#›</a:t>
            </a:fld>
            <a:endParaRPr lang="en-US"/>
          </a:p>
        </p:txBody>
      </p:sp>
    </p:spTree>
    <p:extLst>
      <p:ext uri="{BB962C8B-B14F-4D97-AF65-F5344CB8AC3E}">
        <p14:creationId xmlns:p14="http://schemas.microsoft.com/office/powerpoint/2010/main" val="26115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006E0-104B-44FE-974A-31EE79078EC1}"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1838E-FCE6-4ECE-8B54-81EE5266DD3D}" type="slidenum">
              <a:rPr lang="en-US" smtClean="0"/>
              <a:pPr/>
              <a:t>‹#›</a:t>
            </a:fld>
            <a:endParaRPr lang="en-US"/>
          </a:p>
        </p:txBody>
      </p:sp>
    </p:spTree>
    <p:extLst>
      <p:ext uri="{BB962C8B-B14F-4D97-AF65-F5344CB8AC3E}">
        <p14:creationId xmlns:p14="http://schemas.microsoft.com/office/powerpoint/2010/main" val="2231074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006E0-104B-44FE-974A-31EE79078EC1}" type="datetimeFigureOut">
              <a:rPr lang="en-US" smtClean="0"/>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41838E-FCE6-4ECE-8B54-81EE5266DD3D}" type="slidenum">
              <a:rPr lang="en-US" smtClean="0"/>
              <a:pPr/>
              <a:t>‹#›</a:t>
            </a:fld>
            <a:endParaRPr lang="en-US"/>
          </a:p>
        </p:txBody>
      </p:sp>
    </p:spTree>
    <p:extLst>
      <p:ext uri="{BB962C8B-B14F-4D97-AF65-F5344CB8AC3E}">
        <p14:creationId xmlns:p14="http://schemas.microsoft.com/office/powerpoint/2010/main" val="3477070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ebmd.com/balance/video/farrell-relaxation-breath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6.wmf"/><Relationship Id="rId5" Type="http://schemas.openxmlformats.org/officeDocument/2006/relationships/image" Target="../media/image15.png"/><Relationship Id="rId4" Type="http://schemas.openxmlformats.org/officeDocument/2006/relationships/image" Target="../media/image14.wmf"/></Relationships>
</file>

<file path=ppt/slides/_rels/slide15.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a:bodyPr>
          <a:lstStyle/>
          <a:p>
            <a:r>
              <a:rPr lang="en-US" sz="7200" b="1" dirty="0" smtClean="0"/>
              <a:t>Personal Wellness</a:t>
            </a:r>
            <a:endParaRPr lang="en-US" sz="7200" b="1" dirty="0"/>
          </a:p>
        </p:txBody>
      </p:sp>
      <p:pic>
        <p:nvPicPr>
          <p:cNvPr id="1028" name="Picture 4" descr="C:\Users\johnsonem\AppData\Local\Microsoft\Windows\Temporary Internet Files\Content.IE5\3OOWED6O\MC90028685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02201" y="2667000"/>
            <a:ext cx="4339598" cy="3703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603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Management</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spcAft>
                <a:spcPts val="1800"/>
              </a:spcAft>
            </a:pPr>
            <a:r>
              <a:rPr lang="en-US" dirty="0" smtClean="0"/>
              <a:t>Accepting that some stress is inevitable in college and knowing that it can be coped with</a:t>
            </a:r>
          </a:p>
          <a:p>
            <a:r>
              <a:rPr lang="en-US" dirty="0" smtClean="0"/>
              <a:t>Finding </a:t>
            </a:r>
            <a:r>
              <a:rPr lang="en-US" dirty="0"/>
              <a:t>and implementing effective, positive strategies to deal with everyday </a:t>
            </a:r>
            <a:r>
              <a:rPr lang="en-US" dirty="0" smtClean="0"/>
              <a:t>concerns</a:t>
            </a:r>
          </a:p>
          <a:p>
            <a:pPr lvl="1"/>
            <a:r>
              <a:rPr lang="en-US" dirty="0" smtClean="0"/>
              <a:t>“Stress Busters”</a:t>
            </a:r>
          </a:p>
          <a:p>
            <a:pPr lvl="1">
              <a:spcAft>
                <a:spcPts val="2400"/>
              </a:spcAft>
            </a:pPr>
            <a:r>
              <a:rPr lang="en-US" dirty="0" smtClean="0"/>
              <a:t>Deep breathing exercises </a:t>
            </a:r>
            <a:br>
              <a:rPr lang="en-US" dirty="0" smtClean="0"/>
            </a:br>
            <a:r>
              <a:rPr lang="en-US" dirty="0" smtClean="0"/>
              <a:t>(such as </a:t>
            </a:r>
            <a:r>
              <a:rPr lang="en-US" dirty="0" smtClean="0">
                <a:hlinkClick r:id="rId3"/>
              </a:rPr>
              <a:t>this one</a:t>
            </a:r>
            <a:r>
              <a:rPr lang="en-US" dirty="0" smtClean="0"/>
              <a:t>)</a:t>
            </a:r>
            <a:endParaRPr lang="en-US" dirty="0"/>
          </a:p>
          <a:p>
            <a:r>
              <a:rPr lang="en-US" dirty="0"/>
              <a:t>Avoiding negative or destructive </a:t>
            </a:r>
            <a:r>
              <a:rPr lang="en-US" dirty="0" smtClean="0"/>
              <a:t>behaviors</a:t>
            </a:r>
            <a:endParaRPr lang="en-US" dirty="0"/>
          </a:p>
        </p:txBody>
      </p:sp>
      <p:pic>
        <p:nvPicPr>
          <p:cNvPr id="7170" name="Picture 2" descr="C:\Users\johnsonem\AppData\Local\Microsoft\Windows\Temporary Internet Files\Content.IE5\EEIC0C0M\MC90005683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5562600" y="3985420"/>
            <a:ext cx="2133600" cy="1653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435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Psychological/Mental Health</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a:spcAft>
                <a:spcPts val="1800"/>
              </a:spcAft>
            </a:pPr>
            <a:r>
              <a:rPr lang="en-US" dirty="0"/>
              <a:t>Recognizing when stress or other psychological concerns have </a:t>
            </a:r>
            <a:r>
              <a:rPr lang="en-US" dirty="0" smtClean="0"/>
              <a:t/>
            </a:r>
            <a:br>
              <a:rPr lang="en-US" dirty="0" smtClean="0"/>
            </a:br>
            <a:r>
              <a:rPr lang="en-US" dirty="0" smtClean="0"/>
              <a:t>surpassed </a:t>
            </a:r>
            <a:r>
              <a:rPr lang="en-US" dirty="0"/>
              <a:t>the level at which </a:t>
            </a:r>
            <a:r>
              <a:rPr lang="en-US" dirty="0" smtClean="0"/>
              <a:t>you </a:t>
            </a:r>
            <a:br>
              <a:rPr lang="en-US" dirty="0" smtClean="0"/>
            </a:br>
            <a:r>
              <a:rPr lang="en-US" dirty="0" smtClean="0"/>
              <a:t>can </a:t>
            </a:r>
            <a:r>
              <a:rPr lang="en-US" dirty="0"/>
              <a:t>deal with them </a:t>
            </a:r>
            <a:r>
              <a:rPr lang="en-US" dirty="0" smtClean="0"/>
              <a:t>independently</a:t>
            </a:r>
          </a:p>
          <a:p>
            <a:pPr>
              <a:spcAft>
                <a:spcPts val="1800"/>
              </a:spcAft>
            </a:pPr>
            <a:r>
              <a:rPr lang="en-US" dirty="0" smtClean="0"/>
              <a:t>Maintaining psychological well-being through counseling, therapy, and/or medication as needed</a:t>
            </a:r>
            <a:endParaRPr lang="en-US" dirty="0"/>
          </a:p>
          <a:p>
            <a:pPr>
              <a:spcAft>
                <a:spcPts val="1800"/>
              </a:spcAft>
            </a:pPr>
            <a:r>
              <a:rPr lang="en-US" dirty="0"/>
              <a:t>Seeking assistance from </a:t>
            </a:r>
            <a:r>
              <a:rPr lang="en-US" dirty="0" smtClean="0"/>
              <a:t>professionals/others when needed</a:t>
            </a:r>
            <a:endParaRPr lang="en-US" dirty="0"/>
          </a:p>
        </p:txBody>
      </p:sp>
      <p:pic>
        <p:nvPicPr>
          <p:cNvPr id="8194" name="Picture 2" descr="C:\Users\johnsonem\AppData\Local\Microsoft\Windows\Temporary Internet Files\Content.IE5\3OOWED6O\MC9002949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858000" y="1524000"/>
            <a:ext cx="1810512" cy="1810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053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Healthful Living Space</a:t>
            </a:r>
            <a:endParaRPr lang="en-US" dirty="0"/>
          </a:p>
        </p:txBody>
      </p:sp>
      <p:sp>
        <p:nvSpPr>
          <p:cNvPr id="3" name="Content Placeholder 2"/>
          <p:cNvSpPr>
            <a:spLocks noGrp="1"/>
          </p:cNvSpPr>
          <p:nvPr>
            <p:ph idx="1"/>
          </p:nvPr>
        </p:nvSpPr>
        <p:spPr/>
        <p:txBody>
          <a:bodyPr/>
          <a:lstStyle/>
          <a:p>
            <a:pPr>
              <a:spcAft>
                <a:spcPts val="1800"/>
              </a:spcAft>
            </a:pPr>
            <a:r>
              <a:rPr lang="en-US" dirty="0"/>
              <a:t>Maintaining a living space that’s conducive to good physical and mental </a:t>
            </a:r>
            <a:r>
              <a:rPr lang="en-US" dirty="0" smtClean="0"/>
              <a:t>health</a:t>
            </a:r>
          </a:p>
          <a:p>
            <a:pPr>
              <a:spcAft>
                <a:spcPts val="1800"/>
              </a:spcAft>
            </a:pPr>
            <a:r>
              <a:rPr lang="en-US" dirty="0" smtClean="0"/>
              <a:t>Communicating and compromising with roommates on acceptable levels of cleanliness and clutter</a:t>
            </a:r>
            <a:endParaRPr lang="en-US" dirty="0"/>
          </a:p>
          <a:p>
            <a:pPr>
              <a:spcAft>
                <a:spcPts val="1800"/>
              </a:spcAft>
            </a:pPr>
            <a:r>
              <a:rPr lang="en-US" dirty="0"/>
              <a:t>Effectively sharing a living space in </a:t>
            </a:r>
            <a:r>
              <a:rPr lang="en-US" dirty="0" smtClean="0"/>
              <a:t/>
            </a:r>
            <a:br>
              <a:rPr lang="en-US" dirty="0" smtClean="0"/>
            </a:br>
            <a:r>
              <a:rPr lang="en-US" dirty="0" smtClean="0"/>
              <a:t>a </a:t>
            </a:r>
            <a:r>
              <a:rPr lang="en-US" dirty="0"/>
              <a:t>psychologically healthy </a:t>
            </a:r>
            <a:r>
              <a:rPr lang="en-US" dirty="0" smtClean="0"/>
              <a:t>manner</a:t>
            </a:r>
            <a:endParaRPr lang="en-US" dirty="0"/>
          </a:p>
        </p:txBody>
      </p:sp>
      <p:pic>
        <p:nvPicPr>
          <p:cNvPr id="9223" name="Picture 7" descr="C:\Users\johnsonem\AppData\Local\Microsoft\Windows\Temporary Internet Files\Content.IE5\3OOWED6O\MC90028133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1374" y="4343400"/>
            <a:ext cx="1835426"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932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Relationships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a:spcAft>
                <a:spcPts val="1800"/>
              </a:spcAft>
            </a:pPr>
            <a:r>
              <a:rPr lang="en-US" dirty="0"/>
              <a:t>Establishing and maintaining healthy and fulfilling relationships with others</a:t>
            </a:r>
          </a:p>
          <a:p>
            <a:pPr>
              <a:spcAft>
                <a:spcPts val="1800"/>
              </a:spcAft>
            </a:pPr>
            <a:r>
              <a:rPr lang="en-US" dirty="0"/>
              <a:t>Interacting with a diverse range of people</a:t>
            </a:r>
          </a:p>
          <a:p>
            <a:pPr>
              <a:spcAft>
                <a:spcPts val="1800"/>
              </a:spcAft>
            </a:pPr>
            <a:r>
              <a:rPr lang="en-US" dirty="0"/>
              <a:t>Making new friends while </a:t>
            </a:r>
            <a:r>
              <a:rPr lang="en-US" dirty="0" smtClean="0"/>
              <a:t>staying in </a:t>
            </a:r>
            <a:r>
              <a:rPr lang="en-US" dirty="0"/>
              <a:t>touch with old </a:t>
            </a:r>
            <a:r>
              <a:rPr lang="en-US" dirty="0" smtClean="0"/>
              <a:t>friends</a:t>
            </a:r>
          </a:p>
          <a:p>
            <a:pPr>
              <a:spcAft>
                <a:spcPts val="1800"/>
              </a:spcAft>
            </a:pPr>
            <a:r>
              <a:rPr lang="en-US" dirty="0" smtClean="0"/>
              <a:t>Establishing a network of social </a:t>
            </a:r>
            <a:br>
              <a:rPr lang="en-US" dirty="0" smtClean="0"/>
            </a:br>
            <a:r>
              <a:rPr lang="en-US" dirty="0" smtClean="0"/>
              <a:t>and professional connections</a:t>
            </a:r>
            <a:endParaRPr lang="en-US" dirty="0"/>
          </a:p>
          <a:p>
            <a:pPr>
              <a:spcAft>
                <a:spcPts val="1800"/>
              </a:spcAft>
            </a:pPr>
            <a:r>
              <a:rPr lang="en-US" dirty="0"/>
              <a:t>Adjusting to changes in family </a:t>
            </a:r>
            <a:r>
              <a:rPr lang="en-US" dirty="0" smtClean="0"/>
              <a:t/>
            </a:r>
            <a:br>
              <a:rPr lang="en-US" dirty="0" smtClean="0"/>
            </a:br>
            <a:r>
              <a:rPr lang="en-US" dirty="0" smtClean="0"/>
              <a:t>relationships </a:t>
            </a:r>
            <a:r>
              <a:rPr lang="en-US" dirty="0"/>
              <a:t>and </a:t>
            </a:r>
            <a:r>
              <a:rPr lang="en-US" dirty="0" smtClean="0"/>
              <a:t>friendships</a:t>
            </a:r>
            <a:endParaRPr lang="en-US" dirty="0"/>
          </a:p>
        </p:txBody>
      </p:sp>
      <p:pic>
        <p:nvPicPr>
          <p:cNvPr id="10242" name="Picture 2" descr="C:\Users\johnsonem\AppData\Local\Microsoft\Windows\Temporary Internet Files\Content.IE5\IDT0L0TV\MC90008895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1037" y="4343400"/>
            <a:ext cx="2493363"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729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Recreational Activities</a:t>
            </a:r>
            <a:endParaRPr lang="en-US" dirty="0"/>
          </a:p>
        </p:txBody>
      </p:sp>
      <p:sp>
        <p:nvSpPr>
          <p:cNvPr id="3" name="Content Placeholder 2"/>
          <p:cNvSpPr>
            <a:spLocks noGrp="1"/>
          </p:cNvSpPr>
          <p:nvPr>
            <p:ph idx="1"/>
          </p:nvPr>
        </p:nvSpPr>
        <p:spPr>
          <a:xfrm>
            <a:off x="0" y="1600200"/>
            <a:ext cx="9144000" cy="5257800"/>
          </a:xfrm>
        </p:spPr>
        <p:txBody>
          <a:bodyPr/>
          <a:lstStyle/>
          <a:p>
            <a:pPr>
              <a:spcAft>
                <a:spcPts val="2400"/>
              </a:spcAft>
            </a:pPr>
            <a:r>
              <a:rPr lang="en-US" dirty="0"/>
              <a:t>Seeking out and participating </a:t>
            </a:r>
            <a:r>
              <a:rPr lang="en-US" dirty="0" smtClean="0"/>
              <a:t>in </a:t>
            </a:r>
            <a:r>
              <a:rPr lang="en-US" dirty="0"/>
              <a:t>positive, enjoyable </a:t>
            </a:r>
            <a:r>
              <a:rPr lang="en-US" dirty="0" smtClean="0"/>
              <a:t>recreational activities</a:t>
            </a:r>
            <a:endParaRPr lang="en-US" dirty="0"/>
          </a:p>
          <a:p>
            <a:pPr>
              <a:spcAft>
                <a:spcPts val="2400"/>
              </a:spcAft>
            </a:pPr>
            <a:r>
              <a:rPr lang="en-US" dirty="0"/>
              <a:t>Continuing to engage in </a:t>
            </a:r>
            <a:r>
              <a:rPr lang="en-US" dirty="0" smtClean="0"/>
              <a:t/>
            </a:r>
            <a:br>
              <a:rPr lang="en-US" dirty="0" smtClean="0"/>
            </a:br>
            <a:r>
              <a:rPr lang="en-US" dirty="0" smtClean="0"/>
              <a:t>current </a:t>
            </a:r>
            <a:r>
              <a:rPr lang="en-US" dirty="0"/>
              <a:t>hobbies/interests</a:t>
            </a:r>
          </a:p>
          <a:p>
            <a:pPr>
              <a:spcAft>
                <a:spcPts val="2400"/>
              </a:spcAft>
            </a:pPr>
            <a:r>
              <a:rPr lang="en-US" dirty="0"/>
              <a:t>Exploring new </a:t>
            </a:r>
            <a:r>
              <a:rPr lang="en-US" dirty="0" smtClean="0"/>
              <a:t>activities</a:t>
            </a:r>
          </a:p>
          <a:p>
            <a:pPr>
              <a:spcAft>
                <a:spcPts val="2400"/>
              </a:spcAft>
            </a:pPr>
            <a:r>
              <a:rPr lang="en-US" dirty="0" smtClean="0"/>
              <a:t>Balancing leisure time with </a:t>
            </a:r>
            <a:br>
              <a:rPr lang="en-US" dirty="0" smtClean="0"/>
            </a:br>
            <a:r>
              <a:rPr lang="en-US" dirty="0" smtClean="0"/>
              <a:t>academic and other responsibilities</a:t>
            </a:r>
            <a:endParaRPr lang="en-US" dirty="0"/>
          </a:p>
        </p:txBody>
      </p:sp>
      <p:pic>
        <p:nvPicPr>
          <p:cNvPr id="11267" name="Picture 3" descr="C:\Users\johnsonem\AppData\Local\Microsoft\Windows\Temporary Internet Files\Content.IE5\CLFPAK0H\MC9002906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81000" y="396433"/>
            <a:ext cx="1447800" cy="939461"/>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C:\Users\johnsonem\AppData\Local\Microsoft\Windows\Temporary Internet Files\Content.IE5\CLFPAK0H\MC90041351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60672" y="2590800"/>
            <a:ext cx="1392728" cy="1124328"/>
          </a:xfrm>
          <a:prstGeom prst="rect">
            <a:avLst/>
          </a:prstGeom>
          <a:noFill/>
          <a:extLst>
            <a:ext uri="{909E8E84-426E-40DD-AFC4-6F175D3DCCD1}">
              <a14:hiddenFill xmlns:a14="http://schemas.microsoft.com/office/drawing/2010/main">
                <a:solidFill>
                  <a:srgbClr val="FFFFFF"/>
                </a:solidFill>
              </a14:hiddenFill>
            </a:ext>
          </a:extLst>
        </p:spPr>
      </p:pic>
      <p:pic>
        <p:nvPicPr>
          <p:cNvPr id="11269" name="Picture 5" descr="C:\Users\johnsonem\AppData\Local\Microsoft\Windows\Temporary Internet Files\Content.IE5\2XVYZJ5S\MC900432638[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24500" y="4151728"/>
            <a:ext cx="1666279" cy="1666279"/>
          </a:xfrm>
          <a:prstGeom prst="rect">
            <a:avLst/>
          </a:prstGeom>
          <a:noFill/>
          <a:extLst>
            <a:ext uri="{909E8E84-426E-40DD-AFC4-6F175D3DCCD1}">
              <a14:hiddenFill xmlns:a14="http://schemas.microsoft.com/office/drawing/2010/main">
                <a:solidFill>
                  <a:srgbClr val="FFFFFF"/>
                </a:solidFill>
              </a14:hiddenFill>
            </a:ext>
          </a:extLst>
        </p:spPr>
      </p:pic>
      <p:pic>
        <p:nvPicPr>
          <p:cNvPr id="11270" name="Picture 6" descr="C:\Program Files\Microsoft Office\MEDIA\CAGCAT10\j0301480.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91400" y="327746"/>
            <a:ext cx="1447800" cy="1076833"/>
          </a:xfrm>
          <a:prstGeom prst="rect">
            <a:avLst/>
          </a:prstGeom>
          <a:noFill/>
          <a:extLst>
            <a:ext uri="{909E8E84-426E-40DD-AFC4-6F175D3DCCD1}">
              <a14:hiddenFill xmlns:a14="http://schemas.microsoft.com/office/drawing/2010/main">
                <a:solidFill>
                  <a:srgbClr val="FFFFFF"/>
                </a:solidFill>
              </a14:hiddenFill>
            </a:ext>
          </a:extLst>
        </p:spPr>
      </p:pic>
      <p:pic>
        <p:nvPicPr>
          <p:cNvPr id="11274" name="Picture 10" descr="C:\Users\johnsonem\AppData\Local\Microsoft\Windows\Temporary Internet Files\Content.IE5\2BNQUXTV\MC900233049[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29200" y="2286000"/>
            <a:ext cx="1295400" cy="2135767"/>
          </a:xfrm>
          <a:prstGeom prst="rect">
            <a:avLst/>
          </a:prstGeom>
          <a:noFill/>
          <a:extLst>
            <a:ext uri="{909E8E84-426E-40DD-AFC4-6F175D3DCCD1}">
              <a14:hiddenFill xmlns:a14="http://schemas.microsoft.com/office/drawing/2010/main">
                <a:solidFill>
                  <a:srgbClr val="FFFFFF"/>
                </a:solidFill>
              </a14:hiddenFill>
            </a:ext>
          </a:extLst>
        </p:spPr>
      </p:pic>
      <p:pic>
        <p:nvPicPr>
          <p:cNvPr id="11278" name="Picture 14" descr="C:\Users\johnsonem\AppData\Local\Microsoft\Windows\Temporary Internet Files\Content.IE5\CLFPAK0H\MC900215672[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91323" y="4151728"/>
            <a:ext cx="995477" cy="2401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927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Precautions</a:t>
            </a:r>
            <a:endParaRPr lang="en-US" dirty="0"/>
          </a:p>
        </p:txBody>
      </p:sp>
      <p:sp>
        <p:nvSpPr>
          <p:cNvPr id="3" name="Content Placeholder 2"/>
          <p:cNvSpPr>
            <a:spLocks noGrp="1"/>
          </p:cNvSpPr>
          <p:nvPr>
            <p:ph idx="1"/>
          </p:nvPr>
        </p:nvSpPr>
        <p:spPr>
          <a:xfrm>
            <a:off x="228600" y="1905000"/>
            <a:ext cx="8686800" cy="4343400"/>
          </a:xfrm>
        </p:spPr>
        <p:txBody>
          <a:bodyPr>
            <a:normAutofit/>
          </a:bodyPr>
          <a:lstStyle/>
          <a:p>
            <a:pPr>
              <a:spcAft>
                <a:spcPts val="1200"/>
              </a:spcAft>
            </a:pPr>
            <a:r>
              <a:rPr lang="en-US" sz="2800" dirty="0"/>
              <a:t>Developing and using “street smarts”</a:t>
            </a:r>
          </a:p>
          <a:p>
            <a:r>
              <a:rPr lang="en-US" sz="2800" dirty="0"/>
              <a:t>Protecting yourself from harm by taking precautions while out in public, in the dorm, driving, etc</a:t>
            </a:r>
            <a:r>
              <a:rPr lang="en-US" sz="2800" dirty="0" smtClean="0"/>
              <a:t>.</a:t>
            </a:r>
          </a:p>
          <a:p>
            <a:pPr lvl="1"/>
            <a:r>
              <a:rPr lang="en-US" sz="2400" dirty="0" smtClean="0"/>
              <a:t>Walk with a buddy or in well-lit/populated areas, be aware of your surroundings, etc.</a:t>
            </a:r>
          </a:p>
          <a:p>
            <a:pPr lvl="1"/>
            <a:r>
              <a:rPr lang="en-US" sz="2400" dirty="0" smtClean="0"/>
              <a:t>Lock your door, protect your valuables, etc.</a:t>
            </a:r>
          </a:p>
          <a:p>
            <a:pPr lvl="1">
              <a:spcAft>
                <a:spcPts val="1200"/>
              </a:spcAft>
            </a:pPr>
            <a:r>
              <a:rPr lang="en-US" sz="2400" dirty="0" smtClean="0"/>
              <a:t>Wear a seatbelt, don’t speed, don’t drink and drive, etc.</a:t>
            </a:r>
          </a:p>
          <a:p>
            <a:r>
              <a:rPr lang="en-US" sz="2800" dirty="0" smtClean="0"/>
              <a:t>Avoiding dangerous or compromising situations</a:t>
            </a:r>
            <a:endParaRPr lang="en-US" sz="2800" dirty="0"/>
          </a:p>
        </p:txBody>
      </p:sp>
      <p:pic>
        <p:nvPicPr>
          <p:cNvPr id="12292" name="Picture 4" descr="C:\Users\johnsonem\AppData\Local\Microsoft\Windows\Temporary Internet Files\Content.IE5\CLFPAK0H\MC90025096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533400"/>
            <a:ext cx="1397629"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06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Health Choices</a:t>
            </a:r>
            <a:endParaRPr lang="en-US" dirty="0"/>
          </a:p>
        </p:txBody>
      </p:sp>
      <p:sp>
        <p:nvSpPr>
          <p:cNvPr id="3" name="Content Placeholder 2"/>
          <p:cNvSpPr>
            <a:spLocks noGrp="1"/>
          </p:cNvSpPr>
          <p:nvPr>
            <p:ph idx="1"/>
          </p:nvPr>
        </p:nvSpPr>
        <p:spPr>
          <a:xfrm>
            <a:off x="228600" y="1447800"/>
            <a:ext cx="8686800" cy="5257800"/>
          </a:xfrm>
        </p:spPr>
        <p:txBody>
          <a:bodyPr>
            <a:normAutofit fontScale="92500" lnSpcReduction="10000"/>
          </a:bodyPr>
          <a:lstStyle/>
          <a:p>
            <a:pPr>
              <a:spcAft>
                <a:spcPts val="1200"/>
              </a:spcAft>
            </a:pPr>
            <a:r>
              <a:rPr lang="en-US" dirty="0"/>
              <a:t>Becoming educated about personal health issues such as tobacco, alcohol, drugs, sexual activity, etc.</a:t>
            </a:r>
          </a:p>
          <a:p>
            <a:r>
              <a:rPr lang="en-US" dirty="0"/>
              <a:t>Making positive and healthful decisions about personal health </a:t>
            </a:r>
            <a:r>
              <a:rPr lang="en-US" dirty="0" smtClean="0"/>
              <a:t>issues</a:t>
            </a:r>
          </a:p>
          <a:p>
            <a:pPr lvl="1"/>
            <a:r>
              <a:rPr lang="en-US" dirty="0" smtClean="0"/>
              <a:t>Practicing safe sex or abstaining</a:t>
            </a:r>
          </a:p>
          <a:p>
            <a:pPr lvl="1"/>
            <a:r>
              <a:rPr lang="en-US" dirty="0" smtClean="0"/>
              <a:t>Abstaining from illegal drugs</a:t>
            </a:r>
          </a:p>
          <a:p>
            <a:pPr lvl="1"/>
            <a:r>
              <a:rPr lang="en-US" dirty="0" smtClean="0"/>
              <a:t>Using prescribed drugs responsibly</a:t>
            </a:r>
          </a:p>
          <a:p>
            <a:pPr lvl="1"/>
            <a:r>
              <a:rPr lang="en-US" dirty="0" smtClean="0"/>
              <a:t>Drinking responsibly and/or abstaining from alcohol</a:t>
            </a:r>
          </a:p>
          <a:p>
            <a:pPr lvl="1">
              <a:spcAft>
                <a:spcPts val="1200"/>
              </a:spcAft>
            </a:pPr>
            <a:r>
              <a:rPr lang="en-US" dirty="0" smtClean="0"/>
              <a:t>Abstaining from or quitting tobacco products</a:t>
            </a:r>
          </a:p>
          <a:p>
            <a:r>
              <a:rPr lang="en-US" dirty="0" smtClean="0"/>
              <a:t>Resisting peer pressure and making decisions based on your own convictions</a:t>
            </a:r>
            <a:endParaRPr lang="en-US" dirty="0"/>
          </a:p>
          <a:p>
            <a:endParaRPr lang="en-US" dirty="0"/>
          </a:p>
        </p:txBody>
      </p:sp>
      <p:pic>
        <p:nvPicPr>
          <p:cNvPr id="13314" name="Picture 2" descr="C:\Users\johnsonem\AppData\Local\Microsoft\Windows\Temporary Internet Files\Content.IE5\LTYKC9BY\MC90029095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8235" y="3151360"/>
            <a:ext cx="1284165" cy="142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389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Spirituality</a:t>
            </a:r>
            <a:endParaRPr lang="en-US" dirty="0"/>
          </a:p>
        </p:txBody>
      </p:sp>
      <p:sp>
        <p:nvSpPr>
          <p:cNvPr id="3" name="Content Placeholder 2"/>
          <p:cNvSpPr>
            <a:spLocks noGrp="1"/>
          </p:cNvSpPr>
          <p:nvPr>
            <p:ph idx="1"/>
          </p:nvPr>
        </p:nvSpPr>
        <p:spPr>
          <a:xfrm>
            <a:off x="457200" y="1600200"/>
            <a:ext cx="5638800" cy="4953000"/>
          </a:xfrm>
        </p:spPr>
        <p:txBody>
          <a:bodyPr>
            <a:normAutofit lnSpcReduction="10000"/>
          </a:bodyPr>
          <a:lstStyle/>
          <a:p>
            <a:pPr>
              <a:spcAft>
                <a:spcPts val="1800"/>
              </a:spcAft>
            </a:pPr>
            <a:r>
              <a:rPr lang="en-US" dirty="0"/>
              <a:t>Fulfilling spiritual/religious </a:t>
            </a:r>
            <a:r>
              <a:rPr lang="en-US" dirty="0" smtClean="0"/>
              <a:t>needs if applicable</a:t>
            </a:r>
            <a:endParaRPr lang="en-US" dirty="0"/>
          </a:p>
          <a:p>
            <a:pPr>
              <a:spcAft>
                <a:spcPts val="1800"/>
              </a:spcAft>
            </a:pPr>
            <a:r>
              <a:rPr lang="en-US" dirty="0"/>
              <a:t>Seeking out spiritual guidance as needed</a:t>
            </a:r>
          </a:p>
          <a:p>
            <a:pPr>
              <a:spcAft>
                <a:spcPts val="1800"/>
              </a:spcAft>
            </a:pPr>
            <a:r>
              <a:rPr lang="en-US" dirty="0"/>
              <a:t>Connecting with others of similar faith</a:t>
            </a:r>
          </a:p>
          <a:p>
            <a:pPr>
              <a:spcAft>
                <a:spcPts val="1800"/>
              </a:spcAft>
            </a:pPr>
            <a:r>
              <a:rPr lang="en-US" dirty="0"/>
              <a:t>Exploring your current faith or a different one</a:t>
            </a:r>
          </a:p>
          <a:p>
            <a:endParaRPr lang="en-US" dirty="0"/>
          </a:p>
        </p:txBody>
      </p:sp>
      <p:pic>
        <p:nvPicPr>
          <p:cNvPr id="14340" name="Picture 4" descr="C:\Users\johnsonem\AppData\Local\Microsoft\Windows\Temporary Internet Files\Content.IE5\2XVYZJ5S\MC90004804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75704" y="2743200"/>
            <a:ext cx="1301496" cy="2039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474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Types of Wellness Resources</a:t>
            </a:r>
            <a:endParaRPr lang="en-US" dirty="0"/>
          </a:p>
        </p:txBody>
      </p:sp>
      <p:sp>
        <p:nvSpPr>
          <p:cNvPr id="3" name="Content Placeholder 2"/>
          <p:cNvSpPr>
            <a:spLocks noGrp="1"/>
          </p:cNvSpPr>
          <p:nvPr>
            <p:ph idx="1"/>
          </p:nvPr>
        </p:nvSpPr>
        <p:spPr>
          <a:xfrm>
            <a:off x="457200" y="1066801"/>
            <a:ext cx="8229600" cy="1676400"/>
          </a:xfrm>
        </p:spPr>
        <p:txBody>
          <a:bodyPr>
            <a:normAutofit/>
          </a:bodyPr>
          <a:lstStyle/>
          <a:p>
            <a:pPr marL="0" indent="0" algn="ctr">
              <a:buNone/>
            </a:pPr>
            <a:r>
              <a:rPr lang="en-US" dirty="0" smtClean="0"/>
              <a:t>Colleges often provide the following types of resources to help students maintain their health and wellness while enrolled</a:t>
            </a:r>
            <a:endParaRPr lang="en-US" dirty="0"/>
          </a:p>
        </p:txBody>
      </p:sp>
      <p:sp>
        <p:nvSpPr>
          <p:cNvPr id="4" name="Content Placeholder 2"/>
          <p:cNvSpPr txBox="1">
            <a:spLocks/>
          </p:cNvSpPr>
          <p:nvPr/>
        </p:nvSpPr>
        <p:spPr>
          <a:xfrm>
            <a:off x="350520" y="2819400"/>
            <a:ext cx="4297680" cy="3931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t>Healthcare/medical center</a:t>
            </a:r>
          </a:p>
          <a:p>
            <a:r>
              <a:rPr lang="en-US" sz="2800" dirty="0"/>
              <a:t>Counseling center</a:t>
            </a:r>
          </a:p>
          <a:p>
            <a:r>
              <a:rPr lang="en-US" sz="2800" dirty="0" smtClean="0"/>
              <a:t>Exercise facilities</a:t>
            </a:r>
          </a:p>
          <a:p>
            <a:r>
              <a:rPr lang="en-US" sz="2800" dirty="0" smtClean="0"/>
              <a:t>Recreation facilities &amp; recreational activities</a:t>
            </a:r>
          </a:p>
          <a:p>
            <a:r>
              <a:rPr lang="en-US" sz="2800" dirty="0" smtClean="0"/>
              <a:t>Police/public </a:t>
            </a:r>
            <a:r>
              <a:rPr lang="en-US" sz="2800" dirty="0"/>
              <a:t>safety </a:t>
            </a:r>
            <a:r>
              <a:rPr lang="en-US" sz="2800" dirty="0" smtClean="0"/>
              <a:t>officers</a:t>
            </a:r>
          </a:p>
        </p:txBody>
      </p:sp>
      <p:sp>
        <p:nvSpPr>
          <p:cNvPr id="5" name="Content Placeholder 2"/>
          <p:cNvSpPr txBox="1">
            <a:spLocks/>
          </p:cNvSpPr>
          <p:nvPr/>
        </p:nvSpPr>
        <p:spPr>
          <a:xfrm>
            <a:off x="4343400" y="2773680"/>
            <a:ext cx="4450080" cy="39319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Educational programs on health issues</a:t>
            </a:r>
          </a:p>
          <a:p>
            <a:r>
              <a:rPr lang="en-US" sz="2800" dirty="0" smtClean="0"/>
              <a:t>Student organizations </a:t>
            </a:r>
            <a:r>
              <a:rPr lang="en-US" sz="2600" dirty="0" smtClean="0"/>
              <a:t>(including social, </a:t>
            </a:r>
            <a:r>
              <a:rPr lang="en-US" sz="2600" dirty="0"/>
              <a:t>athletic, </a:t>
            </a:r>
            <a:r>
              <a:rPr lang="en-US" sz="2600" dirty="0" smtClean="0"/>
              <a:t>recreational</a:t>
            </a:r>
            <a:r>
              <a:rPr lang="en-US" sz="2600" dirty="0"/>
              <a:t>, </a:t>
            </a:r>
            <a:r>
              <a:rPr lang="en-US" sz="2600" dirty="0" smtClean="0"/>
              <a:t>support, spiritual/religious, etc.)</a:t>
            </a:r>
          </a:p>
          <a:p>
            <a:r>
              <a:rPr lang="en-US" sz="2800" dirty="0" smtClean="0"/>
              <a:t>Dining halls and other on-campus eateries</a:t>
            </a:r>
          </a:p>
          <a:p>
            <a:endParaRPr lang="en-US" dirty="0"/>
          </a:p>
        </p:txBody>
      </p:sp>
    </p:spTree>
    <p:extLst>
      <p:ext uri="{BB962C8B-B14F-4D97-AF65-F5344CB8AC3E}">
        <p14:creationId xmlns:p14="http://schemas.microsoft.com/office/powerpoint/2010/main" val="3386458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Taking Charge of Your Wellness</a:t>
            </a:r>
            <a:endParaRPr lang="en-US" dirty="0"/>
          </a:p>
        </p:txBody>
      </p:sp>
      <p:sp>
        <p:nvSpPr>
          <p:cNvPr id="3" name="Content Placeholder 2"/>
          <p:cNvSpPr>
            <a:spLocks noGrp="1"/>
          </p:cNvSpPr>
          <p:nvPr>
            <p:ph idx="1"/>
          </p:nvPr>
        </p:nvSpPr>
        <p:spPr>
          <a:xfrm>
            <a:off x="228600" y="1371600"/>
            <a:ext cx="8686800" cy="2209800"/>
          </a:xfrm>
        </p:spPr>
        <p:txBody>
          <a:bodyPr>
            <a:normAutofit/>
          </a:bodyPr>
          <a:lstStyle/>
          <a:p>
            <a:pPr marL="0" indent="0" algn="ctr">
              <a:spcAft>
                <a:spcPts val="1800"/>
              </a:spcAft>
              <a:buNone/>
            </a:pPr>
            <a:r>
              <a:rPr lang="en-US" sz="2800" dirty="0" smtClean="0"/>
              <a:t>Seeing this list of wellness topics, ask yourself: </a:t>
            </a:r>
            <a:br>
              <a:rPr lang="en-US" sz="2800" dirty="0" smtClean="0"/>
            </a:br>
            <a:r>
              <a:rPr lang="en-US" sz="2800" b="1" dirty="0" smtClean="0"/>
              <a:t>How many of those items are either fully or partially taken care of </a:t>
            </a:r>
            <a:r>
              <a:rPr lang="en-US" sz="2800" b="1" u="sng" dirty="0" smtClean="0"/>
              <a:t>for</a:t>
            </a:r>
            <a:r>
              <a:rPr lang="en-US" sz="2800" b="1" dirty="0" smtClean="0"/>
              <a:t> you right now?</a:t>
            </a:r>
          </a:p>
          <a:p>
            <a:pPr marL="0" indent="0" algn="ctr">
              <a:buNone/>
            </a:pPr>
            <a:r>
              <a:rPr lang="en-US" sz="2800" dirty="0" smtClean="0"/>
              <a:t>Think beyond the basics as you explore this idea…</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1295972096"/>
              </p:ext>
            </p:extLst>
          </p:nvPr>
        </p:nvGraphicFramePr>
        <p:xfrm>
          <a:off x="190500" y="3657600"/>
          <a:ext cx="8763000" cy="2865120"/>
        </p:xfrm>
        <a:graphic>
          <a:graphicData uri="http://schemas.openxmlformats.org/drawingml/2006/table">
            <a:tbl>
              <a:tblPr firstRow="1" bandRow="1">
                <a:tableStyleId>{5C22544A-7EE6-4342-B048-85BDC9FD1C3A}</a:tableStyleId>
              </a:tblPr>
              <a:tblGrid>
                <a:gridCol w="4381500"/>
                <a:gridCol w="4381500"/>
              </a:tblGrid>
              <a:tr h="370840">
                <a:tc>
                  <a:txBody>
                    <a:bodyPr/>
                    <a:lstStyle/>
                    <a:p>
                      <a:r>
                        <a:rPr lang="en-US" sz="2000" b="1" dirty="0" smtClean="0"/>
                        <a:t>Basic</a:t>
                      </a:r>
                      <a:endParaRPr lang="en-US" b="1" dirty="0"/>
                    </a:p>
                  </a:txBody>
                  <a:tcPr/>
                </a:tc>
                <a:tc>
                  <a:txBody>
                    <a:bodyPr/>
                    <a:lstStyle/>
                    <a:p>
                      <a:r>
                        <a:rPr lang="en-US" sz="2000" b="1" dirty="0" smtClean="0"/>
                        <a:t>In-Depth</a:t>
                      </a:r>
                      <a:endParaRPr lang="en-US" sz="2000" b="1" dirty="0"/>
                    </a:p>
                  </a:txBody>
                  <a:tcPr/>
                </a:tc>
              </a:tr>
              <a:tr h="370840">
                <a:tc>
                  <a:txBody>
                    <a:bodyPr/>
                    <a:lstStyle/>
                    <a:p>
                      <a:r>
                        <a:rPr lang="en-US" dirty="0" smtClean="0"/>
                        <a:t>My parents grocery shop and cook dinner.</a:t>
                      </a:r>
                      <a:endParaRPr lang="en-US" dirty="0"/>
                    </a:p>
                  </a:txBody>
                  <a:tcPr/>
                </a:tc>
                <a:tc>
                  <a:txBody>
                    <a:bodyPr/>
                    <a:lstStyle/>
                    <a:p>
                      <a:r>
                        <a:rPr lang="en-US" dirty="0" smtClean="0"/>
                        <a:t>My parents create nutritionally-balanced meals.</a:t>
                      </a:r>
                      <a:endParaRPr lang="en-US" dirty="0"/>
                    </a:p>
                  </a:txBody>
                  <a:tcPr/>
                </a:tc>
              </a:tr>
              <a:tr h="370840">
                <a:tc>
                  <a:txBody>
                    <a:bodyPr/>
                    <a:lstStyle/>
                    <a:p>
                      <a:r>
                        <a:rPr lang="en-US" dirty="0" smtClean="0"/>
                        <a:t>I get exercise by playing soccer.</a:t>
                      </a:r>
                      <a:endParaRPr lang="en-US" dirty="0"/>
                    </a:p>
                  </a:txBody>
                  <a:tcPr/>
                </a:tc>
                <a:tc>
                  <a:txBody>
                    <a:bodyPr/>
                    <a:lstStyle/>
                    <a:p>
                      <a:r>
                        <a:rPr lang="en-US" dirty="0" smtClean="0"/>
                        <a:t>My soccer coach schedules regular practices and designs safe, balanced workouts to</a:t>
                      </a:r>
                      <a:r>
                        <a:rPr lang="en-US" baseline="0" dirty="0" smtClean="0"/>
                        <a:t> build both strength and endurance.</a:t>
                      </a:r>
                      <a:endParaRPr lang="en-US" dirty="0"/>
                    </a:p>
                  </a:txBody>
                  <a:tcPr/>
                </a:tc>
              </a:tr>
              <a:tr h="370840">
                <a:tc>
                  <a:txBody>
                    <a:bodyPr/>
                    <a:lstStyle/>
                    <a:p>
                      <a:r>
                        <a:rPr lang="en-US" dirty="0" smtClean="0"/>
                        <a:t>My parents take me to the doctor when I’m sick.</a:t>
                      </a:r>
                      <a:endParaRPr lang="en-US" dirty="0"/>
                    </a:p>
                  </a:txBody>
                  <a:tcPr/>
                </a:tc>
                <a:tc>
                  <a:txBody>
                    <a:bodyPr/>
                    <a:lstStyle/>
                    <a:p>
                      <a:r>
                        <a:rPr lang="en-US" dirty="0" smtClean="0"/>
                        <a:t>When</a:t>
                      </a:r>
                      <a:r>
                        <a:rPr lang="en-US" baseline="0" dirty="0" smtClean="0"/>
                        <a:t> I’m sick, my parents determine whether I just have a minor illness or need to go to the doctor.</a:t>
                      </a:r>
                      <a:endParaRPr lang="en-US" dirty="0"/>
                    </a:p>
                  </a:txBody>
                  <a:tcPr/>
                </a:tc>
              </a:tr>
            </a:tbl>
          </a:graphicData>
        </a:graphic>
      </p:graphicFrame>
    </p:spTree>
    <p:extLst>
      <p:ext uri="{BB962C8B-B14F-4D97-AF65-F5344CB8AC3E}">
        <p14:creationId xmlns:p14="http://schemas.microsoft.com/office/powerpoint/2010/main" val="412126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5400" dirty="0" smtClean="0"/>
              <a:t>What is wellness?</a:t>
            </a:r>
            <a:endParaRPr lang="en-US" sz="5400" dirty="0"/>
          </a:p>
        </p:txBody>
      </p:sp>
      <p:sp>
        <p:nvSpPr>
          <p:cNvPr id="3" name="Content Placeholder 2"/>
          <p:cNvSpPr>
            <a:spLocks noGrp="1"/>
          </p:cNvSpPr>
          <p:nvPr>
            <p:ph idx="1"/>
          </p:nvPr>
        </p:nvSpPr>
        <p:spPr>
          <a:xfrm>
            <a:off x="457200" y="2133600"/>
            <a:ext cx="8229600" cy="4343400"/>
          </a:xfrm>
        </p:spPr>
        <p:txBody>
          <a:bodyPr/>
          <a:lstStyle/>
          <a:p>
            <a:pPr marL="0" indent="0" algn="ctr">
              <a:buNone/>
            </a:pPr>
            <a:r>
              <a:rPr lang="en-US" dirty="0" smtClean="0"/>
              <a:t>Good physical, mental, and emotional health</a:t>
            </a:r>
          </a:p>
          <a:p>
            <a:pPr marL="0" indent="0" algn="ctr">
              <a:buNone/>
            </a:pPr>
            <a:endParaRPr lang="en-US" dirty="0" smtClean="0"/>
          </a:p>
          <a:p>
            <a:pPr marL="0" indent="0" algn="ctr">
              <a:buNone/>
            </a:pPr>
            <a:r>
              <a:rPr lang="en-US" dirty="0" smtClean="0"/>
              <a:t>Lifestyle that promotes balance through healthful practices and attitudes</a:t>
            </a:r>
          </a:p>
          <a:p>
            <a:pPr marL="0" indent="0" algn="ctr">
              <a:buNone/>
            </a:pPr>
            <a:endParaRPr lang="en-US" dirty="0" smtClean="0"/>
          </a:p>
          <a:p>
            <a:pPr marL="0" indent="0" algn="ctr">
              <a:buNone/>
            </a:pPr>
            <a:r>
              <a:rPr lang="en-US" dirty="0" smtClean="0"/>
              <a:t>Philosophy of health as realization of full potential instead of just avoidance of illness</a:t>
            </a:r>
            <a:endParaRPr lang="en-US" dirty="0"/>
          </a:p>
        </p:txBody>
      </p:sp>
      <p:pic>
        <p:nvPicPr>
          <p:cNvPr id="1026" name="Picture 2" descr="C:\Users\johnsonem\AppData\Local\Microsoft\Windows\Temporary Internet Files\Content.IE5\3OOWED6O\MC90038404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533400"/>
            <a:ext cx="779983" cy="90662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johnsonem\AppData\Local\Microsoft\Windows\Temporary Internet Files\Content.IE5\3OOWED6O\MC90038404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609600"/>
            <a:ext cx="779983" cy="906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9707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435728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noAutofit/>
          </a:bodyPr>
          <a:lstStyle/>
          <a:p>
            <a:r>
              <a:rPr lang="en-US" sz="4800" dirty="0" smtClean="0"/>
              <a:t>Why is wellness an important </a:t>
            </a:r>
            <a:br>
              <a:rPr lang="en-US" sz="4800" dirty="0" smtClean="0"/>
            </a:br>
            <a:r>
              <a:rPr lang="en-US" sz="4800" dirty="0" smtClean="0"/>
              <a:t>issue for college students?</a:t>
            </a:r>
            <a:endParaRPr lang="en-US" sz="4800" dirty="0"/>
          </a:p>
        </p:txBody>
      </p:sp>
      <p:sp>
        <p:nvSpPr>
          <p:cNvPr id="3" name="Content Placeholder 2"/>
          <p:cNvSpPr>
            <a:spLocks noGrp="1"/>
          </p:cNvSpPr>
          <p:nvPr>
            <p:ph idx="1"/>
          </p:nvPr>
        </p:nvSpPr>
        <p:spPr>
          <a:xfrm>
            <a:off x="152400" y="2362200"/>
            <a:ext cx="8839200" cy="4114800"/>
          </a:xfrm>
        </p:spPr>
        <p:txBody>
          <a:bodyPr>
            <a:normAutofit/>
          </a:bodyPr>
          <a:lstStyle/>
          <a:p>
            <a:pPr>
              <a:spcAft>
                <a:spcPts val="1800"/>
              </a:spcAft>
            </a:pPr>
            <a:r>
              <a:rPr lang="en-US" sz="2800" dirty="0" smtClean="0"/>
              <a:t>One of the most important things you can do to ensure your </a:t>
            </a:r>
            <a:r>
              <a:rPr lang="en-US" sz="2800" b="1" dirty="0" smtClean="0"/>
              <a:t>academic</a:t>
            </a:r>
            <a:r>
              <a:rPr lang="en-US" sz="2800" dirty="0" smtClean="0"/>
              <a:t> success is to take good care of your </a:t>
            </a:r>
            <a:r>
              <a:rPr lang="en-US" sz="2800" b="1" dirty="0" smtClean="0"/>
              <a:t>body and mind</a:t>
            </a:r>
            <a:r>
              <a:rPr lang="en-US" sz="2800" dirty="0" smtClean="0"/>
              <a:t>.</a:t>
            </a:r>
          </a:p>
          <a:p>
            <a:pPr>
              <a:spcAft>
                <a:spcPts val="1800"/>
              </a:spcAft>
            </a:pPr>
            <a:r>
              <a:rPr lang="en-US" sz="2800" dirty="0" smtClean="0"/>
              <a:t>There are many components that go into keeping a person physically and mentally healthy.</a:t>
            </a:r>
          </a:p>
          <a:p>
            <a:pPr>
              <a:spcAft>
                <a:spcPts val="1800"/>
              </a:spcAft>
            </a:pPr>
            <a:r>
              <a:rPr lang="en-US" sz="2800" dirty="0" smtClean="0"/>
              <a:t>College students are often just beginning to take responsibility for many aspects of their own wellness</a:t>
            </a:r>
          </a:p>
        </p:txBody>
      </p:sp>
    </p:spTree>
    <p:extLst>
      <p:ext uri="{BB962C8B-B14F-4D97-AF65-F5344CB8AC3E}">
        <p14:creationId xmlns:p14="http://schemas.microsoft.com/office/powerpoint/2010/main" val="375106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Wellness</a:t>
            </a:r>
            <a:endParaRPr lang="en-US" dirty="0"/>
          </a:p>
        </p:txBody>
      </p:sp>
      <p:sp>
        <p:nvSpPr>
          <p:cNvPr id="3" name="Content Placeholder 2"/>
          <p:cNvSpPr>
            <a:spLocks noGrp="1"/>
          </p:cNvSpPr>
          <p:nvPr>
            <p:ph idx="1"/>
          </p:nvPr>
        </p:nvSpPr>
        <p:spPr>
          <a:xfrm>
            <a:off x="533400" y="1798637"/>
            <a:ext cx="4114800" cy="4525963"/>
          </a:xfrm>
        </p:spPr>
        <p:txBody>
          <a:bodyPr>
            <a:normAutofit fontScale="92500" lnSpcReduction="10000"/>
          </a:bodyPr>
          <a:lstStyle/>
          <a:p>
            <a:r>
              <a:rPr lang="en-US" dirty="0" smtClean="0"/>
              <a:t>Nutrition</a:t>
            </a:r>
          </a:p>
          <a:p>
            <a:r>
              <a:rPr lang="en-US" dirty="0" smtClean="0"/>
              <a:t>Exercise Routines</a:t>
            </a:r>
          </a:p>
          <a:p>
            <a:r>
              <a:rPr lang="en-US" dirty="0" smtClean="0"/>
              <a:t>Sleep Hygiene</a:t>
            </a:r>
          </a:p>
          <a:p>
            <a:r>
              <a:rPr lang="en-US" dirty="0" smtClean="0"/>
              <a:t>Prevention &amp; Care of Illness/Injury</a:t>
            </a:r>
          </a:p>
          <a:p>
            <a:r>
              <a:rPr lang="en-US" dirty="0" smtClean="0"/>
              <a:t>Medication Routines</a:t>
            </a:r>
          </a:p>
          <a:p>
            <a:r>
              <a:rPr lang="en-US" dirty="0" smtClean="0"/>
              <a:t>Stress Management</a:t>
            </a:r>
          </a:p>
          <a:p>
            <a:r>
              <a:rPr lang="en-US" dirty="0" smtClean="0"/>
              <a:t>Psychological/Mental Health</a:t>
            </a:r>
            <a:endParaRPr lang="en-US" dirty="0"/>
          </a:p>
        </p:txBody>
      </p:sp>
      <p:sp>
        <p:nvSpPr>
          <p:cNvPr id="4" name="Content Placeholder 2"/>
          <p:cNvSpPr txBox="1">
            <a:spLocks/>
          </p:cNvSpPr>
          <p:nvPr/>
        </p:nvSpPr>
        <p:spPr>
          <a:xfrm>
            <a:off x="4648200" y="1798637"/>
            <a:ext cx="4114800" cy="4525963"/>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Healthful Living Space</a:t>
            </a:r>
          </a:p>
          <a:p>
            <a:r>
              <a:rPr lang="en-US" dirty="0" smtClean="0"/>
              <a:t>Social Relationships</a:t>
            </a:r>
          </a:p>
          <a:p>
            <a:r>
              <a:rPr lang="en-US" dirty="0" smtClean="0"/>
              <a:t>Recreational Activities</a:t>
            </a:r>
          </a:p>
          <a:p>
            <a:r>
              <a:rPr lang="en-US" dirty="0" smtClean="0"/>
              <a:t>Safety Precautions</a:t>
            </a:r>
          </a:p>
          <a:p>
            <a:r>
              <a:rPr lang="en-US" dirty="0" smtClean="0"/>
              <a:t>Personal Health Choices</a:t>
            </a:r>
          </a:p>
          <a:p>
            <a:r>
              <a:rPr lang="en-US" dirty="0" smtClean="0"/>
              <a:t>Spirituality</a:t>
            </a:r>
            <a:endParaRPr lang="en-US" dirty="0"/>
          </a:p>
        </p:txBody>
      </p:sp>
    </p:spTree>
    <p:extLst>
      <p:ext uri="{BB962C8B-B14F-4D97-AF65-F5344CB8AC3E}">
        <p14:creationId xmlns:p14="http://schemas.microsoft.com/office/powerpoint/2010/main" val="2359221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t>
            </a:r>
            <a:endParaRPr lang="en-US" dirty="0"/>
          </a:p>
        </p:txBody>
      </p:sp>
      <p:sp>
        <p:nvSpPr>
          <p:cNvPr id="3" name="Content Placeholder 2"/>
          <p:cNvSpPr>
            <a:spLocks noGrp="1"/>
          </p:cNvSpPr>
          <p:nvPr>
            <p:ph idx="1"/>
          </p:nvPr>
        </p:nvSpPr>
        <p:spPr>
          <a:xfrm>
            <a:off x="457200" y="1371600"/>
            <a:ext cx="8229600" cy="5257800"/>
          </a:xfrm>
        </p:spPr>
        <p:txBody>
          <a:bodyPr>
            <a:normAutofit/>
          </a:bodyPr>
          <a:lstStyle/>
          <a:p>
            <a:r>
              <a:rPr lang="en-US" dirty="0"/>
              <a:t>Identifying healthful </a:t>
            </a:r>
            <a:r>
              <a:rPr lang="en-US" dirty="0" smtClean="0"/>
              <a:t>foods</a:t>
            </a:r>
          </a:p>
          <a:p>
            <a:pPr lvl="1"/>
            <a:r>
              <a:rPr lang="en-US" dirty="0" smtClean="0"/>
              <a:t>Whole grains</a:t>
            </a:r>
          </a:p>
          <a:p>
            <a:pPr lvl="1"/>
            <a:r>
              <a:rPr lang="en-US" dirty="0" smtClean="0"/>
              <a:t>Lean protein</a:t>
            </a:r>
          </a:p>
          <a:p>
            <a:pPr lvl="1"/>
            <a:r>
              <a:rPr lang="en-US" dirty="0" smtClean="0"/>
              <a:t>Fruits &amp; vegetables</a:t>
            </a:r>
          </a:p>
          <a:p>
            <a:pPr lvl="1"/>
            <a:r>
              <a:rPr lang="en-US" dirty="0" smtClean="0"/>
              <a:t>Dairy products</a:t>
            </a:r>
          </a:p>
          <a:p>
            <a:pPr lvl="1">
              <a:spcAft>
                <a:spcPts val="1800"/>
              </a:spcAft>
            </a:pPr>
            <a:r>
              <a:rPr lang="en-US" dirty="0" smtClean="0"/>
              <a:t>Healthy fats</a:t>
            </a:r>
            <a:endParaRPr lang="en-US" dirty="0"/>
          </a:p>
          <a:p>
            <a:pPr>
              <a:spcAft>
                <a:spcPts val="1800"/>
              </a:spcAft>
            </a:pPr>
            <a:r>
              <a:rPr lang="en-US" dirty="0" smtClean="0"/>
              <a:t>Finding</a:t>
            </a:r>
            <a:r>
              <a:rPr lang="en-US" dirty="0"/>
              <a:t>, preparing, and eating nutritious foods</a:t>
            </a:r>
          </a:p>
          <a:p>
            <a:r>
              <a:rPr lang="en-US" dirty="0"/>
              <a:t>Making healthy choices about what to eat from the options available on campus</a:t>
            </a:r>
          </a:p>
          <a:p>
            <a:endParaRPr lang="en-US" dirty="0"/>
          </a:p>
        </p:txBody>
      </p:sp>
      <p:pic>
        <p:nvPicPr>
          <p:cNvPr id="2050" name="Picture 2" descr="C:\Users\johnsonem\AppData\Local\Microsoft\Windows\Temporary Internet Files\Content.IE5\IDT0L0TV\MP90041170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2580" b="11151"/>
          <a:stretch/>
        </p:blipFill>
        <p:spPr bwMode="auto">
          <a:xfrm>
            <a:off x="4648200" y="2190162"/>
            <a:ext cx="3962400" cy="2153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263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Routines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spcAft>
                <a:spcPts val="1800"/>
              </a:spcAft>
            </a:pPr>
            <a:r>
              <a:rPr lang="en-US" dirty="0"/>
              <a:t>Planning, implementing, and sticking to a regular exercise </a:t>
            </a:r>
            <a:r>
              <a:rPr lang="en-US" dirty="0" smtClean="0"/>
              <a:t>routine</a:t>
            </a:r>
          </a:p>
          <a:p>
            <a:pPr>
              <a:spcAft>
                <a:spcPts val="1800"/>
              </a:spcAft>
            </a:pPr>
            <a:r>
              <a:rPr lang="en-US" dirty="0" smtClean="0"/>
              <a:t>Incorporating both strength-building and endurance-building activities</a:t>
            </a:r>
            <a:endParaRPr lang="en-US" dirty="0"/>
          </a:p>
          <a:p>
            <a:pPr>
              <a:spcAft>
                <a:spcPts val="1800"/>
              </a:spcAft>
            </a:pPr>
            <a:r>
              <a:rPr lang="en-US" dirty="0"/>
              <a:t>Finding time to </a:t>
            </a:r>
            <a:r>
              <a:rPr lang="en-US" dirty="0" smtClean="0"/>
              <a:t>exercise</a:t>
            </a:r>
          </a:p>
          <a:p>
            <a:pPr>
              <a:spcAft>
                <a:spcPts val="1800"/>
              </a:spcAft>
            </a:pPr>
            <a:r>
              <a:rPr lang="en-US" dirty="0" smtClean="0"/>
              <a:t>Staying motivated</a:t>
            </a:r>
            <a:endParaRPr lang="en-US" dirty="0"/>
          </a:p>
          <a:p>
            <a:pPr>
              <a:spcAft>
                <a:spcPts val="1800"/>
              </a:spcAft>
            </a:pPr>
            <a:r>
              <a:rPr lang="en-US" dirty="0" smtClean="0"/>
              <a:t>Avoiding injuries</a:t>
            </a:r>
            <a:endParaRPr lang="en-US" dirty="0"/>
          </a:p>
        </p:txBody>
      </p:sp>
      <p:pic>
        <p:nvPicPr>
          <p:cNvPr id="3074" name="Picture 2" descr="C:\Users\johnsonem\AppData\Local\Microsoft\Windows\Temporary Internet Files\Content.IE5\EEIC0C0M\MC900439931[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7850" y="3834364"/>
            <a:ext cx="2724150" cy="2566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137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Hygiene</a:t>
            </a:r>
            <a:endParaRPr lang="en-US" dirty="0"/>
          </a:p>
        </p:txBody>
      </p:sp>
      <p:sp>
        <p:nvSpPr>
          <p:cNvPr id="3" name="Content Placeholder 2"/>
          <p:cNvSpPr>
            <a:spLocks noGrp="1"/>
          </p:cNvSpPr>
          <p:nvPr>
            <p:ph idx="1"/>
          </p:nvPr>
        </p:nvSpPr>
        <p:spPr>
          <a:xfrm>
            <a:off x="228600" y="1981200"/>
            <a:ext cx="8686800" cy="4495800"/>
          </a:xfrm>
        </p:spPr>
        <p:txBody>
          <a:bodyPr>
            <a:normAutofit/>
          </a:bodyPr>
          <a:lstStyle/>
          <a:p>
            <a:pPr>
              <a:spcAft>
                <a:spcPts val="1800"/>
              </a:spcAft>
            </a:pPr>
            <a:r>
              <a:rPr lang="en-US" dirty="0"/>
              <a:t>Getting the right amount of sleep for your </a:t>
            </a:r>
            <a:r>
              <a:rPr lang="en-US" dirty="0" smtClean="0"/>
              <a:t>body</a:t>
            </a:r>
            <a:endParaRPr lang="en-US" dirty="0"/>
          </a:p>
          <a:p>
            <a:r>
              <a:rPr lang="en-US" dirty="0"/>
              <a:t>Maintaining a functional sleep </a:t>
            </a:r>
            <a:r>
              <a:rPr lang="en-US" dirty="0" smtClean="0"/>
              <a:t>schedule</a:t>
            </a:r>
          </a:p>
          <a:p>
            <a:pPr lvl="1"/>
            <a:r>
              <a:rPr lang="en-US" dirty="0" smtClean="0"/>
              <a:t>Setting and sticking to a bedtime</a:t>
            </a:r>
          </a:p>
          <a:p>
            <a:pPr lvl="1"/>
            <a:r>
              <a:rPr lang="en-US" dirty="0" smtClean="0"/>
              <a:t>Getting up around the same time every day</a:t>
            </a:r>
          </a:p>
          <a:p>
            <a:pPr lvl="1"/>
            <a:r>
              <a:rPr lang="en-US" dirty="0" smtClean="0"/>
              <a:t>Managing time well to avoid all-nighters</a:t>
            </a:r>
          </a:p>
          <a:p>
            <a:pPr lvl="1">
              <a:spcAft>
                <a:spcPts val="1800"/>
              </a:spcAft>
            </a:pPr>
            <a:r>
              <a:rPr lang="en-US" dirty="0" smtClean="0"/>
              <a:t>Knowing when to prioritize sleep over socializing</a:t>
            </a:r>
            <a:endParaRPr lang="en-US" dirty="0"/>
          </a:p>
          <a:p>
            <a:r>
              <a:rPr lang="en-US" dirty="0"/>
              <a:t>Dealing with sleep disruptions </a:t>
            </a:r>
            <a:r>
              <a:rPr lang="en-US" dirty="0" smtClean="0"/>
              <a:t>effectively</a:t>
            </a:r>
            <a:endParaRPr lang="en-US" dirty="0"/>
          </a:p>
          <a:p>
            <a:endParaRPr lang="en-US" dirty="0"/>
          </a:p>
        </p:txBody>
      </p:sp>
      <p:pic>
        <p:nvPicPr>
          <p:cNvPr id="4098" name="Picture 2" descr="C:\Users\johnsonem\AppData\Local\Microsoft\Windows\Temporary Internet Files\Content.IE5\IDT0L0TV\MC90022988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337730"/>
            <a:ext cx="1524000" cy="1186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66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Prevention &amp; Care of Illness/Injury</a:t>
            </a:r>
            <a:endParaRPr lang="en-US" dirty="0"/>
          </a:p>
        </p:txBody>
      </p:sp>
      <p:sp>
        <p:nvSpPr>
          <p:cNvPr id="3" name="Content Placeholder 2"/>
          <p:cNvSpPr>
            <a:spLocks noGrp="1"/>
          </p:cNvSpPr>
          <p:nvPr>
            <p:ph idx="1"/>
          </p:nvPr>
        </p:nvSpPr>
        <p:spPr>
          <a:xfrm>
            <a:off x="228600" y="1600200"/>
            <a:ext cx="8686800" cy="5105400"/>
          </a:xfrm>
        </p:spPr>
        <p:txBody>
          <a:bodyPr>
            <a:normAutofit lnSpcReduction="10000"/>
          </a:bodyPr>
          <a:lstStyle/>
          <a:p>
            <a:pPr>
              <a:spcAft>
                <a:spcPts val="1800"/>
              </a:spcAft>
            </a:pPr>
            <a:r>
              <a:rPr lang="en-US" dirty="0" smtClean="0"/>
              <a:t>Scheduling &amp; attending routine preventive care</a:t>
            </a:r>
          </a:p>
          <a:p>
            <a:pPr>
              <a:spcAft>
                <a:spcPts val="1800"/>
              </a:spcAft>
            </a:pPr>
            <a:r>
              <a:rPr lang="en-US" dirty="0" smtClean="0"/>
              <a:t>Avoiding </a:t>
            </a:r>
            <a:r>
              <a:rPr lang="en-US" dirty="0"/>
              <a:t>injuries and illnesses</a:t>
            </a:r>
          </a:p>
          <a:p>
            <a:pPr>
              <a:spcAft>
                <a:spcPts val="1800"/>
              </a:spcAft>
            </a:pPr>
            <a:r>
              <a:rPr lang="en-US" dirty="0"/>
              <a:t>Properly treating minor illnesses/injuries before they become serious</a:t>
            </a:r>
          </a:p>
          <a:p>
            <a:r>
              <a:rPr lang="en-US" dirty="0"/>
              <a:t>Recognizing when medical attention is </a:t>
            </a:r>
            <a:r>
              <a:rPr lang="en-US" dirty="0" smtClean="0"/>
              <a:t>needed</a:t>
            </a:r>
          </a:p>
          <a:p>
            <a:pPr lvl="1"/>
            <a:r>
              <a:rPr lang="en-US" dirty="0" smtClean="0"/>
              <a:t>Using the student healthcare center</a:t>
            </a:r>
          </a:p>
          <a:p>
            <a:pPr lvl="1">
              <a:spcAft>
                <a:spcPts val="1800"/>
              </a:spcAft>
            </a:pPr>
            <a:r>
              <a:rPr lang="en-US" dirty="0" smtClean="0"/>
              <a:t>Not relying on the internet to self-diagnose</a:t>
            </a:r>
            <a:endParaRPr lang="en-US" dirty="0"/>
          </a:p>
          <a:p>
            <a:pPr>
              <a:spcAft>
                <a:spcPts val="1800"/>
              </a:spcAft>
            </a:pPr>
            <a:r>
              <a:rPr lang="en-US" dirty="0"/>
              <a:t>Creating and maintaining a first-aid </a:t>
            </a:r>
            <a:r>
              <a:rPr lang="en-US" dirty="0" smtClean="0"/>
              <a:t>kit</a:t>
            </a:r>
            <a:endParaRPr lang="en-US" dirty="0"/>
          </a:p>
        </p:txBody>
      </p:sp>
      <p:pic>
        <p:nvPicPr>
          <p:cNvPr id="5123" name="Picture 3" descr="C:\Users\johnsonem\AppData\Local\Microsoft\Windows\Temporary Internet Files\Content.IE5\IDT0L0TV\MC9000303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562600"/>
            <a:ext cx="1445594" cy="811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975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Routines</a:t>
            </a:r>
            <a:endParaRPr lang="en-US" dirty="0"/>
          </a:p>
        </p:txBody>
      </p:sp>
      <p:sp>
        <p:nvSpPr>
          <p:cNvPr id="3" name="Content Placeholder 2"/>
          <p:cNvSpPr>
            <a:spLocks noGrp="1"/>
          </p:cNvSpPr>
          <p:nvPr>
            <p:ph idx="1"/>
          </p:nvPr>
        </p:nvSpPr>
        <p:spPr>
          <a:xfrm>
            <a:off x="228600" y="1600200"/>
            <a:ext cx="8686800" cy="5105400"/>
          </a:xfrm>
        </p:spPr>
        <p:txBody>
          <a:bodyPr>
            <a:normAutofit/>
          </a:bodyPr>
          <a:lstStyle/>
          <a:p>
            <a:r>
              <a:rPr lang="en-US" dirty="0"/>
              <a:t>Consistently remembering daily </a:t>
            </a:r>
            <a:r>
              <a:rPr lang="en-US" dirty="0" smtClean="0"/>
              <a:t>medications</a:t>
            </a:r>
          </a:p>
          <a:p>
            <a:pPr lvl="1"/>
            <a:r>
              <a:rPr lang="en-US" dirty="0" smtClean="0"/>
              <a:t>Setting an alarm or writing a reminder</a:t>
            </a:r>
          </a:p>
          <a:p>
            <a:pPr lvl="1">
              <a:spcAft>
                <a:spcPts val="1800"/>
              </a:spcAft>
            </a:pPr>
            <a:r>
              <a:rPr lang="en-US" dirty="0" smtClean="0"/>
              <a:t>Creating a routine (e.g., placing pill bottle on top of keys every night)</a:t>
            </a:r>
            <a:endParaRPr lang="en-US" dirty="0"/>
          </a:p>
          <a:p>
            <a:pPr>
              <a:spcAft>
                <a:spcPts val="1800"/>
              </a:spcAft>
            </a:pPr>
            <a:r>
              <a:rPr lang="en-US" dirty="0"/>
              <a:t>Refilling medications before running out</a:t>
            </a:r>
          </a:p>
          <a:p>
            <a:pPr>
              <a:spcAft>
                <a:spcPts val="1800"/>
              </a:spcAft>
            </a:pPr>
            <a:r>
              <a:rPr lang="en-US" dirty="0"/>
              <a:t>Coping with side effects</a:t>
            </a:r>
          </a:p>
          <a:p>
            <a:r>
              <a:rPr lang="en-US" dirty="0"/>
              <a:t>Consulting with medical professionals as needed</a:t>
            </a:r>
          </a:p>
          <a:p>
            <a:endParaRPr lang="en-US" dirty="0"/>
          </a:p>
        </p:txBody>
      </p:sp>
      <p:pic>
        <p:nvPicPr>
          <p:cNvPr id="6146" name="Picture 2" descr="C:\Users\johnsonem\AppData\Local\Microsoft\Windows\Temporary Internet Files\Content.IE5\3OOWED6O\MC90029095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199" y="381000"/>
            <a:ext cx="888895" cy="1037376"/>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johnsonem\AppData\Local\Microsoft\Windows\Temporary Internet Files\Content.IE5\EEIC0C0M\MC90038394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381000"/>
            <a:ext cx="920061" cy="1054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14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TotalTime>
  <Words>4414</Words>
  <Application>Microsoft Office PowerPoint</Application>
  <PresentationFormat>On-screen Show (4:3)</PresentationFormat>
  <Paragraphs>222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Personal Wellness</vt:lpstr>
      <vt:lpstr>What is wellness?</vt:lpstr>
      <vt:lpstr>Why is wellness an important  issue for college students?</vt:lpstr>
      <vt:lpstr>Components of Wellness</vt:lpstr>
      <vt:lpstr>Nutrition</vt:lpstr>
      <vt:lpstr>Exercise Routines</vt:lpstr>
      <vt:lpstr>Sleep Hygiene</vt:lpstr>
      <vt:lpstr>Prevention &amp; Care of Illness/Injury</vt:lpstr>
      <vt:lpstr>Medication Routines</vt:lpstr>
      <vt:lpstr>Stress Management</vt:lpstr>
      <vt:lpstr>Psychological/Mental Health</vt:lpstr>
      <vt:lpstr>Healthful Living Space</vt:lpstr>
      <vt:lpstr>Social Relationships</vt:lpstr>
      <vt:lpstr>Recreational Activities</vt:lpstr>
      <vt:lpstr>Safety Precautions</vt:lpstr>
      <vt:lpstr>Personal Health Choices</vt:lpstr>
      <vt:lpstr>Spirituality</vt:lpstr>
      <vt:lpstr>Types of Wellness Resources</vt:lpstr>
      <vt:lpstr>Taking Charge of Your Wellness</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Wellness Plan</dc:title>
  <dc:creator>COE</dc:creator>
  <cp:lastModifiedBy>Emily Bennert Johnson</cp:lastModifiedBy>
  <cp:revision>133</cp:revision>
  <dcterms:created xsi:type="dcterms:W3CDTF">2013-01-03T00:10:18Z</dcterms:created>
  <dcterms:modified xsi:type="dcterms:W3CDTF">2013-05-16T21:22:09Z</dcterms:modified>
</cp:coreProperties>
</file>