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1" r:id="rId6"/>
    <p:sldId id="260" r:id="rId7"/>
    <p:sldId id="262" r:id="rId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354" autoAdjust="0"/>
  </p:normalViewPr>
  <p:slideViewPr>
    <p:cSldViewPr>
      <p:cViewPr varScale="1">
        <p:scale>
          <a:sx n="66" d="100"/>
          <a:sy n="66" d="100"/>
        </p:scale>
        <p:origin x="-29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2409" tIns="46205" rIns="92409" bIns="46205"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2409" tIns="46205" rIns="92409" bIns="46205" rtlCol="0"/>
          <a:lstStyle>
            <a:lvl1pPr algn="r">
              <a:defRPr sz="1200"/>
            </a:lvl1pPr>
          </a:lstStyle>
          <a:p>
            <a:fld id="{1E9F8D48-622D-4CBA-97C8-B9CB6534AF43}" type="datetimeFigureOut">
              <a:rPr lang="en-US" smtClean="0"/>
              <a:pPr/>
              <a:t>5/16/2013</a:t>
            </a:fld>
            <a:endParaRPr lang="en-US"/>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2409" tIns="46205" rIns="92409" bIns="46205"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2409" tIns="46205" rIns="92409" bIns="462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2409" tIns="46205" rIns="92409" bIns="46205"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2409" tIns="46205" rIns="92409" bIns="46205" rtlCol="0" anchor="b"/>
          <a:lstStyle>
            <a:lvl1pPr algn="r">
              <a:defRPr sz="1200"/>
            </a:lvl1pPr>
          </a:lstStyle>
          <a:p>
            <a:fld id="{FCC85A41-C822-4FB2-9053-94624C1BB1EA}" type="slidenum">
              <a:rPr lang="en-US" smtClean="0"/>
              <a:pPr/>
              <a:t>‹#›</a:t>
            </a:fld>
            <a:endParaRPr lang="en-US"/>
          </a:p>
        </p:txBody>
      </p:sp>
    </p:spTree>
    <p:extLst>
      <p:ext uri="{BB962C8B-B14F-4D97-AF65-F5344CB8AC3E}">
        <p14:creationId xmlns:p14="http://schemas.microsoft.com/office/powerpoint/2010/main" val="2949029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Module 5 Activity 3</a:t>
            </a:r>
          </a:p>
          <a:p>
            <a:endParaRPr lang="en-US" dirty="0" smtClean="0"/>
          </a:p>
          <a:p>
            <a:r>
              <a:rPr lang="en-US" dirty="0" smtClean="0"/>
              <a:t>Students should be sure to understand that calling</a:t>
            </a:r>
            <a:r>
              <a:rPr lang="en-US" baseline="0" dirty="0" smtClean="0"/>
              <a:t> this week “reminder-free” refers to reminders from </a:t>
            </a:r>
            <a:r>
              <a:rPr lang="en-US" b="1" i="1" baseline="0" dirty="0" smtClean="0"/>
              <a:t>other people</a:t>
            </a:r>
            <a:r>
              <a:rPr lang="en-US" baseline="0" dirty="0" smtClean="0"/>
              <a:t>. Each student will be setting up their own reminder system to stay on top of their responsibilities for that week.</a:t>
            </a:r>
          </a:p>
          <a:p>
            <a:endParaRPr lang="en-US" baseline="0" dirty="0" smtClean="0"/>
          </a:p>
          <a:p>
            <a:endParaRPr lang="en-US" baseline="0" dirty="0" smtClean="0"/>
          </a:p>
          <a:p>
            <a:pPr defTabSz="924093">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i="1" dirty="0"/>
              <a:t>On the first click, this slide will pop up with only the question visible. The next click will make the left column visible, and the third will make the right column visible. </a:t>
            </a:r>
          </a:p>
          <a:p>
            <a:endParaRPr lang="en-US" sz="1000" b="1" i="1" dirty="0"/>
          </a:p>
          <a:p>
            <a:r>
              <a:rPr lang="en-US" sz="1000" b="1" dirty="0"/>
              <a:t>[If your class completed the “Creating a Long-Term Planning Calendar” activity (Module 2 Activity 2) already</a:t>
            </a:r>
            <a:r>
              <a:rPr lang="en-US" sz="1000" dirty="0"/>
              <a:t>, this slide should look familiar.] Think back to when we discussed creating your long-term calendar and all the things we talked about needing reminders for, which you learned to put in your calendar. </a:t>
            </a:r>
          </a:p>
          <a:p>
            <a:endParaRPr lang="en-US" sz="1000" dirty="0"/>
          </a:p>
          <a:p>
            <a:r>
              <a:rPr lang="en-US" sz="1000" b="1" dirty="0"/>
              <a:t>[If your class did </a:t>
            </a:r>
            <a:r>
              <a:rPr lang="en-US" sz="1000" b="1" u="sng" dirty="0"/>
              <a:t>not</a:t>
            </a:r>
            <a:r>
              <a:rPr lang="en-US" sz="1000" b="1" dirty="0"/>
              <a:t> yet complete the “Creating a Long-Term Planning Calendar” activity (Module 2 Activity 2)…</a:t>
            </a:r>
            <a:r>
              <a:rPr lang="en-US" sz="1000" dirty="0"/>
              <a:t>]</a:t>
            </a:r>
          </a:p>
          <a:p>
            <a:pPr defTabSz="924093">
              <a:defRPr/>
            </a:pPr>
            <a:r>
              <a:rPr lang="en-US" sz="1000" dirty="0"/>
              <a:t>Have students brainstorm the types of things that they may need reminders for. Encourage them to consider all the different activities, assignments, and events that students need to be reminded to attend, to work on, to complete, to turn in, etc.</a:t>
            </a:r>
          </a:p>
          <a:p>
            <a:endParaRPr lang="en-US" sz="1000" dirty="0"/>
          </a:p>
          <a:p>
            <a:r>
              <a:rPr lang="en-US" sz="1000" dirty="0"/>
              <a:t>A few possible answers are listed here.</a:t>
            </a:r>
          </a:p>
          <a:p>
            <a:endParaRPr lang="en-US" sz="1000" dirty="0"/>
          </a:p>
          <a:p>
            <a:r>
              <a:rPr lang="en-US" sz="1000" dirty="0"/>
              <a:t>Each person needs a different level of support in remembering these types of things. Most high school students have begun to take on the responsibility for remembering some of these on their own and may be able to keep up with their assignments and responsibilities without written reminders. However because of the increased demands and workload, along with the lack of supervision in college, having a backup reminder system (like a planner/calendar) is extremely important. “I don’t need to write it down; I’ll remember” is often the precursor to a college student missing a meeting, missing a deadline, or forgetting to turn in an assignment. Even though you may not need to be reminded on </a:t>
            </a:r>
            <a:r>
              <a:rPr lang="en-US" sz="1000" u="sng" dirty="0"/>
              <a:t>all</a:t>
            </a:r>
            <a:r>
              <a:rPr lang="en-US" sz="1000" dirty="0"/>
              <a:t> of these, it’s good to have a backup, especially for really important things.</a:t>
            </a:r>
            <a:endParaRPr lang="en-US" sz="1000" b="1" i="1"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093">
              <a:defRPr/>
            </a:pPr>
            <a:r>
              <a:rPr lang="en-US" b="1" i="1" baseline="0" dirty="0" smtClean="0"/>
              <a:t>On the first click, this slide will pop up with only the question visible. The next click will make the left column visible, and the third will make the right column visible. </a:t>
            </a:r>
            <a:endParaRPr lang="en-US" b="1" i="1" dirty="0" smtClean="0"/>
          </a:p>
          <a:p>
            <a:endParaRPr lang="en-US" dirty="0" smtClean="0"/>
          </a:p>
          <a:p>
            <a:r>
              <a:rPr lang="en-US" dirty="0" smtClean="0"/>
              <a:t>Have students brainstorm and discuss the people in each student’s life who provide cues to remember the</a:t>
            </a:r>
            <a:r>
              <a:rPr lang="en-US" baseline="0" dirty="0" smtClean="0"/>
              <a:t> things that were mentioned on the previous slide.</a:t>
            </a:r>
          </a:p>
          <a:p>
            <a:endParaRPr lang="en-US" baseline="0" dirty="0" smtClean="0"/>
          </a:p>
          <a:p>
            <a:r>
              <a:rPr lang="en-US" baseline="0" dirty="0" smtClean="0"/>
              <a:t>Some possibilities are given here.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baseline="0" dirty="0" smtClean="0"/>
              <a:t>On the first click, this slide will pop up with only the question visible. The next click will make the left column visible, and the third will make the right column visible. </a:t>
            </a:r>
          </a:p>
          <a:p>
            <a:endParaRPr lang="en-US" b="1" i="1" baseline="0" dirty="0" smtClean="0"/>
          </a:p>
          <a:p>
            <a:r>
              <a:rPr lang="en-US" dirty="0" smtClean="0"/>
              <a:t>As a class, discuss different methods</a:t>
            </a:r>
            <a:r>
              <a:rPr lang="en-US" baseline="0" dirty="0" smtClean="0"/>
              <a:t> for staying on top of all the things that students need to remember. The key for this discussion is that all the methods should be things that the student him/herself can do without needing to have someone else provide the cue. </a:t>
            </a:r>
          </a:p>
          <a:p>
            <a:endParaRPr lang="en-US" baseline="0" dirty="0" smtClean="0"/>
          </a:p>
          <a:p>
            <a:r>
              <a:rPr lang="en-US" baseline="0" dirty="0" smtClean="0"/>
              <a:t>Some possibilities are listed here.</a:t>
            </a:r>
          </a:p>
          <a:p>
            <a:endParaRPr lang="en-US" baseline="0" dirty="0" smtClean="0"/>
          </a:p>
          <a:p>
            <a:r>
              <a:rPr lang="en-US" baseline="0" dirty="0" smtClean="0"/>
              <a:t>[If your class did the long-term calendar activity, they may have already integrated several of these possibilities into their lives.]</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guidelines for this activity to the class. Emphasize the importance</a:t>
            </a:r>
            <a:r>
              <a:rPr lang="en-US" baseline="0" dirty="0" smtClean="0"/>
              <a:t> of setting up their reminders ahead of time and enlisting their families, friends, teachers, etc. to help them practice by not reminding them of their commitments. Just like with the long-term planning calendar, the specific method they use is much less important that the fact that the use it consistently. If they can show that their methods are effective, then their system can be considered successful.</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5</a:t>
            </a:fld>
            <a:endParaRPr lang="en-US"/>
          </a:p>
        </p:txBody>
      </p:sp>
    </p:spTree>
    <p:extLst>
      <p:ext uri="{BB962C8B-B14F-4D97-AF65-F5344CB8AC3E}">
        <p14:creationId xmlns:p14="http://schemas.microsoft.com/office/powerpoint/2010/main" val="1971401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85A41-C822-4FB2-9053-94624C1BB1EA}" type="slidenum">
              <a:rPr lang="en-US" smtClean="0"/>
              <a:pPr/>
              <a:t>7</a:t>
            </a:fld>
            <a:endParaRPr lang="en-US"/>
          </a:p>
        </p:txBody>
      </p:sp>
    </p:spTree>
    <p:extLst>
      <p:ext uri="{BB962C8B-B14F-4D97-AF65-F5344CB8AC3E}">
        <p14:creationId xmlns:p14="http://schemas.microsoft.com/office/powerpoint/2010/main" val="136408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88D10-3F18-4801-B382-A6DD6B033B9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088D10-3F18-4801-B382-A6DD6B033B98}"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088D10-3F18-4801-B382-A6DD6B033B98}"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088D10-3F18-4801-B382-A6DD6B033B98}"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8D10-3F18-4801-B382-A6DD6B033B98}"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8D10-3F18-4801-B382-A6DD6B033B98}"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8D10-3F18-4801-B382-A6DD6B033B98}"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88D10-3F18-4801-B382-A6DD6B033B98}"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97AB5-9B1A-490A-8E73-A34288B9CF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wmf"/><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9144000" cy="1470025"/>
          </a:xfrm>
        </p:spPr>
        <p:txBody>
          <a:bodyPr>
            <a:noAutofit/>
          </a:bodyPr>
          <a:lstStyle/>
          <a:p>
            <a:r>
              <a:rPr lang="en-US" sz="6000" b="1" dirty="0" smtClean="0">
                <a:solidFill>
                  <a:schemeClr val="bg1"/>
                </a:solidFill>
              </a:rPr>
              <a:t>A “Reminder-Free” Week</a:t>
            </a:r>
            <a:endParaRPr lang="en-US" sz="6000" b="1" dirty="0">
              <a:solidFill>
                <a:schemeClr val="bg1"/>
              </a:solidFill>
            </a:endParaRPr>
          </a:p>
        </p:txBody>
      </p:sp>
      <p:pic>
        <p:nvPicPr>
          <p:cNvPr id="1026" name="Picture 2" descr="C:\Documents and Settings\COE\Local Settings\Temporary Internet Files\Content.IE5\19LWFXFR\MCj04420360000[1].wmf"/>
          <p:cNvPicPr>
            <a:picLocks noChangeAspect="1" noChangeArrowheads="1"/>
          </p:cNvPicPr>
          <p:nvPr/>
        </p:nvPicPr>
        <p:blipFill>
          <a:blip r:embed="rId3" cstate="print"/>
          <a:srcRect/>
          <a:stretch>
            <a:fillRect/>
          </a:stretch>
        </p:blipFill>
        <p:spPr bwMode="auto">
          <a:xfrm>
            <a:off x="2736056" y="2614172"/>
            <a:ext cx="3671888" cy="363422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bg1"/>
                </a:solidFill>
              </a:rPr>
              <a:t>What</a:t>
            </a:r>
            <a:r>
              <a:rPr lang="en-US" dirty="0" smtClean="0">
                <a:solidFill>
                  <a:schemeClr val="bg1"/>
                </a:solidFill>
              </a:rPr>
              <a:t> do you need reminders for?</a:t>
            </a:r>
            <a:endParaRPr lang="en-US" dirty="0">
              <a:solidFill>
                <a:schemeClr val="bg1"/>
              </a:solidFill>
            </a:endParaRPr>
          </a:p>
        </p:txBody>
      </p:sp>
      <p:sp>
        <p:nvSpPr>
          <p:cNvPr id="3" name="Content Placeholder 2"/>
          <p:cNvSpPr>
            <a:spLocks noGrp="1"/>
          </p:cNvSpPr>
          <p:nvPr>
            <p:ph sz="half" idx="1"/>
          </p:nvPr>
        </p:nvSpPr>
        <p:spPr>
          <a:xfrm>
            <a:off x="457200" y="1600200"/>
            <a:ext cx="4038600" cy="4953000"/>
          </a:xfrm>
        </p:spPr>
        <p:txBody>
          <a:bodyPr>
            <a:normAutofit/>
          </a:bodyPr>
          <a:lstStyle/>
          <a:p>
            <a:r>
              <a:rPr lang="en-US" dirty="0" smtClean="0">
                <a:solidFill>
                  <a:schemeClr val="bg1"/>
                </a:solidFill>
              </a:rPr>
              <a:t>Homework assignments</a:t>
            </a:r>
          </a:p>
          <a:p>
            <a:r>
              <a:rPr lang="en-US" dirty="0" smtClean="0">
                <a:solidFill>
                  <a:schemeClr val="bg1"/>
                </a:solidFill>
              </a:rPr>
              <a:t>Upcoming tests</a:t>
            </a:r>
          </a:p>
          <a:p>
            <a:r>
              <a:rPr lang="en-US" dirty="0" smtClean="0">
                <a:solidFill>
                  <a:schemeClr val="bg1"/>
                </a:solidFill>
              </a:rPr>
              <a:t>Paper due dates</a:t>
            </a:r>
          </a:p>
          <a:p>
            <a:r>
              <a:rPr lang="en-US" dirty="0" smtClean="0">
                <a:solidFill>
                  <a:schemeClr val="bg1"/>
                </a:solidFill>
              </a:rPr>
              <a:t>Sports practice</a:t>
            </a:r>
          </a:p>
          <a:p>
            <a:r>
              <a:rPr lang="en-US" dirty="0" smtClean="0">
                <a:solidFill>
                  <a:schemeClr val="bg1"/>
                </a:solidFill>
              </a:rPr>
              <a:t>Permission forms</a:t>
            </a:r>
          </a:p>
          <a:p>
            <a:r>
              <a:rPr lang="en-US" dirty="0" smtClean="0">
                <a:solidFill>
                  <a:schemeClr val="bg1"/>
                </a:solidFill>
              </a:rPr>
              <a:t>Extracurricular activity meetings and events</a:t>
            </a:r>
          </a:p>
          <a:p>
            <a:r>
              <a:rPr lang="en-US" dirty="0" smtClean="0">
                <a:solidFill>
                  <a:schemeClr val="bg1"/>
                </a:solidFill>
              </a:rPr>
              <a:t>Taking daily medication </a:t>
            </a:r>
          </a:p>
          <a:p>
            <a:r>
              <a:rPr lang="en-US" dirty="0" smtClean="0">
                <a:solidFill>
                  <a:schemeClr val="bg1"/>
                </a:solidFill>
              </a:rPr>
              <a:t>Taking care of pets</a:t>
            </a:r>
          </a:p>
          <a:p>
            <a:endParaRPr lang="en-US" dirty="0" smtClean="0">
              <a:solidFill>
                <a:schemeClr val="bg1"/>
              </a:solidFill>
            </a:endParaRPr>
          </a:p>
        </p:txBody>
      </p:sp>
      <p:sp>
        <p:nvSpPr>
          <p:cNvPr id="4" name="Content Placeholder 3"/>
          <p:cNvSpPr>
            <a:spLocks noGrp="1"/>
          </p:cNvSpPr>
          <p:nvPr>
            <p:ph sz="half" idx="2"/>
          </p:nvPr>
        </p:nvSpPr>
        <p:spPr>
          <a:xfrm>
            <a:off x="4648200" y="1600200"/>
            <a:ext cx="4038600" cy="4953000"/>
          </a:xfrm>
        </p:spPr>
        <p:txBody>
          <a:bodyPr>
            <a:normAutofit/>
          </a:bodyPr>
          <a:lstStyle/>
          <a:p>
            <a:r>
              <a:rPr lang="en-US" dirty="0" smtClean="0">
                <a:solidFill>
                  <a:schemeClr val="bg1"/>
                </a:solidFill>
              </a:rPr>
              <a:t>Club meetings</a:t>
            </a:r>
          </a:p>
          <a:p>
            <a:r>
              <a:rPr lang="en-US" dirty="0" smtClean="0">
                <a:solidFill>
                  <a:schemeClr val="bg1"/>
                </a:solidFill>
              </a:rPr>
              <a:t>Application deadlines</a:t>
            </a:r>
          </a:p>
          <a:p>
            <a:r>
              <a:rPr lang="en-US" dirty="0" smtClean="0">
                <a:solidFill>
                  <a:schemeClr val="bg1"/>
                </a:solidFill>
              </a:rPr>
              <a:t>Medication refills</a:t>
            </a:r>
          </a:p>
          <a:p>
            <a:r>
              <a:rPr lang="en-US" dirty="0" smtClean="0">
                <a:solidFill>
                  <a:schemeClr val="bg1"/>
                </a:solidFill>
              </a:rPr>
              <a:t>Work schedule</a:t>
            </a:r>
          </a:p>
          <a:p>
            <a:r>
              <a:rPr lang="en-US" dirty="0" smtClean="0">
                <a:solidFill>
                  <a:schemeClr val="bg1"/>
                </a:solidFill>
              </a:rPr>
              <a:t>Special events</a:t>
            </a:r>
          </a:p>
          <a:p>
            <a:r>
              <a:rPr lang="en-US" dirty="0" smtClean="0">
                <a:solidFill>
                  <a:schemeClr val="bg1"/>
                </a:solidFill>
              </a:rPr>
              <a:t>Other</a:t>
            </a:r>
            <a:endParaRPr lang="en-US" dirty="0">
              <a:solidFill>
                <a:schemeClr val="bg1"/>
              </a:solidFill>
            </a:endParaRPr>
          </a:p>
        </p:txBody>
      </p:sp>
      <p:pic>
        <p:nvPicPr>
          <p:cNvPr id="5" name="Picture 11" descr="C:\Documents and Settings\COE\Local Settings\Temporary Internet Files\Content.IE5\I3RHW1C6\MCj04248200000[1].wmf"/>
          <p:cNvPicPr>
            <a:picLocks noChangeAspect="1" noChangeArrowheads="1"/>
          </p:cNvPicPr>
          <p:nvPr/>
        </p:nvPicPr>
        <p:blipFill>
          <a:blip r:embed="rId3" cstate="print"/>
          <a:srcRect/>
          <a:stretch>
            <a:fillRect/>
          </a:stretch>
        </p:blipFill>
        <p:spPr bwMode="auto">
          <a:xfrm>
            <a:off x="6248400" y="5562600"/>
            <a:ext cx="990600" cy="877876"/>
          </a:xfrm>
          <a:prstGeom prst="rect">
            <a:avLst/>
          </a:prstGeom>
          <a:noFill/>
        </p:spPr>
      </p:pic>
      <p:pic>
        <p:nvPicPr>
          <p:cNvPr id="6" name="Picture 10" descr="C:\Documents and Settings\COE\Local Settings\Temporary Internet Files\Content.IE5\CVATM2Z1\MCj04260900000[1].wmf"/>
          <p:cNvPicPr>
            <a:picLocks noChangeAspect="1" noChangeArrowheads="1"/>
          </p:cNvPicPr>
          <p:nvPr/>
        </p:nvPicPr>
        <p:blipFill>
          <a:blip r:embed="rId4" cstate="print"/>
          <a:srcRect/>
          <a:stretch>
            <a:fillRect/>
          </a:stretch>
        </p:blipFill>
        <p:spPr bwMode="auto">
          <a:xfrm>
            <a:off x="7391400" y="4572000"/>
            <a:ext cx="990600" cy="877876"/>
          </a:xfrm>
          <a:prstGeom prst="rect">
            <a:avLst/>
          </a:prstGeom>
          <a:noFill/>
        </p:spPr>
      </p:pic>
      <p:pic>
        <p:nvPicPr>
          <p:cNvPr id="7" name="Picture 6" descr="C:\Documents and Settings\COE\Local Settings\Temporary Internet Files\Content.IE5\19LWFXFR\MCj04248300000[1].wmf"/>
          <p:cNvPicPr>
            <a:picLocks noChangeAspect="1" noChangeArrowheads="1"/>
          </p:cNvPicPr>
          <p:nvPr/>
        </p:nvPicPr>
        <p:blipFill>
          <a:blip r:embed="rId5" cstate="print"/>
          <a:srcRect/>
          <a:stretch>
            <a:fillRect/>
          </a:stretch>
        </p:blipFill>
        <p:spPr bwMode="auto">
          <a:xfrm>
            <a:off x="4724400" y="4876800"/>
            <a:ext cx="990600" cy="8778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fade">
                                      <p:cBhvr>
                                        <p:cTn id="33" dur="2000"/>
                                        <p:tgtEl>
                                          <p:spTgt spid="4">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1" end="1"/>
                                            </p:txEl>
                                          </p:spTgt>
                                        </p:tgtEl>
                                        <p:attrNameLst>
                                          <p:attrName>style.visibility</p:attrName>
                                        </p:attrNameLst>
                                      </p:cBhvr>
                                      <p:to>
                                        <p:strVal val="visible"/>
                                      </p:to>
                                    </p:set>
                                    <p:animEffect transition="in" filter="fade">
                                      <p:cBhvr>
                                        <p:cTn id="36" dur="2000"/>
                                        <p:tgtEl>
                                          <p:spTgt spid="4">
                                            <p:txEl>
                                              <p:pRg st="1" end="1"/>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2000"/>
                                        <p:tgtEl>
                                          <p:spTgt spid="4">
                                            <p:txEl>
                                              <p:pRg st="2" end="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2000"/>
                                        <p:tgtEl>
                                          <p:spTgt spid="4">
                                            <p:txEl>
                                              <p:pRg st="3" end="3"/>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Effect transition="in" filter="fade">
                                      <p:cBhvr>
                                        <p:cTn id="45" dur="2000"/>
                                        <p:tgtEl>
                                          <p:spTgt spid="4">
                                            <p:txEl>
                                              <p:pRg st="4" end="4"/>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fade">
                                      <p:cBhvr>
                                        <p:cTn id="4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bg1"/>
                </a:solidFill>
              </a:rPr>
              <a:t>Who</a:t>
            </a:r>
            <a:r>
              <a:rPr lang="en-US" dirty="0" smtClean="0">
                <a:solidFill>
                  <a:schemeClr val="bg1"/>
                </a:solidFill>
              </a:rPr>
              <a:t> reminds you?</a:t>
            </a:r>
            <a:endParaRPr lang="en-US" dirty="0">
              <a:solidFill>
                <a:schemeClr val="bg1"/>
              </a:solidFill>
            </a:endParaRPr>
          </a:p>
        </p:txBody>
      </p:sp>
      <p:sp>
        <p:nvSpPr>
          <p:cNvPr id="3" name="Content Placeholder 2"/>
          <p:cNvSpPr>
            <a:spLocks noGrp="1"/>
          </p:cNvSpPr>
          <p:nvPr>
            <p:ph sz="half" idx="1"/>
          </p:nvPr>
        </p:nvSpPr>
        <p:spPr>
          <a:xfrm>
            <a:off x="457200" y="1981200"/>
            <a:ext cx="4038600" cy="4191000"/>
          </a:xfrm>
        </p:spPr>
        <p:txBody>
          <a:bodyPr>
            <a:normAutofit/>
          </a:bodyPr>
          <a:lstStyle/>
          <a:p>
            <a:r>
              <a:rPr lang="en-US" dirty="0" smtClean="0">
                <a:solidFill>
                  <a:schemeClr val="bg1"/>
                </a:solidFill>
              </a:rPr>
              <a:t>Parents</a:t>
            </a:r>
          </a:p>
          <a:p>
            <a:r>
              <a:rPr lang="en-US" dirty="0" smtClean="0">
                <a:solidFill>
                  <a:schemeClr val="bg1"/>
                </a:solidFill>
              </a:rPr>
              <a:t>Teachers</a:t>
            </a:r>
          </a:p>
          <a:p>
            <a:r>
              <a:rPr lang="en-US" dirty="0" smtClean="0">
                <a:solidFill>
                  <a:schemeClr val="bg1"/>
                </a:solidFill>
              </a:rPr>
              <a:t>Friends</a:t>
            </a:r>
          </a:p>
          <a:p>
            <a:r>
              <a:rPr lang="en-US" dirty="0" smtClean="0">
                <a:solidFill>
                  <a:schemeClr val="bg1"/>
                </a:solidFill>
              </a:rPr>
              <a:t>Siblings</a:t>
            </a:r>
          </a:p>
          <a:p>
            <a:r>
              <a:rPr lang="en-US" dirty="0" smtClean="0">
                <a:solidFill>
                  <a:schemeClr val="bg1"/>
                </a:solidFill>
              </a:rPr>
              <a:t>Classmates</a:t>
            </a:r>
          </a:p>
          <a:p>
            <a:r>
              <a:rPr lang="en-US" dirty="0" smtClean="0">
                <a:solidFill>
                  <a:schemeClr val="bg1"/>
                </a:solidFill>
              </a:rPr>
              <a:t>Other relatives</a:t>
            </a:r>
          </a:p>
          <a:p>
            <a:r>
              <a:rPr lang="en-US" dirty="0" smtClean="0">
                <a:solidFill>
                  <a:schemeClr val="bg1"/>
                </a:solidFill>
              </a:rPr>
              <a:t>Guidance counselors</a:t>
            </a:r>
          </a:p>
        </p:txBody>
      </p:sp>
      <p:sp>
        <p:nvSpPr>
          <p:cNvPr id="4" name="Content Placeholder 3"/>
          <p:cNvSpPr>
            <a:spLocks noGrp="1"/>
          </p:cNvSpPr>
          <p:nvPr>
            <p:ph sz="half" idx="2"/>
          </p:nvPr>
        </p:nvSpPr>
        <p:spPr>
          <a:xfrm>
            <a:off x="6172200" y="1905000"/>
            <a:ext cx="2514600" cy="4038600"/>
          </a:xfrm>
        </p:spPr>
        <p:txBody>
          <a:bodyPr>
            <a:normAutofit/>
          </a:bodyPr>
          <a:lstStyle/>
          <a:p>
            <a:r>
              <a:rPr lang="en-US" dirty="0" smtClean="0">
                <a:solidFill>
                  <a:schemeClr val="bg1"/>
                </a:solidFill>
              </a:rPr>
              <a:t>Mentors</a:t>
            </a:r>
          </a:p>
          <a:p>
            <a:r>
              <a:rPr lang="en-US" dirty="0" smtClean="0">
                <a:solidFill>
                  <a:schemeClr val="bg1"/>
                </a:solidFill>
              </a:rPr>
              <a:t>Coaches</a:t>
            </a:r>
          </a:p>
          <a:p>
            <a:r>
              <a:rPr lang="en-US" dirty="0" smtClean="0">
                <a:solidFill>
                  <a:schemeClr val="bg1"/>
                </a:solidFill>
              </a:rPr>
              <a:t>Advisors</a:t>
            </a:r>
          </a:p>
          <a:p>
            <a:r>
              <a:rPr lang="en-US" dirty="0" smtClean="0">
                <a:solidFill>
                  <a:schemeClr val="bg1"/>
                </a:solidFill>
              </a:rPr>
              <a:t>Teammates</a:t>
            </a:r>
          </a:p>
          <a:p>
            <a:r>
              <a:rPr lang="en-US" dirty="0" smtClean="0">
                <a:solidFill>
                  <a:schemeClr val="bg1"/>
                </a:solidFill>
              </a:rPr>
              <a:t>Club Sponsors</a:t>
            </a:r>
          </a:p>
          <a:p>
            <a:r>
              <a:rPr lang="en-US" dirty="0" smtClean="0">
                <a:solidFill>
                  <a:schemeClr val="bg1"/>
                </a:solidFill>
              </a:rPr>
              <a:t>Other</a:t>
            </a:r>
            <a:endParaRPr lang="en-US" dirty="0">
              <a:solidFill>
                <a:schemeClr val="bg1"/>
              </a:solidFill>
            </a:endParaRPr>
          </a:p>
        </p:txBody>
      </p:sp>
      <p:pic>
        <p:nvPicPr>
          <p:cNvPr id="5" name="Picture 8" descr="C:\Documents and Settings\COE\Local Settings\Temporary Internet Files\Content.IE5\CVATM2Z1\MCj04246340000[1].wmf"/>
          <p:cNvPicPr>
            <a:picLocks noChangeAspect="1" noChangeArrowheads="1"/>
          </p:cNvPicPr>
          <p:nvPr/>
        </p:nvPicPr>
        <p:blipFill>
          <a:blip r:embed="rId3" cstate="print"/>
          <a:srcRect/>
          <a:stretch>
            <a:fillRect/>
          </a:stretch>
        </p:blipFill>
        <p:spPr bwMode="auto">
          <a:xfrm>
            <a:off x="2667000" y="1905000"/>
            <a:ext cx="3203575" cy="310918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fade">
                                      <p:cBhvr>
                                        <p:cTn id="30" dur="2000"/>
                                        <p:tgtEl>
                                          <p:spTgt spid="4">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fade">
                                      <p:cBhvr>
                                        <p:cTn id="33" dur="2000"/>
                                        <p:tgtEl>
                                          <p:spTgt spid="4">
                                            <p:txEl>
                                              <p:pRg st="1" end="1"/>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fade">
                                      <p:cBhvr>
                                        <p:cTn id="36" dur="2000"/>
                                        <p:tgtEl>
                                          <p:spTgt spid="4">
                                            <p:txEl>
                                              <p:pRg st="2" end="2"/>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fade">
                                      <p:cBhvr>
                                        <p:cTn id="39" dur="2000"/>
                                        <p:tgtEl>
                                          <p:spTgt spid="4">
                                            <p:txEl>
                                              <p:pRg st="3" end="3"/>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2000"/>
                                        <p:tgtEl>
                                          <p:spTgt spid="4">
                                            <p:txEl>
                                              <p:pRg st="4" end="4"/>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fade">
                                      <p:cBhvr>
                                        <p:cTn id="45"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bg1"/>
                </a:solidFill>
              </a:rPr>
              <a:t>How</a:t>
            </a:r>
            <a:r>
              <a:rPr lang="en-US" dirty="0" smtClean="0">
                <a:solidFill>
                  <a:schemeClr val="bg1"/>
                </a:solidFill>
              </a:rPr>
              <a:t> can you remind yourself?</a:t>
            </a:r>
            <a:endParaRPr lang="en-US" dirty="0">
              <a:solidFill>
                <a:schemeClr val="bg1"/>
              </a:solidFill>
            </a:endParaRPr>
          </a:p>
        </p:txBody>
      </p:sp>
      <p:sp>
        <p:nvSpPr>
          <p:cNvPr id="4" name="Content Placeholder 3"/>
          <p:cNvSpPr>
            <a:spLocks noGrp="1"/>
          </p:cNvSpPr>
          <p:nvPr>
            <p:ph sz="half" idx="1"/>
          </p:nvPr>
        </p:nvSpPr>
        <p:spPr>
          <a:xfrm>
            <a:off x="381000" y="1752600"/>
            <a:ext cx="2895600" cy="4876800"/>
          </a:xfrm>
        </p:spPr>
        <p:txBody>
          <a:bodyPr>
            <a:normAutofit/>
          </a:bodyPr>
          <a:lstStyle/>
          <a:p>
            <a:r>
              <a:rPr lang="en-US" dirty="0" smtClean="0">
                <a:solidFill>
                  <a:schemeClr val="bg1"/>
                </a:solidFill>
              </a:rPr>
              <a:t>Long-term calendar</a:t>
            </a:r>
          </a:p>
          <a:p>
            <a:r>
              <a:rPr lang="en-US" dirty="0" smtClean="0">
                <a:solidFill>
                  <a:schemeClr val="bg1"/>
                </a:solidFill>
              </a:rPr>
              <a:t>Sticky notes</a:t>
            </a:r>
          </a:p>
          <a:p>
            <a:r>
              <a:rPr lang="en-US" dirty="0" smtClean="0">
                <a:solidFill>
                  <a:schemeClr val="bg1"/>
                </a:solidFill>
              </a:rPr>
              <a:t>Day planner</a:t>
            </a:r>
          </a:p>
          <a:p>
            <a:r>
              <a:rPr lang="en-US" dirty="0" smtClean="0">
                <a:solidFill>
                  <a:schemeClr val="bg1"/>
                </a:solidFill>
              </a:rPr>
              <a:t>Alarm clock</a:t>
            </a:r>
          </a:p>
          <a:p>
            <a:r>
              <a:rPr lang="en-US" dirty="0" smtClean="0">
                <a:solidFill>
                  <a:schemeClr val="bg1"/>
                </a:solidFill>
              </a:rPr>
              <a:t>Cell phone</a:t>
            </a:r>
          </a:p>
          <a:p>
            <a:r>
              <a:rPr lang="en-US" dirty="0" smtClean="0">
                <a:solidFill>
                  <a:schemeClr val="bg1"/>
                </a:solidFill>
              </a:rPr>
              <a:t>Notepad</a:t>
            </a:r>
          </a:p>
          <a:p>
            <a:r>
              <a:rPr lang="en-US" dirty="0" smtClean="0">
                <a:solidFill>
                  <a:schemeClr val="bg1"/>
                </a:solidFill>
              </a:rPr>
              <a:t>Email</a:t>
            </a:r>
          </a:p>
          <a:p>
            <a:r>
              <a:rPr lang="en-US" dirty="0" err="1" smtClean="0">
                <a:solidFill>
                  <a:schemeClr val="bg1"/>
                </a:solidFill>
              </a:rPr>
              <a:t>iPad</a:t>
            </a:r>
            <a:r>
              <a:rPr lang="en-US" dirty="0" smtClean="0">
                <a:solidFill>
                  <a:schemeClr val="bg1"/>
                </a:solidFill>
              </a:rPr>
              <a:t>/tablet apps </a:t>
            </a:r>
          </a:p>
        </p:txBody>
      </p:sp>
      <p:sp>
        <p:nvSpPr>
          <p:cNvPr id="5" name="Content Placeholder 4"/>
          <p:cNvSpPr>
            <a:spLocks noGrp="1"/>
          </p:cNvSpPr>
          <p:nvPr>
            <p:ph sz="half" idx="2"/>
          </p:nvPr>
        </p:nvSpPr>
        <p:spPr>
          <a:xfrm>
            <a:off x="5791200" y="1828800"/>
            <a:ext cx="2895600" cy="4572000"/>
          </a:xfrm>
        </p:spPr>
        <p:txBody>
          <a:bodyPr>
            <a:normAutofit/>
          </a:bodyPr>
          <a:lstStyle/>
          <a:p>
            <a:r>
              <a:rPr lang="en-US" dirty="0" smtClean="0">
                <a:solidFill>
                  <a:schemeClr val="bg1"/>
                </a:solidFill>
              </a:rPr>
              <a:t>Digital audio recorder</a:t>
            </a:r>
          </a:p>
          <a:p>
            <a:r>
              <a:rPr lang="en-US" dirty="0" smtClean="0">
                <a:solidFill>
                  <a:schemeClr val="bg1"/>
                </a:solidFill>
              </a:rPr>
              <a:t>Online calendar</a:t>
            </a:r>
          </a:p>
          <a:p>
            <a:r>
              <a:rPr lang="en-US" dirty="0" smtClean="0">
                <a:solidFill>
                  <a:schemeClr val="bg1"/>
                </a:solidFill>
              </a:rPr>
              <a:t>Electronic organizer (PDA)</a:t>
            </a:r>
          </a:p>
          <a:p>
            <a:r>
              <a:rPr lang="en-US" dirty="0" smtClean="0">
                <a:solidFill>
                  <a:schemeClr val="bg1"/>
                </a:solidFill>
              </a:rPr>
              <a:t>Write on your hand </a:t>
            </a:r>
            <a:r>
              <a:rPr lang="en-US" dirty="0" smtClean="0">
                <a:solidFill>
                  <a:schemeClr val="bg1"/>
                </a:solidFill>
                <a:sym typeface="Wingdings" pitchFamily="2" charset="2"/>
              </a:rPr>
              <a:t></a:t>
            </a:r>
            <a:endParaRPr lang="en-US" dirty="0" smtClean="0">
              <a:solidFill>
                <a:schemeClr val="bg1"/>
              </a:solidFill>
            </a:endParaRPr>
          </a:p>
          <a:p>
            <a:r>
              <a:rPr lang="en-US" dirty="0" smtClean="0">
                <a:solidFill>
                  <a:schemeClr val="bg1"/>
                </a:solidFill>
              </a:rPr>
              <a:t>Other</a:t>
            </a:r>
          </a:p>
          <a:p>
            <a:endParaRPr lang="en-US" dirty="0" smtClean="0">
              <a:solidFill>
                <a:schemeClr val="bg1"/>
              </a:solidFill>
            </a:endParaRPr>
          </a:p>
        </p:txBody>
      </p:sp>
      <p:pic>
        <p:nvPicPr>
          <p:cNvPr id="6" name="Picture 15" descr="C:\Documents and Settings\COE\Local Settings\Temporary Internet Files\Content.IE5\SMMEE3V8\MPj03853150000[1].jpg"/>
          <p:cNvPicPr>
            <a:picLocks noChangeAspect="1" noChangeArrowheads="1"/>
          </p:cNvPicPr>
          <p:nvPr/>
        </p:nvPicPr>
        <p:blipFill>
          <a:blip r:embed="rId3" cstate="print"/>
          <a:srcRect/>
          <a:stretch>
            <a:fillRect/>
          </a:stretch>
        </p:blipFill>
        <p:spPr bwMode="auto">
          <a:xfrm>
            <a:off x="3352800" y="2133599"/>
            <a:ext cx="2286000" cy="32004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20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2000"/>
                                        <p:tgtEl>
                                          <p:spTgt spid="4">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20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Effect transition="in" filter="fade">
                                      <p:cBhvr>
                                        <p:cTn id="33" dur="2000"/>
                                        <p:tgtEl>
                                          <p:spTgt spid="5">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
                                            <p:txEl>
                                              <p:pRg st="1" end="1"/>
                                            </p:txEl>
                                          </p:spTgt>
                                        </p:tgtEl>
                                        <p:attrNameLst>
                                          <p:attrName>style.visibility</p:attrName>
                                        </p:attrNameLst>
                                      </p:cBhvr>
                                      <p:to>
                                        <p:strVal val="visible"/>
                                      </p:to>
                                    </p:set>
                                    <p:animEffect transition="in" filter="fade">
                                      <p:cBhvr>
                                        <p:cTn id="36" dur="2000"/>
                                        <p:tgtEl>
                                          <p:spTgt spid="5">
                                            <p:txEl>
                                              <p:pRg st="1" end="1"/>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Effect transition="in" filter="fade">
                                      <p:cBhvr>
                                        <p:cTn id="39" dur="2000"/>
                                        <p:tgtEl>
                                          <p:spTgt spid="5">
                                            <p:txEl>
                                              <p:pRg st="2" end="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fade">
                                      <p:cBhvr>
                                        <p:cTn id="42" dur="2000"/>
                                        <p:tgtEl>
                                          <p:spTgt spid="5">
                                            <p:txEl>
                                              <p:pRg st="3" end="3"/>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Effect transition="in" filter="fade">
                                      <p:cBhvr>
                                        <p:cTn id="45"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“Reminder-Free” Week Activity</a:t>
            </a:r>
            <a:endParaRPr lang="en-US" dirty="0">
              <a:solidFill>
                <a:schemeClr val="bg1"/>
              </a:solidFill>
            </a:endParaRPr>
          </a:p>
        </p:txBody>
      </p:sp>
      <p:sp>
        <p:nvSpPr>
          <p:cNvPr id="3" name="Content Placeholder 2"/>
          <p:cNvSpPr>
            <a:spLocks noGrp="1"/>
          </p:cNvSpPr>
          <p:nvPr>
            <p:ph idx="1"/>
          </p:nvPr>
        </p:nvSpPr>
        <p:spPr>
          <a:xfrm>
            <a:off x="304800" y="1524000"/>
            <a:ext cx="8534400" cy="5334000"/>
          </a:xfrm>
        </p:spPr>
        <p:txBody>
          <a:bodyPr>
            <a:normAutofit fontScale="85000" lnSpcReduction="20000"/>
          </a:bodyPr>
          <a:lstStyle/>
          <a:p>
            <a:r>
              <a:rPr lang="en-US" dirty="0" smtClean="0">
                <a:solidFill>
                  <a:schemeClr val="bg1"/>
                </a:solidFill>
              </a:rPr>
              <a:t>For one week, you are to take sole responsibility for your own reminders, both in school and outside of school.</a:t>
            </a:r>
          </a:p>
          <a:p>
            <a:endParaRPr lang="en-US" dirty="0" smtClean="0">
              <a:solidFill>
                <a:schemeClr val="bg1"/>
              </a:solidFill>
            </a:endParaRPr>
          </a:p>
          <a:p>
            <a:r>
              <a:rPr lang="en-US" dirty="0" smtClean="0">
                <a:solidFill>
                  <a:schemeClr val="bg1"/>
                </a:solidFill>
              </a:rPr>
              <a:t>Tell the key people in your life to avoid reminding you of your commitments this week.</a:t>
            </a:r>
          </a:p>
          <a:p>
            <a:endParaRPr lang="en-US" dirty="0" smtClean="0">
              <a:solidFill>
                <a:schemeClr val="bg1"/>
              </a:solidFill>
            </a:endParaRPr>
          </a:p>
          <a:p>
            <a:r>
              <a:rPr lang="en-US" dirty="0" smtClean="0">
                <a:solidFill>
                  <a:schemeClr val="bg1"/>
                </a:solidFill>
              </a:rPr>
              <a:t>Use any of the methods we discussed to keep track of your responsibilities. Try several techniques until you find what works best for you.</a:t>
            </a:r>
          </a:p>
          <a:p>
            <a:pPr>
              <a:buNone/>
            </a:pPr>
            <a:endParaRPr lang="en-US" dirty="0" smtClean="0">
              <a:solidFill>
                <a:schemeClr val="bg1"/>
              </a:solidFill>
            </a:endParaRPr>
          </a:p>
          <a:p>
            <a:r>
              <a:rPr lang="en-US" dirty="0" smtClean="0">
                <a:solidFill>
                  <a:schemeClr val="bg1"/>
                </a:solidFill>
              </a:rPr>
              <a:t>Take note, on your planning system, of what activities you accomplished as planned </a:t>
            </a:r>
            <a:r>
              <a:rPr lang="en-US" u="sng" dirty="0" smtClean="0">
                <a:solidFill>
                  <a:schemeClr val="bg1"/>
                </a:solidFill>
              </a:rPr>
              <a:t>each day</a:t>
            </a:r>
            <a:r>
              <a:rPr lang="en-US" dirty="0" smtClean="0">
                <a:solidFill>
                  <a:schemeClr val="bg1"/>
                </a:solidFill>
              </a:rPr>
              <a:t>.  If something was not accomplished, relocate it to another day’s plan.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bg1"/>
                </a:solidFill>
              </a:rPr>
              <a:t>Journal Entry</a:t>
            </a:r>
            <a:endParaRPr lang="en-US" dirty="0">
              <a:solidFill>
                <a:schemeClr val="bg1"/>
              </a:solidFill>
            </a:endParaRPr>
          </a:p>
        </p:txBody>
      </p:sp>
      <p:sp>
        <p:nvSpPr>
          <p:cNvPr id="5" name="Content Placeholder 4"/>
          <p:cNvSpPr>
            <a:spLocks noGrp="1"/>
          </p:cNvSpPr>
          <p:nvPr>
            <p:ph idx="1"/>
          </p:nvPr>
        </p:nvSpPr>
        <p:spPr>
          <a:xfrm>
            <a:off x="381000" y="1447800"/>
            <a:ext cx="8382000" cy="5257800"/>
          </a:xfrm>
        </p:spPr>
        <p:txBody>
          <a:bodyPr>
            <a:normAutofit fontScale="85000" lnSpcReduction="10000"/>
          </a:bodyPr>
          <a:lstStyle/>
          <a:p>
            <a:pPr>
              <a:buNone/>
            </a:pPr>
            <a:r>
              <a:rPr lang="en-US" b="1" dirty="0" smtClean="0">
                <a:solidFill>
                  <a:schemeClr val="bg1"/>
                </a:solidFill>
              </a:rPr>
              <a:t>Reflect on the experience of your “reminder-free” week.</a:t>
            </a:r>
          </a:p>
          <a:p>
            <a:r>
              <a:rPr lang="en-US" dirty="0" smtClean="0">
                <a:solidFill>
                  <a:schemeClr val="bg1"/>
                </a:solidFill>
              </a:rPr>
              <a:t>What were some of the activities, events, and assignments you had to remember on your own this week? Who usually reminds you of these?</a:t>
            </a:r>
          </a:p>
          <a:p>
            <a:r>
              <a:rPr lang="en-US" dirty="0" smtClean="0">
                <a:solidFill>
                  <a:schemeClr val="bg1"/>
                </a:solidFill>
              </a:rPr>
              <a:t>What strategies and methods did you use to remind yourself of your commitments?</a:t>
            </a:r>
          </a:p>
          <a:p>
            <a:r>
              <a:rPr lang="en-US" dirty="0" smtClean="0">
                <a:solidFill>
                  <a:schemeClr val="bg1"/>
                </a:solidFill>
              </a:rPr>
              <a:t>Which methods worked best for you? Which were less helpful? Why?</a:t>
            </a:r>
          </a:p>
          <a:p>
            <a:r>
              <a:rPr lang="en-US" dirty="0" smtClean="0">
                <a:solidFill>
                  <a:schemeClr val="bg1"/>
                </a:solidFill>
              </a:rPr>
              <a:t>How will this experience help you as you prepare to live more independently in college?</a:t>
            </a:r>
          </a:p>
          <a:p>
            <a:r>
              <a:rPr lang="en-US" dirty="0" smtClean="0">
                <a:solidFill>
                  <a:schemeClr val="bg1"/>
                </a:solidFill>
              </a:rPr>
              <a:t>Include a copy of your plan for the week (with check-off notes) with the journal entry.</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6040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990</Words>
  <Application>Microsoft Office PowerPoint</Application>
  <PresentationFormat>On-screen Show (4:3)</PresentationFormat>
  <Paragraphs>96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 “Reminder-Free” Week</vt:lpstr>
      <vt:lpstr>What do you need reminders for?</vt:lpstr>
      <vt:lpstr>Who reminds you?</vt:lpstr>
      <vt:lpstr>How can you remind yourself?</vt:lpstr>
      <vt:lpstr>“Reminder-Free” Week Activity</vt:lpstr>
      <vt:lpstr>Journal Entry</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Your IEP</dc:title>
  <dc:creator>COE</dc:creator>
  <cp:lastModifiedBy>Emily Bennert Johnson</cp:lastModifiedBy>
  <cp:revision>37</cp:revision>
  <cp:lastPrinted>2013-05-16T21:57:45Z</cp:lastPrinted>
  <dcterms:created xsi:type="dcterms:W3CDTF">2012-12-06T03:56:29Z</dcterms:created>
  <dcterms:modified xsi:type="dcterms:W3CDTF">2013-05-16T21:57:48Z</dcterms:modified>
</cp:coreProperties>
</file>