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4" r:id="rId3"/>
    <p:sldId id="266" r:id="rId4"/>
    <p:sldId id="267" r:id="rId5"/>
    <p:sldId id="274" r:id="rId6"/>
    <p:sldId id="275" r:id="rId7"/>
    <p:sldId id="276" r:id="rId8"/>
    <p:sldId id="277" r:id="rId9"/>
    <p:sldId id="265" r:id="rId10"/>
    <p:sldId id="272" r:id="rId11"/>
    <p:sldId id="273"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2" autoAdjust="0"/>
    <p:restoredTop sz="70569" autoAdjust="0"/>
  </p:normalViewPr>
  <p:slideViewPr>
    <p:cSldViewPr>
      <p:cViewPr>
        <p:scale>
          <a:sx n="50" d="100"/>
          <a:sy n="50" d="100"/>
        </p:scale>
        <p:origin x="-3384" y="-85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646"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62658DA-C1BB-46B4-95A0-19F9CD694FC8}" type="slidenum">
              <a:rPr lang="en-US" smtClean="0"/>
              <a:pPr/>
              <a:t>‹#›</a:t>
            </a:fld>
            <a:endParaRPr lang="en-US"/>
          </a:p>
        </p:txBody>
      </p:sp>
    </p:spTree>
    <p:extLst>
      <p:ext uri="{BB962C8B-B14F-4D97-AF65-F5344CB8AC3E}">
        <p14:creationId xmlns:p14="http://schemas.microsoft.com/office/powerpoint/2010/main" val="389841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EE7AF50-F83D-4FFD-87A1-4B86792B75E3}" type="datetimeFigureOut">
              <a:rPr lang="en-US" smtClean="0"/>
              <a:pPr/>
              <a:t>5/16/2013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15307920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5 Activity</a:t>
            </a:r>
            <a:r>
              <a:rPr lang="en-US" baseline="0" dirty="0" smtClean="0">
                <a:solidFill>
                  <a:schemeClr val="tx1"/>
                </a:solidFill>
              </a:rPr>
              <a:t> 2</a:t>
            </a:r>
            <a:endParaRPr lang="en-US" dirty="0" smtClean="0">
              <a:solidFill>
                <a:schemeClr val="tx1"/>
              </a:solidFill>
            </a:endParaRPr>
          </a:p>
          <a:p>
            <a:endParaRPr lang="en-US" dirty="0" smtClean="0">
              <a:solidFill>
                <a:schemeClr val="tx1"/>
              </a:solidFill>
            </a:endParaRPr>
          </a:p>
          <a:p>
            <a:r>
              <a:rPr lang="en-US" dirty="0" smtClean="0">
                <a:solidFill>
                  <a:schemeClr val="tx1"/>
                </a:solidFill>
              </a:rPr>
              <a:t>In this activity,</a:t>
            </a:r>
            <a:r>
              <a:rPr lang="en-US" baseline="0" dirty="0" smtClean="0">
                <a:solidFill>
                  <a:schemeClr val="tx1"/>
                </a:solidFill>
              </a:rPr>
              <a:t> students will learn about some activities that can help decrease stress and will implement a few in their own lives.</a:t>
            </a:r>
          </a:p>
          <a:p>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baseline="0" dirty="0" smtClean="0">
              <a:solidFill>
                <a:schemeClr val="tx1"/>
              </a:solidFill>
            </a:endParaRPr>
          </a:p>
          <a:p>
            <a:endParaRPr lang="en-US" baseline="0" dirty="0" smtClean="0">
              <a:solidFill>
                <a:schemeClr val="tx1"/>
              </a:solidFill>
            </a:endParaRPr>
          </a:p>
          <a:p>
            <a:endParaRPr lang="en-US"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solidFill>
                  <a:schemeClr val="tx1"/>
                </a:solidFill>
              </a:rPr>
              <a:t>Students should complete this journal entry and add it to their</a:t>
            </a:r>
            <a:r>
              <a:rPr lang="en-US" b="0" baseline="0" dirty="0" smtClean="0">
                <a:solidFill>
                  <a:schemeClr val="tx1"/>
                </a:solidFill>
              </a:rPr>
              <a:t> transition notebook.</a:t>
            </a: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extLst>
      <p:ext uri="{BB962C8B-B14F-4D97-AF65-F5344CB8AC3E}">
        <p14:creationId xmlns:p14="http://schemas.microsoft.com/office/powerpoint/2010/main" val="844300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rPr>
              <a:t>What is it?</a:t>
            </a:r>
          </a:p>
          <a:p>
            <a:pPr marL="171450" indent="-171450">
              <a:buFont typeface="Arial" pitchFamily="34" charset="0"/>
              <a:buChar char="•"/>
            </a:pPr>
            <a:r>
              <a:rPr lang="en-US" dirty="0" smtClean="0">
                <a:solidFill>
                  <a:schemeClr val="tx1"/>
                </a:solidFill>
              </a:rPr>
              <a:t>Stress is physical, mental, or emotional strain or tension (source: dictionary.com).</a:t>
            </a:r>
          </a:p>
          <a:p>
            <a:pPr marL="171450" indent="-171450">
              <a:buFont typeface="Arial" pitchFamily="34" charset="0"/>
              <a:buChar char="•"/>
            </a:pPr>
            <a:r>
              <a:rPr lang="en-US" dirty="0" smtClean="0">
                <a:solidFill>
                  <a:schemeClr val="tx1"/>
                </a:solidFill>
              </a:rPr>
              <a:t>Stress is the body’s reaction to some kind of event or stimulus </a:t>
            </a:r>
          </a:p>
          <a:p>
            <a:pPr marL="171450" indent="-171450">
              <a:buFont typeface="Arial" pitchFamily="34" charset="0"/>
              <a:buChar char="•"/>
            </a:pPr>
            <a:r>
              <a:rPr lang="en-US" baseline="0" dirty="0" smtClean="0">
                <a:solidFill>
                  <a:schemeClr val="tx1"/>
                </a:solidFill>
              </a:rPr>
              <a:t>Stress is pressure, anxiety, worry, tension, apprehension, etc.</a:t>
            </a:r>
          </a:p>
          <a:p>
            <a:pPr marL="171450" indent="-171450">
              <a:buFont typeface="Arial" pitchFamily="34" charset="0"/>
              <a:buChar char="•"/>
            </a:pPr>
            <a:r>
              <a:rPr lang="en-US" baseline="0" dirty="0" smtClean="0">
                <a:solidFill>
                  <a:schemeClr val="tx1"/>
                </a:solidFill>
              </a:rPr>
              <a:t>Stress is _____________. [Have students describe what they think stress is and how stress makes them feel.]</a:t>
            </a:r>
          </a:p>
          <a:p>
            <a:pPr>
              <a:buFont typeface="Arial" pitchFamily="34" charset="0"/>
              <a:buChar char="•"/>
            </a:pPr>
            <a:endParaRPr lang="en-US" baseline="0" dirty="0" smtClean="0">
              <a:solidFill>
                <a:schemeClr val="tx1"/>
              </a:solidFill>
            </a:endParaRPr>
          </a:p>
          <a:p>
            <a:pPr>
              <a:buFont typeface="Arial" pitchFamily="34" charset="0"/>
              <a:buNone/>
            </a:pPr>
            <a:r>
              <a:rPr lang="en-US" b="1" baseline="0" dirty="0" smtClean="0">
                <a:solidFill>
                  <a:schemeClr val="tx1"/>
                </a:solidFill>
              </a:rPr>
              <a:t>What causes it?</a:t>
            </a:r>
          </a:p>
          <a:p>
            <a:pPr marL="171450" indent="-171450">
              <a:buFont typeface="Arial" pitchFamily="34" charset="0"/>
              <a:buChar char="•"/>
            </a:pPr>
            <a:r>
              <a:rPr lang="en-US" i="1" baseline="0" dirty="0" smtClean="0">
                <a:solidFill>
                  <a:schemeClr val="tx1"/>
                </a:solidFill>
              </a:rPr>
              <a:t>Anything</a:t>
            </a:r>
            <a:r>
              <a:rPr lang="en-US" baseline="0" dirty="0" smtClean="0">
                <a:solidFill>
                  <a:schemeClr val="tx1"/>
                </a:solidFill>
              </a:rPr>
              <a:t>  that a person perceives as a threat to their well-being…and the interpretation of what constitutes a “threat” is </a:t>
            </a:r>
            <a:r>
              <a:rPr lang="en-US" i="1" baseline="0" dirty="0" smtClean="0">
                <a:solidFill>
                  <a:schemeClr val="tx1"/>
                </a:solidFill>
              </a:rPr>
              <a:t>very</a:t>
            </a:r>
            <a:r>
              <a:rPr lang="en-US" baseline="0" dirty="0" smtClean="0">
                <a:solidFill>
                  <a:schemeClr val="tx1"/>
                </a:solidFill>
              </a:rPr>
              <a:t> broad. This could be anything from an angry rhinoceros charging toward you to an oral presentation that is assigned to you in public speaking class. It could be a relationship with another person, or a traffic jam. Anything that causes a person distress can be a stressor.</a:t>
            </a:r>
          </a:p>
          <a:p>
            <a:pPr marL="171450" indent="-171450">
              <a:buFont typeface="Arial" pitchFamily="34" charset="0"/>
              <a:buChar char="•"/>
            </a:pPr>
            <a:r>
              <a:rPr lang="en-US" baseline="0" dirty="0" smtClean="0">
                <a:solidFill>
                  <a:schemeClr val="tx1"/>
                </a:solidFill>
              </a:rPr>
              <a:t>[Have students name some of the things that cause them stress.]</a:t>
            </a:r>
          </a:p>
          <a:p>
            <a:pPr>
              <a:buFont typeface="Arial" pitchFamily="34" charset="0"/>
              <a:buChar char="•"/>
            </a:pPr>
            <a:endParaRPr lang="en-US" baseline="0" dirty="0" smtClean="0">
              <a:solidFill>
                <a:schemeClr val="tx1"/>
              </a:solidFill>
            </a:endParaRPr>
          </a:p>
          <a:p>
            <a:pPr>
              <a:buFont typeface="Arial" pitchFamily="34" charset="0"/>
              <a:buNone/>
            </a:pPr>
            <a:r>
              <a:rPr lang="en-US" b="1" baseline="0" dirty="0" smtClean="0">
                <a:solidFill>
                  <a:schemeClr val="tx1"/>
                </a:solidFill>
              </a:rPr>
              <a:t>What can you do about it?</a:t>
            </a:r>
          </a:p>
          <a:p>
            <a:pPr marL="171450" indent="-171450">
              <a:buFont typeface="Arial" pitchFamily="34" charset="0"/>
              <a:buChar char="•"/>
            </a:pPr>
            <a:r>
              <a:rPr lang="en-US" baseline="0" dirty="0" smtClean="0">
                <a:solidFill>
                  <a:schemeClr val="tx1"/>
                </a:solidFill>
              </a:rPr>
              <a:t>You can stress-bust! See the following slides for ideas on possible stress-busters.</a:t>
            </a:r>
          </a:p>
          <a:p>
            <a:pPr marL="171450" indent="-171450">
              <a:buFont typeface="Arial" pitchFamily="34" charset="0"/>
              <a:buChar char="•"/>
            </a:pPr>
            <a:r>
              <a:rPr lang="en-US" baseline="0" dirty="0" smtClean="0">
                <a:solidFill>
                  <a:schemeClr val="tx1"/>
                </a:solidFill>
              </a:rPr>
              <a:t>[You may want to have students suggest some possible ways to deal with stress before continuing to the next slides.]</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solidFill>
                  <a:schemeClr val="tx1"/>
                </a:solidFill>
              </a:rPr>
              <a:t>Stress is not </a:t>
            </a:r>
            <a:r>
              <a:rPr lang="en-US" b="0" i="1" baseline="0" dirty="0" smtClean="0">
                <a:solidFill>
                  <a:schemeClr val="tx1"/>
                </a:solidFill>
              </a:rPr>
              <a:t>all</a:t>
            </a:r>
            <a:r>
              <a:rPr lang="en-US" baseline="0" dirty="0" smtClean="0">
                <a:solidFill>
                  <a:schemeClr val="tx1"/>
                </a:solidFill>
              </a:rPr>
              <a:t> bad. Some stress is necessary to survive and to be motivated. For example, if a teacher assigns a test, you’re not very likely to study if you’re not at least a </a:t>
            </a:r>
            <a:r>
              <a:rPr lang="en-US" i="1" baseline="0" dirty="0" smtClean="0">
                <a:solidFill>
                  <a:schemeClr val="tx1"/>
                </a:solidFill>
              </a:rPr>
              <a:t>little</a:t>
            </a:r>
            <a:r>
              <a:rPr lang="en-US" baseline="0" dirty="0" smtClean="0">
                <a:solidFill>
                  <a:schemeClr val="tx1"/>
                </a:solidFill>
              </a:rPr>
              <a:t> stressed about it. But if you’re </a:t>
            </a:r>
            <a:r>
              <a:rPr lang="en-US" i="1" baseline="0" dirty="0" smtClean="0">
                <a:solidFill>
                  <a:schemeClr val="tx1"/>
                </a:solidFill>
              </a:rPr>
              <a:t>too</a:t>
            </a:r>
            <a:r>
              <a:rPr lang="en-US" baseline="0" dirty="0" smtClean="0">
                <a:solidFill>
                  <a:schemeClr val="tx1"/>
                </a:solidFill>
              </a:rPr>
              <a:t> stressed, you won’t be able to learn as effectively, which will hurt your performance even though you did study.</a:t>
            </a:r>
          </a:p>
          <a:p>
            <a:endParaRPr lang="en-US" b="0" dirty="0" smtClean="0">
              <a:solidFill>
                <a:schemeClr val="tx1"/>
              </a:solidFill>
            </a:endParaRPr>
          </a:p>
          <a:p>
            <a:r>
              <a:rPr lang="en-US" b="0" dirty="0" smtClean="0">
                <a:solidFill>
                  <a:schemeClr val="tx1"/>
                </a:solidFill>
              </a:rPr>
              <a:t>Too much stress makes it difficult to learn because you</a:t>
            </a:r>
            <a:r>
              <a:rPr lang="en-US" b="0" baseline="0" dirty="0" smtClean="0">
                <a:solidFill>
                  <a:schemeClr val="tx1"/>
                </a:solidFill>
              </a:rPr>
              <a:t>r body thinks it needs to be in “survival mode” instead of “everyday mode.” In survival mode, hormones and other bodily processes shut down nonessential functions and cause you to focus on only the basics needed to survive. This makes it very difficult to learn, concentrate, and remember new things that aren’t directly related to your survival.</a:t>
            </a:r>
          </a:p>
          <a:p>
            <a:endParaRPr lang="en-US" b="0" baseline="0" dirty="0" smtClean="0">
              <a:solidFill>
                <a:schemeClr val="tx1"/>
              </a:solidFill>
            </a:endParaRPr>
          </a:p>
          <a:p>
            <a:r>
              <a:rPr lang="en-US" b="0" baseline="0" dirty="0" smtClean="0">
                <a:solidFill>
                  <a:schemeClr val="tx1"/>
                </a:solidFill>
              </a:rPr>
              <a:t>In addition, too much stress causes negative health effects. Not only does it cause short-term symptoms, but over time it can even cause long-term health problems like heart disease, high blood pressure, and strokes.</a:t>
            </a: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0" dirty="0" smtClean="0">
                <a:solidFill>
                  <a:schemeClr val="tx1"/>
                </a:solidFill>
              </a:rPr>
              <a:t>Stress</a:t>
            </a:r>
            <a:r>
              <a:rPr lang="en-US" b="0" baseline="0" dirty="0" smtClean="0">
                <a:solidFill>
                  <a:schemeClr val="tx1"/>
                </a:solidFill>
              </a:rPr>
              <a:t> is inevitable for college students. Even the most experienced students can find college quite stressful and challenging, especially at key points in the semester such as midterms and finals. The students who fare best at those times are usually the ones who have planned ahead, manage their time well, and use positive stress-management and coping strategies. You can’t completely eliminate negative stress, but you can decrease the negative physical and mental effects it has on you by learning to deal with it in more positive ways.</a:t>
            </a:r>
          </a:p>
          <a:p>
            <a:pPr>
              <a:buFont typeface="Arial" pitchFamily="34" charset="0"/>
              <a:buNone/>
            </a:pPr>
            <a:endParaRPr lang="en-US" b="0" baseline="0" dirty="0" smtClean="0">
              <a:solidFill>
                <a:schemeClr val="tx1"/>
              </a:solidFill>
            </a:endParaRPr>
          </a:p>
          <a:p>
            <a:pPr>
              <a:buFont typeface="Arial" pitchFamily="34" charset="0"/>
              <a:buNone/>
            </a:pPr>
            <a:r>
              <a:rPr lang="en-US" b="0" baseline="0" dirty="0" smtClean="0">
                <a:solidFill>
                  <a:schemeClr val="tx1"/>
                </a:solidFill>
              </a:rPr>
              <a:t>It is important for students to deal with stress by using </a:t>
            </a:r>
            <a:r>
              <a:rPr lang="en-US" b="1" baseline="0" dirty="0" smtClean="0">
                <a:solidFill>
                  <a:schemeClr val="tx1"/>
                </a:solidFill>
              </a:rPr>
              <a:t>positive</a:t>
            </a:r>
            <a:r>
              <a:rPr lang="en-US" b="0" baseline="0" dirty="0" smtClean="0">
                <a:solidFill>
                  <a:schemeClr val="tx1"/>
                </a:solidFill>
              </a:rPr>
              <a:t> stress-busting techniques. There are many ways to deal with stress, but not all of them are positive or productive. For example, some students may deal with stress by using alcohol or other drugs, by eating, by expressing emotions negatively, or through reckless behavior, just to name a few possibilities. These are the types of stress-management that students need to avoid. They may appear to help in the short-term, but they actually add to stress in the long-term. </a:t>
            </a:r>
          </a:p>
          <a:p>
            <a:pPr>
              <a:buFont typeface="Arial" pitchFamily="34" charset="0"/>
              <a:buNone/>
            </a:pPr>
            <a:endParaRPr lang="en-US" b="0" baseline="0" dirty="0" smtClean="0">
              <a:solidFill>
                <a:schemeClr val="tx1"/>
              </a:solidFill>
            </a:endParaRPr>
          </a:p>
          <a:p>
            <a:pPr>
              <a:buFont typeface="Arial" pitchFamily="34" charset="0"/>
              <a:buNone/>
            </a:pPr>
            <a:r>
              <a:rPr lang="en-US" b="0" baseline="0" dirty="0" smtClean="0">
                <a:solidFill>
                  <a:schemeClr val="tx1"/>
                </a:solidFill>
              </a:rPr>
              <a:t>The following slides offer several different techniques for managing stress. Not every technique will work for every person, so students need to try out several different options until they find a few that work best for them. In addition, some techniques might work better for you in certain situations, so it’s great to have multiple strategies in reserve to adapt to different stressors.</a:t>
            </a: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sz="1000" b="0" dirty="0" smtClean="0">
                <a:solidFill>
                  <a:schemeClr val="tx1"/>
                </a:solidFill>
              </a:rPr>
              <a:t>Note: The</a:t>
            </a:r>
            <a:r>
              <a:rPr lang="en-US" sz="1000" b="0" baseline="0" dirty="0" smtClean="0">
                <a:solidFill>
                  <a:schemeClr val="tx1"/>
                </a:solidFill>
              </a:rPr>
              <a:t> stress-busters listed in this activity are adapted from advice given by students at East Carolina University between 2008-2012, and are mixed in with professional advice.</a:t>
            </a:r>
          </a:p>
          <a:p>
            <a:pPr>
              <a:buFont typeface="Arial" pitchFamily="34" charset="0"/>
              <a:buNone/>
            </a:pPr>
            <a:endParaRPr lang="en-US" b="0" baseline="0" dirty="0" smtClean="0">
              <a:solidFill>
                <a:schemeClr val="tx1"/>
              </a:solidFill>
            </a:endParaRPr>
          </a:p>
          <a:p>
            <a:r>
              <a:rPr lang="en-US" sz="1200" b="1" i="0" u="none" strike="noStrike" kern="1200" baseline="0" dirty="0" smtClean="0">
                <a:solidFill>
                  <a:schemeClr val="tx1"/>
                </a:solidFill>
                <a:latin typeface="+mn-lt"/>
                <a:ea typeface="+mn-ea"/>
                <a:cs typeface="+mn-cs"/>
              </a:rPr>
              <a:t>Exercise: </a:t>
            </a:r>
            <a:r>
              <a:rPr lang="en-US" sz="1200" b="0" i="0" u="none" strike="noStrike" kern="1200" baseline="0" dirty="0" smtClean="0">
                <a:solidFill>
                  <a:schemeClr val="tx1"/>
                </a:solidFill>
                <a:latin typeface="+mn-lt"/>
                <a:ea typeface="+mn-ea"/>
                <a:cs typeface="+mn-cs"/>
              </a:rPr>
              <a:t>Many students listed exercise as a top stress-buster. Whether you walk, run, ride a bike, lift weights, play a sport, practice yoga, or do any other physical activity, exercise has proven stress-relieving benefits. Some students even multitask by listening to an audio-textbook while working out.</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Breathe</a:t>
            </a:r>
            <a:r>
              <a:rPr lang="en-US" sz="1200" b="0" i="0" u="none" strike="noStrike" kern="1200" baseline="0" dirty="0" smtClean="0">
                <a:solidFill>
                  <a:schemeClr val="tx1"/>
                </a:solidFill>
                <a:latin typeface="+mn-lt"/>
                <a:ea typeface="+mn-ea"/>
                <a:cs typeface="+mn-cs"/>
              </a:rPr>
              <a:t>: Deep breathing exercises can help calm you, clear your mind, and restore your focus. You can search for guided deep-breathing exercises online or just breathe in through your nose and out through your mouth slowly about 10 times for a quick calming activity.</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Meditate or pray</a:t>
            </a:r>
            <a:r>
              <a:rPr lang="en-US" b="0" dirty="0" smtClean="0">
                <a:solidFill>
                  <a:schemeClr val="tx1"/>
                </a:solidFill>
              </a:rPr>
              <a:t>: </a:t>
            </a:r>
            <a:r>
              <a:rPr lang="en-US" sz="1200" b="0" i="0" u="none" strike="noStrike" kern="1200" baseline="0" dirty="0" smtClean="0">
                <a:solidFill>
                  <a:schemeClr val="tx1"/>
                </a:solidFill>
                <a:latin typeface="+mn-lt"/>
                <a:ea typeface="+mn-ea"/>
                <a:cs typeface="+mn-cs"/>
              </a:rPr>
              <a:t>Practicing your faith or spirituality, if applicable, can help put stress in perspective. Participating in a religious organization on campus, attending services at a local house of worship, and seeking out a spiritual mentor are all available options college students.</a:t>
            </a: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extLst>
      <p:ext uri="{BB962C8B-B14F-4D97-AF65-F5344CB8AC3E}">
        <p14:creationId xmlns:p14="http://schemas.microsoft.com/office/powerpoint/2010/main" val="2997401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1" dirty="0" smtClean="0">
                <a:solidFill>
                  <a:schemeClr val="tx1"/>
                </a:solidFill>
              </a:rPr>
              <a:t>Express your creativity</a:t>
            </a:r>
            <a:r>
              <a:rPr lang="en-US" b="0" dirty="0" smtClean="0">
                <a:solidFill>
                  <a:schemeClr val="tx1"/>
                </a:solidFill>
              </a:rPr>
              <a:t>: </a:t>
            </a:r>
            <a:r>
              <a:rPr lang="en-US" sz="1200" b="0" i="0" u="none" strike="noStrike" kern="1200" baseline="0" dirty="0" smtClean="0">
                <a:solidFill>
                  <a:schemeClr val="tx1"/>
                </a:solidFill>
                <a:latin typeface="+mn-lt"/>
                <a:ea typeface="+mn-ea"/>
                <a:cs typeface="+mn-cs"/>
              </a:rPr>
              <a:t>Unleashing your creative side by writing, drawing, singing, dancing, or any other creative talents can be a great way to release stress. You may even find it cathartic to write down what’s bothering you, crumple up the paper, and throw it away.</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1" dirty="0" smtClean="0">
                <a:solidFill>
                  <a:schemeClr val="tx1"/>
                </a:solidFill>
              </a:rPr>
              <a:t>Listen</a:t>
            </a:r>
            <a:r>
              <a:rPr lang="en-US" b="1" baseline="0" dirty="0" smtClean="0">
                <a:solidFill>
                  <a:schemeClr val="tx1"/>
                </a:solidFill>
              </a:rPr>
              <a:t> to music</a:t>
            </a:r>
            <a:r>
              <a:rPr lang="en-US" b="0" baseline="0" dirty="0" smtClean="0">
                <a:solidFill>
                  <a:schemeClr val="tx1"/>
                </a:solidFill>
              </a:rPr>
              <a:t>: </a:t>
            </a:r>
            <a:r>
              <a:rPr lang="en-US" sz="1200" b="0" i="0" u="none" strike="noStrike" kern="1200" baseline="0" dirty="0" smtClean="0">
                <a:solidFill>
                  <a:schemeClr val="tx1"/>
                </a:solidFill>
                <a:latin typeface="+mn-lt"/>
                <a:ea typeface="+mn-ea"/>
                <a:cs typeface="+mn-cs"/>
              </a:rPr>
              <a:t>Lots of students carry an iPod everywhere they go and use music as a tool to focus and de-stress. Find out what types of music relieve your stress best; for example, some people prefer to be soothed by classical tunes, while others like to work out aggression with heavy metal. You can even create a “stress buster” playlist so you don’t have to hunt down the songs that help you when you need them most.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Laugh</a:t>
            </a:r>
            <a:r>
              <a:rPr lang="en-US" sz="1200" b="0" i="0" u="none" strike="noStrike" kern="1200" baseline="0" dirty="0" smtClean="0">
                <a:solidFill>
                  <a:schemeClr val="tx1"/>
                </a:solidFill>
                <a:latin typeface="+mn-lt"/>
                <a:ea typeface="+mn-ea"/>
                <a:cs typeface="+mn-cs"/>
              </a:rPr>
              <a:t>: Since laughter is a great cure for stress, find something that makes you laugh out loud and cut loose. This could be anything from a funny movie or stand-up comedy to something that tickles your </a:t>
            </a:r>
            <a:r>
              <a:rPr lang="en-US" sz="1200" b="0" i="0" u="none" strike="noStrike" kern="1200" baseline="0" dirty="0" err="1" smtClean="0">
                <a:solidFill>
                  <a:schemeClr val="tx1"/>
                </a:solidFill>
                <a:latin typeface="+mn-lt"/>
                <a:ea typeface="+mn-ea"/>
                <a:cs typeface="+mn-cs"/>
              </a:rPr>
              <a:t>funnybone</a:t>
            </a:r>
            <a:r>
              <a:rPr lang="en-US" sz="1200" b="0" i="0" u="none" strike="noStrike" kern="1200" baseline="0" dirty="0" smtClean="0">
                <a:solidFill>
                  <a:schemeClr val="tx1"/>
                </a:solidFill>
                <a:latin typeface="+mn-lt"/>
                <a:ea typeface="+mn-ea"/>
                <a:cs typeface="+mn-cs"/>
              </a:rPr>
              <a:t> for no apparent reason. As long as you’re laughing, you’re de-stressing.</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0" dirty="0" smtClean="0">
              <a:solidFill>
                <a:schemeClr val="tx1"/>
              </a:solidFill>
            </a:endParaRPr>
          </a:p>
          <a:p>
            <a:pPr>
              <a:buFont typeface="Arial" pitchFamily="34" charset="0"/>
              <a:buNone/>
            </a:pP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extLst>
      <p:ext uri="{BB962C8B-B14F-4D97-AF65-F5344CB8AC3E}">
        <p14:creationId xmlns:p14="http://schemas.microsoft.com/office/powerpoint/2010/main" val="2997401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i="0" u="none" strike="noStrike" kern="1200" baseline="0" dirty="0" smtClean="0">
                <a:solidFill>
                  <a:schemeClr val="tx1"/>
                </a:solidFill>
                <a:latin typeface="+mn-lt"/>
                <a:ea typeface="+mn-ea"/>
                <a:cs typeface="+mn-cs"/>
              </a:rPr>
              <a:t>Talk it out</a:t>
            </a:r>
            <a:r>
              <a:rPr lang="en-US" sz="1200" b="0" i="0" u="none" strike="noStrike" kern="1200" baseline="0" dirty="0" smtClean="0">
                <a:solidFill>
                  <a:schemeClr val="tx1"/>
                </a:solidFill>
                <a:latin typeface="+mn-lt"/>
                <a:ea typeface="+mn-ea"/>
                <a:cs typeface="+mn-cs"/>
              </a:rPr>
              <a:t>: Talking about what’s stressing you out can almost always help you feel better, and may even lead to a new perspective or solution to your stressful situation. College students recommend reaching out to a trusted friend, family member, mentor, or teacher. Sometimes just having human contact with a friendly face can help, either in person, over the phone, by text, via Skype or </a:t>
            </a:r>
            <a:r>
              <a:rPr lang="en-US" sz="1200" b="0" i="0" u="none" strike="noStrike" kern="1200" baseline="0" dirty="0" err="1" smtClean="0">
                <a:solidFill>
                  <a:schemeClr val="tx1"/>
                </a:solidFill>
                <a:latin typeface="+mn-lt"/>
                <a:ea typeface="+mn-ea"/>
                <a:cs typeface="+mn-cs"/>
              </a:rPr>
              <a:t>Facetime</a:t>
            </a:r>
            <a:r>
              <a:rPr lang="en-US" sz="1200" b="0" i="0" u="none" strike="noStrike" kern="1200" baseline="0" dirty="0" smtClean="0">
                <a:solidFill>
                  <a:schemeClr val="tx1"/>
                </a:solidFill>
                <a:latin typeface="+mn-lt"/>
                <a:ea typeface="+mn-ea"/>
                <a:cs typeface="+mn-cs"/>
              </a:rPr>
              <a:t>, or even through a social networking site like Facebook.</a:t>
            </a:r>
          </a:p>
          <a:p>
            <a:pPr>
              <a:buFont typeface="Arial" pitchFamily="34" charset="0"/>
              <a:buNone/>
            </a:pPr>
            <a:endParaRPr lang="en-US"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i="0" u="none" strike="noStrike" kern="1200" baseline="0" dirty="0" smtClean="0">
                <a:solidFill>
                  <a:schemeClr val="tx1"/>
                </a:solidFill>
                <a:latin typeface="+mn-lt"/>
                <a:ea typeface="+mn-ea"/>
                <a:cs typeface="+mn-cs"/>
              </a:rPr>
              <a:t>Socialize</a:t>
            </a:r>
            <a:r>
              <a:rPr lang="en-US" sz="1200" b="0" i="0" u="none" strike="noStrike" kern="1200" baseline="0" dirty="0" smtClean="0">
                <a:solidFill>
                  <a:schemeClr val="tx1"/>
                </a:solidFill>
                <a:latin typeface="+mn-lt"/>
                <a:ea typeface="+mn-ea"/>
                <a:cs typeface="+mn-cs"/>
              </a:rPr>
              <a:t>: Even if you don’t feel like talking about what’s bothering you, sometimes just spending time with the people  you care about reduces your stress. Hang out with friends, go out to eat together, or participate in a group activity or outing.</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Play: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Spend time on a hobby or interest</a:t>
            </a:r>
            <a:r>
              <a:rPr lang="en-US" sz="1200" b="0" i="0" u="none" strike="noStrike" kern="1200" baseline="0" dirty="0" smtClean="0">
                <a:solidFill>
                  <a:schemeClr val="tx1"/>
                </a:solidFill>
                <a:latin typeface="+mn-lt"/>
                <a:ea typeface="+mn-ea"/>
                <a:cs typeface="+mn-cs"/>
              </a:rPr>
              <a:t>: Chances are good that there are at least one or two leisure activities you enjoy. Some of the activities our students mentioned as helping them to de-stress include cooking, driving, dancing, hunting, watching TV, dirt-biking, bowling, mudding, watching movies, four-wheeling, and video gaming</a:t>
            </a:r>
            <a:endParaRPr lang="en-US" b="0" dirty="0" smtClean="0">
              <a:solidFill>
                <a:schemeClr val="tx1"/>
              </a:solidFill>
            </a:endParaRPr>
          </a:p>
          <a:p>
            <a:r>
              <a:rPr lang="en-US" sz="1200" b="1" i="0" u="none" strike="noStrike" kern="1200" baseline="0" dirty="0" smtClean="0">
                <a:solidFill>
                  <a:schemeClr val="tx1"/>
                </a:solidFill>
                <a:latin typeface="+mn-lt"/>
                <a:ea typeface="+mn-ea"/>
                <a:cs typeface="+mn-cs"/>
              </a:rPr>
              <a:t>Let your inner child out for awhile</a:t>
            </a:r>
            <a:r>
              <a:rPr lang="en-US" sz="1200" b="0" i="0" u="none" strike="noStrike" kern="1200" baseline="0" dirty="0" smtClean="0">
                <a:solidFill>
                  <a:schemeClr val="tx1"/>
                </a:solidFill>
                <a:latin typeface="+mn-lt"/>
                <a:ea typeface="+mn-ea"/>
                <a:cs typeface="+mn-cs"/>
              </a:rPr>
              <a:t>: One of the great things about college is that you can build recess into your schedule again! Take a break to do something fun – most campuses have great options for recreation activities. Some students recommend playing video games or board games as a great stress-buster.</a:t>
            </a: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extLst>
      <p:ext uri="{BB962C8B-B14F-4D97-AF65-F5344CB8AC3E}">
        <p14:creationId xmlns:p14="http://schemas.microsoft.com/office/powerpoint/2010/main" val="2997401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rPr>
              <a:t>Take a break</a:t>
            </a:r>
            <a:r>
              <a:rPr lang="en-US" b="0" dirty="0" smtClean="0">
                <a:solidFill>
                  <a:schemeClr val="tx1"/>
                </a:solidFill>
              </a:rPr>
              <a:t>: </a:t>
            </a:r>
            <a:r>
              <a:rPr lang="en-US" sz="1200" b="0" i="0" u="none" strike="noStrike" kern="1200" baseline="0" dirty="0" smtClean="0">
                <a:solidFill>
                  <a:schemeClr val="tx1"/>
                </a:solidFill>
                <a:latin typeface="+mn-lt"/>
                <a:ea typeface="+mn-ea"/>
                <a:cs typeface="+mn-cs"/>
              </a:rPr>
              <a:t>When those overwhelming moments hit, sometimes students just need a breather. Some recommend taking a walk around campus for some fresh air, a snack break, a hot shower, or just a few minutes of alone time to chill. Once you’ve relaxed a bit, coming back to the task at hand will be easier. Some students vouch for the power of a nap to snooze the stress away. As long as you’re not sleeping too much or missing out on daily activities, a brief power nap can be a useful way to recharge and approach a stressful day with renewed energy.</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Think positively: </a:t>
            </a:r>
            <a:r>
              <a:rPr lang="en-US" sz="1200" b="0" i="0" u="none" strike="noStrike" kern="1200" baseline="0" dirty="0" smtClean="0">
                <a:solidFill>
                  <a:schemeClr val="tx1"/>
                </a:solidFill>
                <a:latin typeface="+mn-lt"/>
                <a:ea typeface="+mn-ea"/>
                <a:cs typeface="+mn-cs"/>
              </a:rPr>
              <a:t>Sometimes looking at a situation from a different angle or finding the cloud’s “silver lining” can help you cope. Repeating positive affirmations can also remind you to believe in yourself. Some of the self-talk that works for our students: “I’m here to learn and just do my best.” “I know I can do it.”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Use visualization/mental imagery</a:t>
            </a:r>
            <a:r>
              <a:rPr lang="en-US" sz="1200" b="0" i="0" u="none" strike="noStrike" kern="1200" baseline="0" dirty="0" smtClean="0">
                <a:solidFill>
                  <a:schemeClr val="tx1"/>
                </a:solidFill>
                <a:latin typeface="+mn-lt"/>
                <a:ea typeface="+mn-ea"/>
                <a:cs typeface="+mn-cs"/>
              </a:rPr>
              <a:t>: Imagine a scene that you find relaxing and calming. Practice picturing that scene until you can easily bring it to mind and “see” all of the details. The bring that mental imagery to mind when you feel stressed in order to harness the calming effect it has. Positive personal memories also have a strong effect and can help to improve your mood and stress level when you’re tense.</a:t>
            </a:r>
            <a:endParaRPr lang="en-US" b="0" dirty="0" smtClean="0">
              <a:solidFill>
                <a:schemeClr val="tx1"/>
              </a:solidFill>
            </a:endParaRPr>
          </a:p>
          <a:p>
            <a:pPr>
              <a:buFont typeface="Arial" pitchFamily="34" charset="0"/>
              <a:buNone/>
            </a:pP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extLst>
      <p:ext uri="{BB962C8B-B14F-4D97-AF65-F5344CB8AC3E}">
        <p14:creationId xmlns:p14="http://schemas.microsoft.com/office/powerpoint/2010/main" val="2997401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rPr>
              <a:t>(Student</a:t>
            </a:r>
            <a:r>
              <a:rPr lang="en-US" b="1" baseline="0" dirty="0" smtClean="0">
                <a:solidFill>
                  <a:schemeClr val="tx1"/>
                </a:solidFill>
              </a:rPr>
              <a:t> Homework Assignment</a:t>
            </a:r>
            <a:r>
              <a:rPr lang="en-US" b="1" dirty="0" smtClean="0">
                <a:solidFill>
                  <a:schemeClr val="tx1"/>
                </a:solidFill>
              </a:rPr>
              <a:t>)</a:t>
            </a:r>
          </a:p>
          <a:p>
            <a:endParaRPr lang="en-US" b="1" dirty="0" smtClean="0">
              <a:solidFill>
                <a:schemeClr val="tx1"/>
              </a:solidFill>
            </a:endParaRPr>
          </a:p>
          <a:p>
            <a:r>
              <a:rPr lang="en-US" b="0" dirty="0" smtClean="0">
                <a:solidFill>
                  <a:schemeClr val="tx1"/>
                </a:solidFill>
              </a:rPr>
              <a:t>Make</a:t>
            </a:r>
            <a:r>
              <a:rPr lang="en-US" b="0" baseline="0" dirty="0" smtClean="0">
                <a:solidFill>
                  <a:schemeClr val="tx1"/>
                </a:solidFill>
              </a:rPr>
              <a:t> sure that students understand that they should try out the stress-busting techniques separately – not all in response to the same stressor. Otherwise, they won’t really know which one helped them most. However, if they want to, they can combine some of them to create an even more effective stress-buster. (For example, listening to music while doing yoga; or deep breathing while taking a break). </a:t>
            </a:r>
          </a:p>
          <a:p>
            <a:endParaRPr lang="en-US"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If</a:t>
            </a:r>
            <a:r>
              <a:rPr lang="en-US" b="0" baseline="0" dirty="0" smtClean="0">
                <a:solidFill>
                  <a:schemeClr val="tx1"/>
                </a:solidFill>
              </a:rPr>
              <a:t> students want to try other techniques not mentioned here, they can also come up with their own. </a:t>
            </a:r>
            <a:r>
              <a:rPr lang="en-US" b="0" dirty="0" smtClean="0">
                <a:solidFill>
                  <a:schemeClr val="tx1"/>
                </a:solidFill>
              </a:rPr>
              <a:t>However, please note that although there are many, many possible ways to decrease stress, this activity</a:t>
            </a:r>
            <a:r>
              <a:rPr lang="en-US" b="0" baseline="0" dirty="0" smtClean="0">
                <a:solidFill>
                  <a:schemeClr val="tx1"/>
                </a:solidFill>
              </a:rPr>
              <a:t> focuses on positive techniques. Thus, for the purposes of this activity, students who want to come up with their own ideas must adhere to the ideas from slide 4 (How Can You Deal With Stress?) and avoid techniques with negative long-term effects (i.e., no driving fast, yelling at people, property destruction, drinking/drug use, etc.).</a:t>
            </a:r>
          </a:p>
          <a:p>
            <a:endParaRPr lang="en-US" b="0" baseline="0"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Autofit/>
          </a:bodyPr>
          <a:lstStyle/>
          <a:p>
            <a:r>
              <a:rPr lang="en-US" sz="6600" b="1" dirty="0" smtClean="0">
                <a:solidFill>
                  <a:schemeClr val="bg1"/>
                </a:solidFill>
              </a:rPr>
              <a:t>Stress Management</a:t>
            </a:r>
            <a:endParaRPr lang="en-US" sz="6600" b="1" dirty="0">
              <a:solidFill>
                <a:schemeClr val="bg1"/>
              </a:solidFill>
            </a:endParaRPr>
          </a:p>
        </p:txBody>
      </p:sp>
      <p:pic>
        <p:nvPicPr>
          <p:cNvPr id="1026" name="Picture 2" descr="C:\Documents and Settings\COE\Local Settings\Temporary Internet Files\Content.IE5\VMVY1L8E\MCPE06127_0000[1].wmf"/>
          <p:cNvPicPr>
            <a:picLocks noChangeAspect="1" noChangeArrowheads="1"/>
          </p:cNvPicPr>
          <p:nvPr/>
        </p:nvPicPr>
        <p:blipFill>
          <a:blip r:embed="rId3" cstate="print"/>
          <a:srcRect/>
          <a:stretch>
            <a:fillRect/>
          </a:stretch>
        </p:blipFill>
        <p:spPr bwMode="auto">
          <a:xfrm>
            <a:off x="2590800" y="2362200"/>
            <a:ext cx="3802685" cy="34193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Journal Entry</a:t>
            </a:r>
            <a:endParaRPr lang="en-US" dirty="0">
              <a:solidFill>
                <a:schemeClr val="bg1"/>
              </a:solidFill>
            </a:endParaRPr>
          </a:p>
        </p:txBody>
      </p:sp>
      <p:sp>
        <p:nvSpPr>
          <p:cNvPr id="7" name="Content Placeholder 6"/>
          <p:cNvSpPr>
            <a:spLocks noGrp="1"/>
          </p:cNvSpPr>
          <p:nvPr>
            <p:ph idx="1"/>
          </p:nvPr>
        </p:nvSpPr>
        <p:spPr>
          <a:xfrm>
            <a:off x="609600" y="1828800"/>
            <a:ext cx="8229600" cy="4267200"/>
          </a:xfrm>
        </p:spPr>
        <p:txBody>
          <a:bodyPr>
            <a:normAutofit/>
          </a:bodyPr>
          <a:lstStyle/>
          <a:p>
            <a:pPr>
              <a:buNone/>
            </a:pPr>
            <a:r>
              <a:rPr lang="en-US" b="1" dirty="0" smtClean="0">
                <a:solidFill>
                  <a:schemeClr val="bg1"/>
                </a:solidFill>
              </a:rPr>
              <a:t>Reflect on the experience of stress-busting.</a:t>
            </a:r>
          </a:p>
          <a:p>
            <a:endParaRPr lang="en-US" sz="800" dirty="0" smtClean="0">
              <a:solidFill>
                <a:schemeClr val="bg1"/>
              </a:solidFill>
            </a:endParaRPr>
          </a:p>
          <a:p>
            <a:r>
              <a:rPr lang="en-US" dirty="0" smtClean="0">
                <a:solidFill>
                  <a:schemeClr val="bg1"/>
                </a:solidFill>
              </a:rPr>
              <a:t>What stressors did you experience recently?</a:t>
            </a:r>
          </a:p>
          <a:p>
            <a:r>
              <a:rPr lang="en-US" dirty="0" smtClean="0">
                <a:solidFill>
                  <a:schemeClr val="bg1"/>
                </a:solidFill>
              </a:rPr>
              <a:t>Which stress-busting techniques did you try?</a:t>
            </a:r>
          </a:p>
          <a:p>
            <a:r>
              <a:rPr lang="en-US" dirty="0" smtClean="0">
                <a:solidFill>
                  <a:schemeClr val="bg1"/>
                </a:solidFill>
              </a:rPr>
              <a:t>Describe how you implemented each technique and the results you achieved.</a:t>
            </a:r>
          </a:p>
          <a:p>
            <a:r>
              <a:rPr lang="en-US" dirty="0" smtClean="0">
                <a:solidFill>
                  <a:schemeClr val="bg1"/>
                </a:solidFill>
              </a:rPr>
              <a:t>Which technique was your favorite? Why?</a:t>
            </a:r>
          </a:p>
          <a:p>
            <a:pPr>
              <a:buNone/>
            </a:pPr>
            <a:endParaRPr lang="en-US" b="1" dirty="0" smtClean="0">
              <a:solidFill>
                <a:schemeClr val="bg1"/>
              </a:solidFill>
            </a:endParaRPr>
          </a:p>
          <a:p>
            <a:endParaRPr lang="en-US" sz="800" dirty="0"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435728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bg1"/>
                </a:solidFill>
              </a:rPr>
              <a:t>STRESS!</a:t>
            </a:r>
            <a:endParaRPr lang="en-US" sz="6000" b="1" dirty="0">
              <a:solidFill>
                <a:schemeClr val="bg1"/>
              </a:solidFill>
            </a:endParaRPr>
          </a:p>
        </p:txBody>
      </p:sp>
      <p:sp>
        <p:nvSpPr>
          <p:cNvPr id="3" name="Content Placeholder 2"/>
          <p:cNvSpPr>
            <a:spLocks noGrp="1"/>
          </p:cNvSpPr>
          <p:nvPr>
            <p:ph idx="1"/>
          </p:nvPr>
        </p:nvSpPr>
        <p:spPr>
          <a:xfrm>
            <a:off x="457200" y="1752600"/>
            <a:ext cx="8305800" cy="4419600"/>
          </a:xfrm>
        </p:spPr>
        <p:txBody>
          <a:bodyPr>
            <a:normAutofit/>
          </a:bodyPr>
          <a:lstStyle/>
          <a:p>
            <a:pPr marL="0" indent="0" algn="ctr">
              <a:buNone/>
            </a:pPr>
            <a:r>
              <a:rPr lang="en-US" sz="4400" dirty="0" smtClean="0">
                <a:solidFill>
                  <a:schemeClr val="bg1"/>
                </a:solidFill>
              </a:rPr>
              <a:t>What </a:t>
            </a:r>
            <a:r>
              <a:rPr lang="en-US" sz="4400" b="1" dirty="0" smtClean="0">
                <a:solidFill>
                  <a:schemeClr val="bg1"/>
                </a:solidFill>
              </a:rPr>
              <a:t>is</a:t>
            </a:r>
            <a:r>
              <a:rPr lang="en-US" sz="4400" dirty="0" smtClean="0">
                <a:solidFill>
                  <a:schemeClr val="bg1"/>
                </a:solidFill>
              </a:rPr>
              <a:t> it?</a:t>
            </a:r>
          </a:p>
          <a:p>
            <a:pPr marL="0" indent="0" algn="ctr">
              <a:buNone/>
            </a:pPr>
            <a:endParaRPr lang="en-US" sz="4400" dirty="0" smtClean="0">
              <a:solidFill>
                <a:schemeClr val="bg1"/>
              </a:solidFill>
            </a:endParaRPr>
          </a:p>
          <a:p>
            <a:pPr marL="0" indent="0" algn="ctr">
              <a:buNone/>
            </a:pPr>
            <a:r>
              <a:rPr lang="en-US" sz="4400" dirty="0" smtClean="0">
                <a:solidFill>
                  <a:schemeClr val="bg1"/>
                </a:solidFill>
              </a:rPr>
              <a:t>What </a:t>
            </a:r>
            <a:r>
              <a:rPr lang="en-US" sz="4400" b="1" dirty="0" smtClean="0">
                <a:solidFill>
                  <a:schemeClr val="bg1"/>
                </a:solidFill>
              </a:rPr>
              <a:t>causes</a:t>
            </a:r>
            <a:r>
              <a:rPr lang="en-US" sz="4400" dirty="0" smtClean="0">
                <a:solidFill>
                  <a:schemeClr val="bg1"/>
                </a:solidFill>
              </a:rPr>
              <a:t> it?</a:t>
            </a:r>
          </a:p>
          <a:p>
            <a:pPr marL="0" indent="0" algn="ctr">
              <a:buNone/>
            </a:pPr>
            <a:endParaRPr lang="en-US" sz="4400" dirty="0" smtClean="0">
              <a:solidFill>
                <a:schemeClr val="bg1"/>
              </a:solidFill>
            </a:endParaRPr>
          </a:p>
          <a:p>
            <a:pPr marL="0" indent="0" algn="ctr">
              <a:buNone/>
            </a:pPr>
            <a:r>
              <a:rPr lang="en-US" sz="4400" dirty="0" smtClean="0">
                <a:solidFill>
                  <a:schemeClr val="bg1"/>
                </a:solidFill>
              </a:rPr>
              <a:t>What can you </a:t>
            </a:r>
            <a:r>
              <a:rPr lang="en-US" sz="4400" b="1" dirty="0" smtClean="0">
                <a:solidFill>
                  <a:schemeClr val="bg1"/>
                </a:solidFill>
              </a:rPr>
              <a:t>do</a:t>
            </a:r>
            <a:r>
              <a:rPr lang="en-US" sz="4400" dirty="0" smtClean="0">
                <a:solidFill>
                  <a:schemeClr val="bg1"/>
                </a:solidFill>
              </a:rPr>
              <a:t> about it?</a:t>
            </a:r>
          </a:p>
        </p:txBody>
      </p:sp>
      <p:cxnSp>
        <p:nvCxnSpPr>
          <p:cNvPr id="5" name="Straight Connector 4"/>
          <p:cNvCxnSpPr/>
          <p:nvPr/>
        </p:nvCxnSpPr>
        <p:spPr>
          <a:xfrm>
            <a:off x="3657600" y="2971800"/>
            <a:ext cx="1905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57600" y="4572000"/>
            <a:ext cx="1905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026" name="Picture 2" descr="C:\Users\johnsonem\AppData\Local\Microsoft\Windows\Temporary Internet Files\Content.IE5\3OOWED6O\MC900078622[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005" y="1143000"/>
            <a:ext cx="1700195"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ohnsonem\AppData\Local\Microsoft\Windows\Temporary Internet Files\Content.IE5\IDT0L0TV\MC900078711[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914400"/>
            <a:ext cx="1507983" cy="365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Why Do We Need Stress Busters?</a:t>
            </a:r>
            <a:endParaRPr lang="en-US" dirty="0">
              <a:solidFill>
                <a:schemeClr val="bg1"/>
              </a:solidFill>
            </a:endParaRPr>
          </a:p>
        </p:txBody>
      </p:sp>
      <p:sp>
        <p:nvSpPr>
          <p:cNvPr id="3" name="Content Placeholder 2"/>
          <p:cNvSpPr>
            <a:spLocks noGrp="1"/>
          </p:cNvSpPr>
          <p:nvPr>
            <p:ph idx="1"/>
          </p:nvPr>
        </p:nvSpPr>
        <p:spPr>
          <a:xfrm>
            <a:off x="457200" y="1600200"/>
            <a:ext cx="8305800" cy="4953000"/>
          </a:xfrm>
        </p:spPr>
        <p:txBody>
          <a:bodyPr>
            <a:normAutofit fontScale="92500" lnSpcReduction="20000"/>
          </a:bodyPr>
          <a:lstStyle/>
          <a:p>
            <a:pPr marL="514350" indent="-514350"/>
            <a:r>
              <a:rPr lang="en-US" sz="3600" dirty="0" smtClean="0">
                <a:solidFill>
                  <a:schemeClr val="bg1"/>
                </a:solidFill>
              </a:rPr>
              <a:t>Strive to achieve a balance between too much stress and not enough stress.</a:t>
            </a:r>
          </a:p>
          <a:p>
            <a:pPr marL="514350" indent="-514350"/>
            <a:endParaRPr lang="en-US" sz="3600" dirty="0" smtClean="0">
              <a:solidFill>
                <a:schemeClr val="bg1"/>
              </a:solidFill>
            </a:endParaRPr>
          </a:p>
          <a:p>
            <a:pPr marL="514350" indent="-514350"/>
            <a:r>
              <a:rPr lang="en-US" sz="3600" dirty="0" smtClean="0">
                <a:solidFill>
                  <a:schemeClr val="bg1"/>
                </a:solidFill>
              </a:rPr>
              <a:t>Too much stress interferes with memory, concentration, and learning.</a:t>
            </a:r>
          </a:p>
          <a:p>
            <a:pPr marL="514350" indent="-514350"/>
            <a:endParaRPr lang="en-US" sz="3600" dirty="0" smtClean="0">
              <a:solidFill>
                <a:schemeClr val="bg1"/>
              </a:solidFill>
            </a:endParaRPr>
          </a:p>
          <a:p>
            <a:pPr marL="514350" indent="-514350"/>
            <a:r>
              <a:rPr lang="en-US" sz="3600" dirty="0" smtClean="0">
                <a:solidFill>
                  <a:schemeClr val="bg1"/>
                </a:solidFill>
              </a:rPr>
              <a:t>Stress can cause physical symptoms like headaches, stomachaches, and sleeplessness, in addition to more serious health problems.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How Can You Deal With Stress?</a:t>
            </a:r>
            <a:endParaRPr lang="en-US" dirty="0">
              <a:solidFill>
                <a:schemeClr val="bg1"/>
              </a:solidFill>
            </a:endParaRPr>
          </a:p>
        </p:txBody>
      </p:sp>
      <p:sp>
        <p:nvSpPr>
          <p:cNvPr id="3" name="Content Placeholder 2"/>
          <p:cNvSpPr>
            <a:spLocks noGrp="1"/>
          </p:cNvSpPr>
          <p:nvPr>
            <p:ph idx="1"/>
          </p:nvPr>
        </p:nvSpPr>
        <p:spPr>
          <a:xfrm>
            <a:off x="457200" y="1600200"/>
            <a:ext cx="8305800" cy="4953000"/>
          </a:xfrm>
        </p:spPr>
        <p:txBody>
          <a:bodyPr>
            <a:normAutofit/>
          </a:bodyPr>
          <a:lstStyle/>
          <a:p>
            <a:pPr marL="514350" indent="-514350"/>
            <a:r>
              <a:rPr lang="en-US" sz="3600" dirty="0" smtClean="0">
                <a:solidFill>
                  <a:schemeClr val="bg1"/>
                </a:solidFill>
              </a:rPr>
              <a:t>Learn to recognize stress and the triggers that cause it in your life.</a:t>
            </a:r>
          </a:p>
          <a:p>
            <a:pPr marL="514350" indent="-514350"/>
            <a:endParaRPr lang="en-US" sz="3600" dirty="0" smtClean="0">
              <a:solidFill>
                <a:schemeClr val="bg1"/>
              </a:solidFill>
            </a:endParaRPr>
          </a:p>
          <a:p>
            <a:pPr marL="514350" indent="-514350"/>
            <a:r>
              <a:rPr lang="en-US" sz="3600" dirty="0" smtClean="0">
                <a:solidFill>
                  <a:schemeClr val="bg1"/>
                </a:solidFill>
              </a:rPr>
              <a:t>Reduce stress by using </a:t>
            </a:r>
            <a:r>
              <a:rPr lang="en-US" sz="3600" b="1" dirty="0" smtClean="0">
                <a:solidFill>
                  <a:schemeClr val="bg1"/>
                </a:solidFill>
              </a:rPr>
              <a:t>positive</a:t>
            </a:r>
            <a:r>
              <a:rPr lang="en-US" sz="3600" dirty="0" smtClean="0">
                <a:solidFill>
                  <a:schemeClr val="bg1"/>
                </a:solidFill>
              </a:rPr>
              <a:t> stress-management techniques.</a:t>
            </a:r>
          </a:p>
          <a:p>
            <a:pPr marL="514350" indent="-514350"/>
            <a:endParaRPr lang="en-US" sz="3600" dirty="0" smtClean="0">
              <a:solidFill>
                <a:schemeClr val="bg1"/>
              </a:solidFill>
            </a:endParaRPr>
          </a:p>
          <a:p>
            <a:pPr marL="514350" indent="-514350"/>
            <a:r>
              <a:rPr lang="en-US" sz="3600" dirty="0" smtClean="0">
                <a:solidFill>
                  <a:schemeClr val="bg1"/>
                </a:solidFill>
              </a:rPr>
              <a:t>Try different techniques until you find several that work well for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1"/>
                </a:solidFill>
              </a:rPr>
              <a:t>Stress Busters</a:t>
            </a:r>
            <a:endParaRPr lang="en-US" b="1" dirty="0">
              <a:solidFill>
                <a:schemeClr val="bg1"/>
              </a:solidFill>
            </a:endParaRPr>
          </a:p>
        </p:txBody>
      </p:sp>
      <p:sp>
        <p:nvSpPr>
          <p:cNvPr id="4" name="Text Placeholder 3"/>
          <p:cNvSpPr>
            <a:spLocks noGrp="1"/>
          </p:cNvSpPr>
          <p:nvPr>
            <p:ph type="body" idx="1"/>
          </p:nvPr>
        </p:nvSpPr>
        <p:spPr>
          <a:xfrm>
            <a:off x="152400" y="1189038"/>
            <a:ext cx="4389120" cy="639762"/>
          </a:xfrm>
        </p:spPr>
        <p:txBody>
          <a:bodyPr>
            <a:noAutofit/>
          </a:bodyPr>
          <a:lstStyle/>
          <a:p>
            <a:r>
              <a:rPr lang="en-US" sz="3600" u="sng" dirty="0" smtClean="0">
                <a:solidFill>
                  <a:schemeClr val="bg1"/>
                </a:solidFill>
              </a:rPr>
              <a:t>Exercise</a:t>
            </a:r>
            <a:endParaRPr lang="en-US" sz="3600" u="sng" dirty="0">
              <a:solidFill>
                <a:schemeClr val="bg1"/>
              </a:solidFill>
            </a:endParaRPr>
          </a:p>
        </p:txBody>
      </p:sp>
      <p:sp>
        <p:nvSpPr>
          <p:cNvPr id="5" name="Content Placeholder 4"/>
          <p:cNvSpPr>
            <a:spLocks noGrp="1"/>
          </p:cNvSpPr>
          <p:nvPr>
            <p:ph sz="half" idx="2"/>
          </p:nvPr>
        </p:nvSpPr>
        <p:spPr>
          <a:xfrm>
            <a:off x="152400" y="1782762"/>
            <a:ext cx="4389120" cy="3951288"/>
          </a:xfrm>
        </p:spPr>
        <p:txBody>
          <a:bodyPr/>
          <a:lstStyle/>
          <a:p>
            <a:pPr marL="182880" indent="-182880"/>
            <a:r>
              <a:rPr lang="en-US" dirty="0" smtClean="0">
                <a:solidFill>
                  <a:schemeClr val="bg1"/>
                </a:solidFill>
              </a:rPr>
              <a:t>Participate in any physical activity you enjoy</a:t>
            </a:r>
          </a:p>
          <a:p>
            <a:pPr marL="182880" indent="-182880"/>
            <a:r>
              <a:rPr lang="en-US" dirty="0" smtClean="0">
                <a:solidFill>
                  <a:schemeClr val="bg1"/>
                </a:solidFill>
              </a:rPr>
              <a:t>Walk, run, bike, lift weights, </a:t>
            </a:r>
            <a:br>
              <a:rPr lang="en-US" dirty="0" smtClean="0">
                <a:solidFill>
                  <a:schemeClr val="bg1"/>
                </a:solidFill>
              </a:rPr>
            </a:br>
            <a:r>
              <a:rPr lang="en-US" dirty="0" smtClean="0">
                <a:solidFill>
                  <a:schemeClr val="bg1"/>
                </a:solidFill>
              </a:rPr>
              <a:t>play sports, etc.</a:t>
            </a:r>
          </a:p>
          <a:p>
            <a:pPr marL="182880" indent="-182880"/>
            <a:r>
              <a:rPr lang="en-US" dirty="0" smtClean="0">
                <a:solidFill>
                  <a:schemeClr val="bg1"/>
                </a:solidFill>
              </a:rPr>
              <a:t>Yoga &amp; Tai Chi in particular help with feeling calm and centered </a:t>
            </a:r>
            <a:endParaRPr lang="en-US" dirty="0">
              <a:solidFill>
                <a:schemeClr val="bg1"/>
              </a:solidFill>
            </a:endParaRPr>
          </a:p>
        </p:txBody>
      </p:sp>
      <p:sp>
        <p:nvSpPr>
          <p:cNvPr id="6" name="Text Placeholder 5"/>
          <p:cNvSpPr>
            <a:spLocks noGrp="1"/>
          </p:cNvSpPr>
          <p:nvPr>
            <p:ph type="body" sz="quarter" idx="3"/>
          </p:nvPr>
        </p:nvSpPr>
        <p:spPr>
          <a:xfrm>
            <a:off x="4645024" y="1189038"/>
            <a:ext cx="4389120" cy="639762"/>
          </a:xfrm>
        </p:spPr>
        <p:txBody>
          <a:bodyPr>
            <a:noAutofit/>
          </a:bodyPr>
          <a:lstStyle/>
          <a:p>
            <a:r>
              <a:rPr lang="en-US" sz="3600" u="sng" dirty="0" smtClean="0">
                <a:solidFill>
                  <a:schemeClr val="bg1"/>
                </a:solidFill>
              </a:rPr>
              <a:t>Deep Breathing</a:t>
            </a:r>
            <a:endParaRPr lang="en-US" sz="3600" u="sng" dirty="0">
              <a:solidFill>
                <a:schemeClr val="bg1"/>
              </a:solidFill>
            </a:endParaRPr>
          </a:p>
        </p:txBody>
      </p:sp>
      <p:sp>
        <p:nvSpPr>
          <p:cNvPr id="7" name="Content Placeholder 6"/>
          <p:cNvSpPr>
            <a:spLocks noGrp="1"/>
          </p:cNvSpPr>
          <p:nvPr>
            <p:ph sz="quarter" idx="4"/>
          </p:nvPr>
        </p:nvSpPr>
        <p:spPr>
          <a:xfrm>
            <a:off x="4645024" y="1782762"/>
            <a:ext cx="4389120" cy="2027238"/>
          </a:xfrm>
        </p:spPr>
        <p:txBody>
          <a:bodyPr/>
          <a:lstStyle/>
          <a:p>
            <a:pPr marL="182880" indent="-182880"/>
            <a:r>
              <a:rPr lang="en-US" dirty="0" smtClean="0">
                <a:solidFill>
                  <a:schemeClr val="bg1"/>
                </a:solidFill>
              </a:rPr>
              <a:t>Take a few deep, calming breaths</a:t>
            </a:r>
          </a:p>
          <a:p>
            <a:pPr marL="182880" indent="-182880"/>
            <a:r>
              <a:rPr lang="en-US" dirty="0" smtClean="0">
                <a:solidFill>
                  <a:schemeClr val="bg1"/>
                </a:solidFill>
              </a:rPr>
              <a:t>Focusing on a deep-breathing exercise can clear your mind</a:t>
            </a:r>
            <a:endParaRPr lang="en-US" dirty="0">
              <a:solidFill>
                <a:schemeClr val="bg1"/>
              </a:solidFill>
            </a:endParaRPr>
          </a:p>
        </p:txBody>
      </p:sp>
      <p:pic>
        <p:nvPicPr>
          <p:cNvPr id="2050" name="Picture 2" descr="C:\Users\johnsonem\AppData\Local\Microsoft\Windows\Temporary Internet Files\Content.IE5\IDT0L0TV\MP90043182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547354"/>
            <a:ext cx="2895600" cy="1929646"/>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5"/>
          <p:cNvSpPr txBox="1">
            <a:spLocks/>
          </p:cNvSpPr>
          <p:nvPr/>
        </p:nvSpPr>
        <p:spPr>
          <a:xfrm>
            <a:off x="4648199" y="3657600"/>
            <a:ext cx="4389120" cy="639762"/>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sz="3600" u="sng" dirty="0" smtClean="0">
                <a:solidFill>
                  <a:schemeClr val="bg1"/>
                </a:solidFill>
              </a:rPr>
              <a:t>Meditate or Pray</a:t>
            </a:r>
            <a:endParaRPr lang="en-US" sz="3600" u="sng" dirty="0">
              <a:solidFill>
                <a:schemeClr val="bg1"/>
              </a:solidFill>
            </a:endParaRPr>
          </a:p>
        </p:txBody>
      </p:sp>
      <p:sp>
        <p:nvSpPr>
          <p:cNvPr id="10" name="Content Placeholder 6"/>
          <p:cNvSpPr txBox="1">
            <a:spLocks/>
          </p:cNvSpPr>
          <p:nvPr/>
        </p:nvSpPr>
        <p:spPr>
          <a:xfrm>
            <a:off x="4648199" y="4251324"/>
            <a:ext cx="4389120" cy="26066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182880" indent="-182880"/>
            <a:r>
              <a:rPr lang="en-US" dirty="0" smtClean="0">
                <a:solidFill>
                  <a:schemeClr val="bg1"/>
                </a:solidFill>
              </a:rPr>
              <a:t>Practice your faith or spirituality</a:t>
            </a:r>
          </a:p>
          <a:p>
            <a:pPr marL="182880" indent="-182880"/>
            <a:r>
              <a:rPr lang="en-US" dirty="0" smtClean="0">
                <a:solidFill>
                  <a:schemeClr val="bg1"/>
                </a:solidFill>
              </a:rPr>
              <a:t>Can help put stress in perspective</a:t>
            </a:r>
          </a:p>
          <a:p>
            <a:pPr marL="182880" indent="-182880"/>
            <a:r>
              <a:rPr lang="en-US" dirty="0" smtClean="0">
                <a:solidFill>
                  <a:schemeClr val="bg1"/>
                </a:solidFill>
              </a:rPr>
              <a:t>Seek out religious/spiritual guidance or support</a:t>
            </a:r>
            <a:endParaRPr lang="en-US" dirty="0">
              <a:solidFill>
                <a:schemeClr val="bg1"/>
              </a:solidFill>
            </a:endParaRPr>
          </a:p>
        </p:txBody>
      </p:sp>
    </p:spTree>
    <p:extLst>
      <p:ext uri="{BB962C8B-B14F-4D97-AF65-F5344CB8AC3E}">
        <p14:creationId xmlns:p14="http://schemas.microsoft.com/office/powerpoint/2010/main" val="120638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1"/>
                </a:solidFill>
              </a:rPr>
              <a:t>Stress Busters</a:t>
            </a:r>
            <a:endParaRPr lang="en-US" b="1" dirty="0">
              <a:solidFill>
                <a:schemeClr val="bg1"/>
              </a:solidFill>
            </a:endParaRPr>
          </a:p>
        </p:txBody>
      </p:sp>
      <p:sp>
        <p:nvSpPr>
          <p:cNvPr id="4" name="Text Placeholder 3"/>
          <p:cNvSpPr>
            <a:spLocks noGrp="1"/>
          </p:cNvSpPr>
          <p:nvPr>
            <p:ph type="body" idx="1"/>
          </p:nvPr>
        </p:nvSpPr>
        <p:spPr>
          <a:xfrm>
            <a:off x="152400" y="1189038"/>
            <a:ext cx="4389120" cy="639762"/>
          </a:xfrm>
        </p:spPr>
        <p:txBody>
          <a:bodyPr>
            <a:noAutofit/>
          </a:bodyPr>
          <a:lstStyle/>
          <a:p>
            <a:r>
              <a:rPr lang="en-US" sz="3400" u="sng" dirty="0" smtClean="0">
                <a:solidFill>
                  <a:schemeClr val="bg1"/>
                </a:solidFill>
              </a:rPr>
              <a:t>Express your Creativity</a:t>
            </a:r>
            <a:endParaRPr lang="en-US" sz="3400" u="sng" dirty="0">
              <a:solidFill>
                <a:schemeClr val="bg1"/>
              </a:solidFill>
            </a:endParaRPr>
          </a:p>
        </p:txBody>
      </p:sp>
      <p:sp>
        <p:nvSpPr>
          <p:cNvPr id="5" name="Content Placeholder 4"/>
          <p:cNvSpPr>
            <a:spLocks noGrp="1"/>
          </p:cNvSpPr>
          <p:nvPr>
            <p:ph sz="half" idx="2"/>
          </p:nvPr>
        </p:nvSpPr>
        <p:spPr>
          <a:xfrm>
            <a:off x="152400" y="1782762"/>
            <a:ext cx="4389120" cy="1646238"/>
          </a:xfrm>
        </p:spPr>
        <p:txBody>
          <a:bodyPr/>
          <a:lstStyle/>
          <a:p>
            <a:pPr marL="182880" indent="-182880"/>
            <a:r>
              <a:rPr lang="en-US" dirty="0" smtClean="0">
                <a:solidFill>
                  <a:schemeClr val="bg1"/>
                </a:solidFill>
              </a:rPr>
              <a:t>Use your creative talents to express yourself</a:t>
            </a:r>
          </a:p>
          <a:p>
            <a:pPr marL="182880" indent="-182880"/>
            <a:r>
              <a:rPr lang="en-US" dirty="0" smtClean="0">
                <a:solidFill>
                  <a:schemeClr val="bg1"/>
                </a:solidFill>
              </a:rPr>
              <a:t>Write, draw, sing, dance, etc.</a:t>
            </a:r>
          </a:p>
        </p:txBody>
      </p:sp>
      <p:sp>
        <p:nvSpPr>
          <p:cNvPr id="6" name="Text Placeholder 5"/>
          <p:cNvSpPr>
            <a:spLocks noGrp="1"/>
          </p:cNvSpPr>
          <p:nvPr>
            <p:ph type="body" sz="quarter" idx="3"/>
          </p:nvPr>
        </p:nvSpPr>
        <p:spPr>
          <a:xfrm>
            <a:off x="4645024" y="3429000"/>
            <a:ext cx="4389120" cy="639762"/>
          </a:xfrm>
        </p:spPr>
        <p:txBody>
          <a:bodyPr>
            <a:noAutofit/>
          </a:bodyPr>
          <a:lstStyle/>
          <a:p>
            <a:r>
              <a:rPr lang="en-US" sz="3400" u="sng" dirty="0" smtClean="0">
                <a:solidFill>
                  <a:schemeClr val="bg1"/>
                </a:solidFill>
              </a:rPr>
              <a:t>Laugh</a:t>
            </a:r>
            <a:endParaRPr lang="en-US" sz="3400" u="sng" dirty="0">
              <a:solidFill>
                <a:schemeClr val="bg1"/>
              </a:solidFill>
            </a:endParaRPr>
          </a:p>
        </p:txBody>
      </p:sp>
      <p:sp>
        <p:nvSpPr>
          <p:cNvPr id="7" name="Content Placeholder 6"/>
          <p:cNvSpPr>
            <a:spLocks noGrp="1"/>
          </p:cNvSpPr>
          <p:nvPr>
            <p:ph sz="quarter" idx="4"/>
          </p:nvPr>
        </p:nvSpPr>
        <p:spPr>
          <a:xfrm>
            <a:off x="4645024" y="4022724"/>
            <a:ext cx="4389120" cy="2027238"/>
          </a:xfrm>
        </p:spPr>
        <p:txBody>
          <a:bodyPr/>
          <a:lstStyle/>
          <a:p>
            <a:pPr marL="182880" indent="-182880"/>
            <a:r>
              <a:rPr lang="en-US" dirty="0" smtClean="0">
                <a:solidFill>
                  <a:schemeClr val="bg1"/>
                </a:solidFill>
              </a:rPr>
              <a:t>Laughter is often the best medicine</a:t>
            </a:r>
          </a:p>
          <a:p>
            <a:pPr marL="182880" indent="-182880"/>
            <a:r>
              <a:rPr lang="en-US" dirty="0" smtClean="0">
                <a:solidFill>
                  <a:schemeClr val="bg1"/>
                </a:solidFill>
              </a:rPr>
              <a:t>Find something humorous and take the time to enjoy it</a:t>
            </a:r>
            <a:endParaRPr lang="en-US" dirty="0">
              <a:solidFill>
                <a:schemeClr val="bg1"/>
              </a:solidFill>
            </a:endParaRPr>
          </a:p>
        </p:txBody>
      </p:sp>
      <p:sp>
        <p:nvSpPr>
          <p:cNvPr id="11" name="Text Placeholder 3"/>
          <p:cNvSpPr txBox="1">
            <a:spLocks/>
          </p:cNvSpPr>
          <p:nvPr/>
        </p:nvSpPr>
        <p:spPr>
          <a:xfrm>
            <a:off x="152400" y="3352800"/>
            <a:ext cx="4389120" cy="639762"/>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sz="3400" u="sng" dirty="0" smtClean="0">
                <a:solidFill>
                  <a:schemeClr val="bg1"/>
                </a:solidFill>
              </a:rPr>
              <a:t>Listen to Music</a:t>
            </a:r>
            <a:endParaRPr lang="en-US" sz="3400" u="sng" dirty="0">
              <a:solidFill>
                <a:schemeClr val="bg1"/>
              </a:solidFill>
            </a:endParaRPr>
          </a:p>
        </p:txBody>
      </p:sp>
      <p:sp>
        <p:nvSpPr>
          <p:cNvPr id="12" name="Content Placeholder 4"/>
          <p:cNvSpPr txBox="1">
            <a:spLocks/>
          </p:cNvSpPr>
          <p:nvPr/>
        </p:nvSpPr>
        <p:spPr>
          <a:xfrm>
            <a:off x="152400" y="3946524"/>
            <a:ext cx="4389120" cy="26066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182880" indent="-182880"/>
            <a:r>
              <a:rPr lang="en-US" dirty="0" smtClean="0">
                <a:solidFill>
                  <a:schemeClr val="bg1"/>
                </a:solidFill>
              </a:rPr>
              <a:t>Use music as a tool to focus and de-stress</a:t>
            </a:r>
          </a:p>
          <a:p>
            <a:pPr marL="182880" indent="-182880"/>
            <a:r>
              <a:rPr lang="en-US" dirty="0" smtClean="0">
                <a:solidFill>
                  <a:schemeClr val="bg1"/>
                </a:solidFill>
              </a:rPr>
              <a:t>Choose music that makes you feel good – whether it’s upbeat or soothing</a:t>
            </a:r>
          </a:p>
          <a:p>
            <a:pPr marL="182880" indent="-182880"/>
            <a:r>
              <a:rPr lang="en-US" dirty="0" smtClean="0">
                <a:solidFill>
                  <a:schemeClr val="bg1"/>
                </a:solidFill>
              </a:rPr>
              <a:t>Create a “stress buster” playlist</a:t>
            </a:r>
          </a:p>
        </p:txBody>
      </p:sp>
      <p:pic>
        <p:nvPicPr>
          <p:cNvPr id="3074" name="Picture 2" descr="C:\Users\johnsonem\AppData\Local\Microsoft\Windows\Temporary Internet Files\Content.IE5\FZ6WXXNQ\MC9000787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990600"/>
            <a:ext cx="2575242" cy="2529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21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1"/>
                </a:solidFill>
              </a:rPr>
              <a:t>Stress Busters</a:t>
            </a:r>
            <a:endParaRPr lang="en-US" b="1" dirty="0">
              <a:solidFill>
                <a:schemeClr val="bg1"/>
              </a:solidFill>
            </a:endParaRPr>
          </a:p>
        </p:txBody>
      </p:sp>
      <p:sp>
        <p:nvSpPr>
          <p:cNvPr id="4" name="Text Placeholder 3"/>
          <p:cNvSpPr>
            <a:spLocks noGrp="1"/>
          </p:cNvSpPr>
          <p:nvPr>
            <p:ph type="body" idx="1"/>
          </p:nvPr>
        </p:nvSpPr>
        <p:spPr>
          <a:xfrm>
            <a:off x="152400" y="1189038"/>
            <a:ext cx="4389120" cy="639762"/>
          </a:xfrm>
        </p:spPr>
        <p:txBody>
          <a:bodyPr>
            <a:noAutofit/>
          </a:bodyPr>
          <a:lstStyle/>
          <a:p>
            <a:r>
              <a:rPr lang="en-US" sz="3600" u="sng" dirty="0" smtClean="0">
                <a:solidFill>
                  <a:schemeClr val="bg1"/>
                </a:solidFill>
              </a:rPr>
              <a:t>Talk </a:t>
            </a:r>
            <a:r>
              <a:rPr lang="en-US" sz="3600" u="sng" dirty="0">
                <a:solidFill>
                  <a:schemeClr val="bg1"/>
                </a:solidFill>
              </a:rPr>
              <a:t>I</a:t>
            </a:r>
            <a:r>
              <a:rPr lang="en-US" sz="3600" u="sng" dirty="0" smtClean="0">
                <a:solidFill>
                  <a:schemeClr val="bg1"/>
                </a:solidFill>
              </a:rPr>
              <a:t>t Out</a:t>
            </a:r>
            <a:endParaRPr lang="en-US" sz="3600" u="sng" dirty="0">
              <a:solidFill>
                <a:schemeClr val="bg1"/>
              </a:solidFill>
            </a:endParaRPr>
          </a:p>
        </p:txBody>
      </p:sp>
      <p:sp>
        <p:nvSpPr>
          <p:cNvPr id="5" name="Content Placeholder 4"/>
          <p:cNvSpPr>
            <a:spLocks noGrp="1"/>
          </p:cNvSpPr>
          <p:nvPr>
            <p:ph sz="half" idx="2"/>
          </p:nvPr>
        </p:nvSpPr>
        <p:spPr>
          <a:xfrm>
            <a:off x="152400" y="1782762"/>
            <a:ext cx="4389120" cy="2027238"/>
          </a:xfrm>
        </p:spPr>
        <p:txBody>
          <a:bodyPr/>
          <a:lstStyle/>
          <a:p>
            <a:pPr marL="182880" indent="-182880"/>
            <a:r>
              <a:rPr lang="en-US" dirty="0" smtClean="0">
                <a:solidFill>
                  <a:schemeClr val="bg1"/>
                </a:solidFill>
              </a:rPr>
              <a:t>Reach out to a friend, family member, mentor, or teacher</a:t>
            </a:r>
          </a:p>
          <a:p>
            <a:pPr marL="182880" indent="-182880"/>
            <a:r>
              <a:rPr lang="en-US" dirty="0" smtClean="0">
                <a:solidFill>
                  <a:schemeClr val="bg1"/>
                </a:solidFill>
              </a:rPr>
              <a:t>Confide in someone you trust</a:t>
            </a:r>
          </a:p>
          <a:p>
            <a:pPr marL="182880" indent="-182880"/>
            <a:r>
              <a:rPr lang="en-US" dirty="0" smtClean="0">
                <a:solidFill>
                  <a:schemeClr val="bg1"/>
                </a:solidFill>
              </a:rPr>
              <a:t>Ask for advice or support</a:t>
            </a:r>
            <a:endParaRPr lang="en-US" dirty="0">
              <a:solidFill>
                <a:schemeClr val="bg1"/>
              </a:solidFill>
            </a:endParaRPr>
          </a:p>
        </p:txBody>
      </p:sp>
      <p:sp>
        <p:nvSpPr>
          <p:cNvPr id="6" name="Text Placeholder 5"/>
          <p:cNvSpPr>
            <a:spLocks noGrp="1"/>
          </p:cNvSpPr>
          <p:nvPr>
            <p:ph type="body" sz="quarter" idx="3"/>
          </p:nvPr>
        </p:nvSpPr>
        <p:spPr>
          <a:xfrm>
            <a:off x="4645024" y="1189038"/>
            <a:ext cx="4389120" cy="639762"/>
          </a:xfrm>
        </p:spPr>
        <p:txBody>
          <a:bodyPr>
            <a:noAutofit/>
          </a:bodyPr>
          <a:lstStyle/>
          <a:p>
            <a:r>
              <a:rPr lang="en-US" sz="3600" u="sng" dirty="0" smtClean="0">
                <a:solidFill>
                  <a:schemeClr val="bg1"/>
                </a:solidFill>
              </a:rPr>
              <a:t>Play</a:t>
            </a:r>
            <a:endParaRPr lang="en-US" sz="3600" u="sng" dirty="0">
              <a:solidFill>
                <a:schemeClr val="bg1"/>
              </a:solidFill>
            </a:endParaRPr>
          </a:p>
        </p:txBody>
      </p:sp>
      <p:sp>
        <p:nvSpPr>
          <p:cNvPr id="7" name="Content Placeholder 6"/>
          <p:cNvSpPr>
            <a:spLocks noGrp="1"/>
          </p:cNvSpPr>
          <p:nvPr>
            <p:ph sz="quarter" idx="4"/>
          </p:nvPr>
        </p:nvSpPr>
        <p:spPr>
          <a:xfrm>
            <a:off x="4645024" y="1782761"/>
            <a:ext cx="4389120" cy="2560639"/>
          </a:xfrm>
        </p:spPr>
        <p:txBody>
          <a:bodyPr>
            <a:normAutofit/>
          </a:bodyPr>
          <a:lstStyle/>
          <a:p>
            <a:pPr marL="182880" indent="-182880"/>
            <a:r>
              <a:rPr lang="en-US" dirty="0" smtClean="0">
                <a:solidFill>
                  <a:schemeClr val="bg1"/>
                </a:solidFill>
              </a:rPr>
              <a:t>Spend time on a hobby, interest, or activity you enjoy</a:t>
            </a:r>
          </a:p>
          <a:p>
            <a:pPr marL="182880" indent="-182880"/>
            <a:r>
              <a:rPr lang="en-US" dirty="0" smtClean="0">
                <a:solidFill>
                  <a:schemeClr val="bg1"/>
                </a:solidFill>
              </a:rPr>
              <a:t>Let your “inner child” out to have fun</a:t>
            </a:r>
          </a:p>
          <a:p>
            <a:pPr marL="182880" indent="-182880"/>
            <a:r>
              <a:rPr lang="en-US" dirty="0" smtClean="0">
                <a:solidFill>
                  <a:schemeClr val="bg1"/>
                </a:solidFill>
              </a:rPr>
              <a:t>Take advantage of events and activities on campus and locally</a:t>
            </a:r>
            <a:endParaRPr lang="en-US" dirty="0">
              <a:solidFill>
                <a:schemeClr val="bg1"/>
              </a:solidFill>
            </a:endParaRPr>
          </a:p>
        </p:txBody>
      </p:sp>
      <p:sp>
        <p:nvSpPr>
          <p:cNvPr id="9" name="Text Placeholder 5"/>
          <p:cNvSpPr txBox="1">
            <a:spLocks/>
          </p:cNvSpPr>
          <p:nvPr/>
        </p:nvSpPr>
        <p:spPr>
          <a:xfrm>
            <a:off x="152400" y="3703638"/>
            <a:ext cx="4389120" cy="639762"/>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sz="3600" u="sng" dirty="0" smtClean="0">
                <a:solidFill>
                  <a:schemeClr val="bg1"/>
                </a:solidFill>
              </a:rPr>
              <a:t>Socialize</a:t>
            </a:r>
            <a:endParaRPr lang="en-US" sz="3600" u="sng" dirty="0">
              <a:solidFill>
                <a:schemeClr val="bg1"/>
              </a:solidFill>
            </a:endParaRPr>
          </a:p>
        </p:txBody>
      </p:sp>
      <p:sp>
        <p:nvSpPr>
          <p:cNvPr id="10" name="Content Placeholder 6"/>
          <p:cNvSpPr txBox="1">
            <a:spLocks/>
          </p:cNvSpPr>
          <p:nvPr/>
        </p:nvSpPr>
        <p:spPr>
          <a:xfrm>
            <a:off x="152400" y="4297362"/>
            <a:ext cx="4389120" cy="23018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182880" indent="-182880"/>
            <a:r>
              <a:rPr lang="en-US" dirty="0" smtClean="0">
                <a:solidFill>
                  <a:schemeClr val="bg1"/>
                </a:solidFill>
              </a:rPr>
              <a:t>Spend time with people you care about</a:t>
            </a:r>
          </a:p>
          <a:p>
            <a:pPr marL="182880" indent="-182880"/>
            <a:r>
              <a:rPr lang="en-US" dirty="0" smtClean="0">
                <a:solidFill>
                  <a:schemeClr val="bg1"/>
                </a:solidFill>
              </a:rPr>
              <a:t>Even if you don’t talk about what’s bothering you, socializing can reduce stress</a:t>
            </a:r>
          </a:p>
        </p:txBody>
      </p:sp>
      <p:pic>
        <p:nvPicPr>
          <p:cNvPr id="4098" name="Picture 2" descr="C:\Users\johnsonem\AppData\Local\Microsoft\Windows\Temporary Internet Files\Content.IE5\IDT0L0TV\MC900439857[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454525"/>
            <a:ext cx="3581400" cy="1946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04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bg1"/>
                </a:solidFill>
              </a:rPr>
              <a:t>Stress Busters</a:t>
            </a:r>
            <a:endParaRPr lang="en-US" b="1" dirty="0">
              <a:solidFill>
                <a:schemeClr val="bg1"/>
              </a:solidFill>
            </a:endParaRPr>
          </a:p>
        </p:txBody>
      </p:sp>
      <p:sp>
        <p:nvSpPr>
          <p:cNvPr id="4" name="Text Placeholder 3"/>
          <p:cNvSpPr>
            <a:spLocks noGrp="1"/>
          </p:cNvSpPr>
          <p:nvPr>
            <p:ph type="body" idx="1"/>
          </p:nvPr>
        </p:nvSpPr>
        <p:spPr>
          <a:xfrm>
            <a:off x="152400" y="3322638"/>
            <a:ext cx="4389120" cy="639762"/>
          </a:xfrm>
        </p:spPr>
        <p:txBody>
          <a:bodyPr>
            <a:noAutofit/>
          </a:bodyPr>
          <a:lstStyle/>
          <a:p>
            <a:r>
              <a:rPr lang="en-US" sz="3600" u="sng" dirty="0" smtClean="0">
                <a:solidFill>
                  <a:schemeClr val="bg1"/>
                </a:solidFill>
              </a:rPr>
              <a:t>Take a Break</a:t>
            </a:r>
            <a:endParaRPr lang="en-US" sz="3600" u="sng" dirty="0">
              <a:solidFill>
                <a:schemeClr val="bg1"/>
              </a:solidFill>
            </a:endParaRPr>
          </a:p>
        </p:txBody>
      </p:sp>
      <p:sp>
        <p:nvSpPr>
          <p:cNvPr id="5" name="Content Placeholder 4"/>
          <p:cNvSpPr>
            <a:spLocks noGrp="1"/>
          </p:cNvSpPr>
          <p:nvPr>
            <p:ph sz="half" idx="2"/>
          </p:nvPr>
        </p:nvSpPr>
        <p:spPr>
          <a:xfrm>
            <a:off x="152400" y="3916362"/>
            <a:ext cx="4389120" cy="2636838"/>
          </a:xfrm>
        </p:spPr>
        <p:txBody>
          <a:bodyPr/>
          <a:lstStyle/>
          <a:p>
            <a:pPr marL="182880" indent="-182880"/>
            <a:r>
              <a:rPr lang="en-US" dirty="0" smtClean="0">
                <a:solidFill>
                  <a:schemeClr val="bg1"/>
                </a:solidFill>
              </a:rPr>
              <a:t>Give yourself a few minutes of “alone time” to recharge</a:t>
            </a:r>
          </a:p>
          <a:p>
            <a:pPr marL="182880" indent="-182880"/>
            <a:r>
              <a:rPr lang="en-US" dirty="0" smtClean="0">
                <a:solidFill>
                  <a:schemeClr val="bg1"/>
                </a:solidFill>
              </a:rPr>
              <a:t>Returning to the task at hand will be easier after a short break</a:t>
            </a:r>
          </a:p>
          <a:p>
            <a:pPr marL="182880" indent="-182880"/>
            <a:r>
              <a:rPr lang="en-US" dirty="0" smtClean="0">
                <a:solidFill>
                  <a:schemeClr val="bg1"/>
                </a:solidFill>
              </a:rPr>
              <a:t>Try taking a brief power-nap to renew your energy</a:t>
            </a:r>
          </a:p>
        </p:txBody>
      </p:sp>
      <p:sp>
        <p:nvSpPr>
          <p:cNvPr id="6" name="Text Placeholder 5"/>
          <p:cNvSpPr>
            <a:spLocks noGrp="1"/>
          </p:cNvSpPr>
          <p:nvPr>
            <p:ph type="body" sz="quarter" idx="3"/>
          </p:nvPr>
        </p:nvSpPr>
        <p:spPr>
          <a:xfrm>
            <a:off x="4645024" y="1189038"/>
            <a:ext cx="4389120" cy="639762"/>
          </a:xfrm>
        </p:spPr>
        <p:txBody>
          <a:bodyPr>
            <a:noAutofit/>
          </a:bodyPr>
          <a:lstStyle/>
          <a:p>
            <a:r>
              <a:rPr lang="en-US" sz="3600" u="sng" dirty="0" smtClean="0">
                <a:solidFill>
                  <a:schemeClr val="bg1"/>
                </a:solidFill>
              </a:rPr>
              <a:t>Think Positively</a:t>
            </a:r>
            <a:endParaRPr lang="en-US" sz="3600" u="sng" dirty="0">
              <a:solidFill>
                <a:schemeClr val="bg1"/>
              </a:solidFill>
            </a:endParaRPr>
          </a:p>
        </p:txBody>
      </p:sp>
      <p:sp>
        <p:nvSpPr>
          <p:cNvPr id="7" name="Content Placeholder 6"/>
          <p:cNvSpPr>
            <a:spLocks noGrp="1"/>
          </p:cNvSpPr>
          <p:nvPr>
            <p:ph sz="quarter" idx="4"/>
          </p:nvPr>
        </p:nvSpPr>
        <p:spPr>
          <a:xfrm>
            <a:off x="4645024" y="1782762"/>
            <a:ext cx="4389120" cy="1493838"/>
          </a:xfrm>
        </p:spPr>
        <p:txBody>
          <a:bodyPr/>
          <a:lstStyle/>
          <a:p>
            <a:pPr marL="182880" indent="-182880"/>
            <a:r>
              <a:rPr lang="en-US" dirty="0" smtClean="0">
                <a:solidFill>
                  <a:schemeClr val="bg1"/>
                </a:solidFill>
              </a:rPr>
              <a:t>Find a different perspective or the cloud’s “silver lining”</a:t>
            </a:r>
          </a:p>
          <a:p>
            <a:pPr marL="182880" indent="-182880"/>
            <a:r>
              <a:rPr lang="en-US" dirty="0" smtClean="0">
                <a:solidFill>
                  <a:schemeClr val="bg1"/>
                </a:solidFill>
              </a:rPr>
              <a:t>Repeat positive affirmations</a:t>
            </a:r>
            <a:endParaRPr lang="en-US" dirty="0">
              <a:solidFill>
                <a:schemeClr val="bg1"/>
              </a:solidFill>
            </a:endParaRPr>
          </a:p>
        </p:txBody>
      </p:sp>
      <p:sp>
        <p:nvSpPr>
          <p:cNvPr id="9" name="Text Placeholder 5"/>
          <p:cNvSpPr txBox="1">
            <a:spLocks/>
          </p:cNvSpPr>
          <p:nvPr/>
        </p:nvSpPr>
        <p:spPr>
          <a:xfrm>
            <a:off x="4648199" y="3276600"/>
            <a:ext cx="4389120" cy="639762"/>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sz="3600" u="sng" dirty="0" smtClean="0">
                <a:solidFill>
                  <a:schemeClr val="bg1"/>
                </a:solidFill>
              </a:rPr>
              <a:t>Visualization</a:t>
            </a:r>
            <a:endParaRPr lang="en-US" sz="3600" u="sng" dirty="0">
              <a:solidFill>
                <a:schemeClr val="bg1"/>
              </a:solidFill>
            </a:endParaRPr>
          </a:p>
        </p:txBody>
      </p:sp>
      <p:sp>
        <p:nvSpPr>
          <p:cNvPr id="10" name="Content Placeholder 6"/>
          <p:cNvSpPr txBox="1">
            <a:spLocks/>
          </p:cNvSpPr>
          <p:nvPr/>
        </p:nvSpPr>
        <p:spPr>
          <a:xfrm>
            <a:off x="4648199" y="3870324"/>
            <a:ext cx="4389120" cy="26066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182880" indent="-182880"/>
            <a:r>
              <a:rPr lang="en-US" dirty="0" smtClean="0">
                <a:solidFill>
                  <a:schemeClr val="bg1"/>
                </a:solidFill>
              </a:rPr>
              <a:t>Visualize something you find relaxing and calming</a:t>
            </a:r>
          </a:p>
          <a:p>
            <a:pPr marL="182880" indent="-182880"/>
            <a:r>
              <a:rPr lang="en-US" dirty="0" smtClean="0">
                <a:solidFill>
                  <a:schemeClr val="bg1"/>
                </a:solidFill>
              </a:rPr>
              <a:t>Bring your mental imagery to mind when you feel stressed</a:t>
            </a:r>
          </a:p>
          <a:p>
            <a:pPr marL="182880" indent="-182880"/>
            <a:r>
              <a:rPr lang="en-US" dirty="0" smtClean="0">
                <a:solidFill>
                  <a:schemeClr val="bg1"/>
                </a:solidFill>
              </a:rPr>
              <a:t>Recall positive memories</a:t>
            </a:r>
            <a:endParaRPr lang="en-US" dirty="0">
              <a:solidFill>
                <a:schemeClr val="bg1"/>
              </a:solidFill>
            </a:endParaRPr>
          </a:p>
        </p:txBody>
      </p:sp>
      <p:pic>
        <p:nvPicPr>
          <p:cNvPr id="5123" name="Picture 3" descr="C:\Users\johnsonem\AppData\Local\Microsoft\Windows\Temporary Internet Files\Content.IE5\EEIC0C0M\MC90015722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143000"/>
            <a:ext cx="3429000" cy="1999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214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Stress-Busting Activity</a:t>
            </a:r>
            <a:endParaRPr lang="en-US" dirty="0">
              <a:solidFill>
                <a:schemeClr val="bg1"/>
              </a:solidFill>
            </a:endParaRPr>
          </a:p>
        </p:txBody>
      </p:sp>
      <p:sp>
        <p:nvSpPr>
          <p:cNvPr id="7" name="Content Placeholder 6"/>
          <p:cNvSpPr>
            <a:spLocks noGrp="1"/>
          </p:cNvSpPr>
          <p:nvPr>
            <p:ph idx="1"/>
          </p:nvPr>
        </p:nvSpPr>
        <p:spPr>
          <a:xfrm>
            <a:off x="304800" y="1828800"/>
            <a:ext cx="8534400" cy="4572000"/>
          </a:xfrm>
        </p:spPr>
        <p:txBody>
          <a:bodyPr>
            <a:normAutofit/>
          </a:bodyPr>
          <a:lstStyle/>
          <a:p>
            <a:r>
              <a:rPr lang="en-US" dirty="0" smtClean="0">
                <a:solidFill>
                  <a:schemeClr val="bg1"/>
                </a:solidFill>
              </a:rPr>
              <a:t>Notice which situations and events trigger stress for you.</a:t>
            </a:r>
          </a:p>
          <a:p>
            <a:endParaRPr lang="en-US" sz="2000" dirty="0" smtClean="0">
              <a:solidFill>
                <a:schemeClr val="bg1"/>
              </a:solidFill>
            </a:endParaRPr>
          </a:p>
          <a:p>
            <a:r>
              <a:rPr lang="en-US" dirty="0" smtClean="0">
                <a:solidFill>
                  <a:schemeClr val="bg1"/>
                </a:solidFill>
              </a:rPr>
              <a:t>Try out at least three different stress busters over the next few weeks when you feel yourself becoming stressed.</a:t>
            </a:r>
          </a:p>
          <a:p>
            <a:endParaRPr lang="en-US" sz="2000" dirty="0" smtClean="0">
              <a:solidFill>
                <a:schemeClr val="bg1"/>
              </a:solidFill>
            </a:endParaRPr>
          </a:p>
          <a:p>
            <a:r>
              <a:rPr lang="en-US" dirty="0" smtClean="0">
                <a:solidFill>
                  <a:schemeClr val="bg1"/>
                </a:solidFill>
              </a:rPr>
              <a:t>Pay attention to which ones work best for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1329</TotalTime>
  <Words>2314</Words>
  <Application>Microsoft Office PowerPoint</Application>
  <PresentationFormat>On-screen Show (4:3)</PresentationFormat>
  <Paragraphs>152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Stress Management</vt:lpstr>
      <vt:lpstr>STRESS!</vt:lpstr>
      <vt:lpstr>Why Do We Need Stress Busters?</vt:lpstr>
      <vt:lpstr>How Can You Deal With Stress?</vt:lpstr>
      <vt:lpstr>Stress Busters</vt:lpstr>
      <vt:lpstr>Stress Busters</vt:lpstr>
      <vt:lpstr>Stress Busters</vt:lpstr>
      <vt:lpstr>Stress Busters</vt:lpstr>
      <vt:lpstr>Stress-Busting Activity</vt:lpstr>
      <vt:lpstr>Journal Entry</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138</cp:revision>
  <dcterms:created xsi:type="dcterms:W3CDTF">2013-01-03T00:30:05Z</dcterms:created>
  <dcterms:modified xsi:type="dcterms:W3CDTF">2013-05-16T21:26:03Z</dcterms:modified>
</cp:coreProperties>
</file>