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1" r:id="rId5"/>
    <p:sldId id="260" r:id="rId6"/>
    <p:sldId id="262" r:id="rId7"/>
    <p:sldId id="263" r:id="rId8"/>
    <p:sldId id="264" r:id="rId9"/>
    <p:sldId id="265" r:id="rId10"/>
    <p:sldId id="266" r:id="rId11"/>
    <p:sldId id="26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367" autoAdjust="0"/>
  </p:normalViewPr>
  <p:slideViewPr>
    <p:cSldViewPr>
      <p:cViewPr varScale="1">
        <p:scale>
          <a:sx n="66" d="100"/>
          <a:sy n="66" d="100"/>
        </p:scale>
        <p:origin x="-2934" y="-10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56" d="100"/>
          <a:sy n="56" d="100"/>
        </p:scale>
        <p:origin x="-258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CC85A41-C822-4FB2-9053-94624C1BB1EA}" type="slidenum">
              <a:rPr lang="en-US" smtClean="0"/>
              <a:pPr/>
              <a:t>‹#›</a:t>
            </a:fld>
            <a:endParaRPr lang="en-US"/>
          </a:p>
        </p:txBody>
      </p:sp>
    </p:spTree>
    <p:extLst>
      <p:ext uri="{BB962C8B-B14F-4D97-AF65-F5344CB8AC3E}">
        <p14:creationId xmlns:p14="http://schemas.microsoft.com/office/powerpoint/2010/main" val="1281103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Module 4 Lesson 4</a:t>
            </a:r>
          </a:p>
          <a:p>
            <a:endParaRPr lang="en-US" dirty="0" smtClean="0"/>
          </a:p>
          <a:p>
            <a:r>
              <a:rPr lang="en-US" dirty="0" smtClean="0"/>
              <a:t>Disability services in high school and college differ</a:t>
            </a:r>
            <a:r>
              <a:rPr lang="en-US" baseline="0" dirty="0" smtClean="0"/>
              <a:t> in significant ways. Knowing what to expect in advance helps most students with disabilities to transition to the college environment more easily.</a:t>
            </a:r>
          </a:p>
          <a:p>
            <a:endParaRPr lang="en-US" baseline="0" dirty="0" smtClean="0"/>
          </a:p>
          <a:p>
            <a:r>
              <a:rPr lang="en-US" baseline="0" dirty="0" smtClean="0"/>
              <a:t>One of the most basic differences is that in high school, these services are generally referred to as “special education,” whereas in college, you will no longer hear that term. Most colleges refer instead to “disability services,” so you will want to get used to using this new terminology.</a:t>
            </a:r>
            <a:endParaRPr lang="en-US" dirty="0" smtClean="0"/>
          </a:p>
          <a:p>
            <a:endParaRPr lang="en-US" dirty="0" smtClean="0"/>
          </a:p>
          <a:p>
            <a:endParaRPr lang="en-US" dirty="0" smtClean="0"/>
          </a:p>
          <a:p>
            <a:r>
              <a:rPr lang="en-US" i="1" dirty="0" smtClean="0"/>
              <a:t>The information in this lecture is adapted from several sources, including</a:t>
            </a:r>
            <a:r>
              <a:rPr lang="en-US" i="1" baseline="0" dirty="0" smtClean="0"/>
              <a:t> the websites of the Disability Support offices at East Carolina University and Cleveland State University, as well as ThinkCollege.net. </a:t>
            </a:r>
          </a:p>
          <a:p>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i="1"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important thing for</a:t>
            </a:r>
            <a:r>
              <a:rPr lang="en-US" baseline="0" dirty="0" smtClean="0"/>
              <a:t> students to understand here is that high schools have a lot more flexibility than colleges in how they can modify a student’s academic experience. Anything that would fundamentally change a curriculum or a class generally cannot be done in college. So students who are accustomed to having modified grading standards, shortened assignments, changes to their test formats, shortened tests, etc. may be surprised to learn that none of these modifications will be acceptable in college. Colleges can often change </a:t>
            </a:r>
            <a:r>
              <a:rPr lang="en-US" b="1" baseline="0" dirty="0" smtClean="0"/>
              <a:t>how</a:t>
            </a:r>
            <a:r>
              <a:rPr lang="en-US" baseline="0" dirty="0" smtClean="0"/>
              <a:t> things are done, but not </a:t>
            </a:r>
            <a:r>
              <a:rPr lang="en-US" b="1" baseline="0" dirty="0" smtClean="0"/>
              <a:t>what</a:t>
            </a:r>
            <a:r>
              <a:rPr lang="en-US" baseline="0" dirty="0" smtClean="0"/>
              <a:t> is required. An example of this would be if a student has a test to take, he may be eligible to have someone read it to him while he takes the test with extra time in a distraction-free environment, but he cannot take a different version of the test or take a shorter test, have different resources (e.g. word </a:t>
            </a:r>
            <a:r>
              <a:rPr lang="en-US" baseline="0" smtClean="0"/>
              <a:t>bank) </a:t>
            </a:r>
            <a:r>
              <a:rPr lang="en-US" baseline="0" dirty="0" smtClean="0"/>
              <a:t>or grading standards than the rest of the class.</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high school, Individuals with Disabilities Education Act (IDEA) is the main law that</a:t>
            </a:r>
            <a:r>
              <a:rPr lang="en-US" baseline="0" dirty="0" smtClean="0"/>
              <a:t> provides the guidelines for serving students with disabilities. In addition, some guidelines are drawn from Section 504, Rehab Act.</a:t>
            </a:r>
          </a:p>
          <a:p>
            <a:endParaRPr lang="en-US" baseline="0" dirty="0" smtClean="0"/>
          </a:p>
          <a:p>
            <a:r>
              <a:rPr lang="en-US" baseline="0" dirty="0" smtClean="0"/>
              <a:t>In college, the Americans with Disabilities Act (ADA) and Section 504 of the Rehab Act are the main laws that provide guidelines for serving students with disabilities.</a:t>
            </a:r>
          </a:p>
          <a:p>
            <a:endParaRPr lang="en-US" baseline="0" dirty="0" smtClean="0"/>
          </a:p>
          <a:p>
            <a:r>
              <a:rPr lang="en-US" baseline="0" dirty="0" smtClean="0"/>
              <a:t>Because different laws apply to these two different settings, the rules about how to serve students with disabilities also differ. All the differences that follow are a direct result of the differences in these laws.</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high school,</a:t>
            </a:r>
            <a:r>
              <a:rPr lang="en-US" baseline="0" dirty="0" smtClean="0"/>
              <a:t> the adaptations, modifications, and accommodations that students receive are geared toward ensuring that they succeed. If a student is not passing his/her classes, their IEP will most likely be reevaluated and additional supports will be provided.</a:t>
            </a:r>
          </a:p>
          <a:p>
            <a:endParaRPr lang="en-US" baseline="0" dirty="0" smtClean="0"/>
          </a:p>
          <a:p>
            <a:r>
              <a:rPr lang="en-US" baseline="0" dirty="0" smtClean="0"/>
              <a:t>In college, the services a student is provided are geared toward providing him/her with reasonable accommodation for equal access to major life activities (e.g. education), but they do not have a goal of student success.  It is civil rights legislation designed to ensure that </a:t>
            </a:r>
            <a:r>
              <a:rPr lang="en-US" u="sng" baseline="0" dirty="0" smtClean="0"/>
              <a:t>otherwise qualified </a:t>
            </a:r>
            <a:r>
              <a:rPr lang="en-US" u="none" baseline="0" dirty="0" smtClean="0"/>
              <a:t> individuals are not discriminated against because of a disability.  If</a:t>
            </a:r>
            <a:r>
              <a:rPr lang="en-US" baseline="0" dirty="0" smtClean="0"/>
              <a:t> a student does not pass his/her classes, it doesn’t mean that s/he is entitled to more services.</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public</a:t>
            </a:r>
            <a:r>
              <a:rPr lang="en-US" baseline="0" dirty="0" smtClean="0"/>
              <a:t> </a:t>
            </a:r>
            <a:r>
              <a:rPr lang="en-US" dirty="0" smtClean="0"/>
              <a:t>high schools, all</a:t>
            </a:r>
            <a:r>
              <a:rPr lang="en-US" baseline="0" dirty="0" smtClean="0"/>
              <a:t> students in special education will have either an IEP or 504 plan. These are generally based on an evaluation that the school provides (see next slide). The IEP and 504 are formal and specific documents. Most states have a template that schools must use, so all IEPs in the state look similar, but that format may differ from state to state.</a:t>
            </a:r>
          </a:p>
          <a:p>
            <a:endParaRPr lang="en-US" baseline="0" dirty="0" smtClean="0"/>
          </a:p>
          <a:p>
            <a:r>
              <a:rPr lang="en-US" baseline="0" dirty="0" smtClean="0"/>
              <a:t>In contrast, there’s a great deal of variation in the documentation at different colleges. College disability support offices may be able to use some of the information from a student’s IEP/504 when planning their services, but these documents alone may not be sufficient evidence of the student’s disability. Instead, students must have a current evaluation with test scores that support the diagnosis of the disability. Generally, “current” means within the past 3 years.</a:t>
            </a:r>
          </a:p>
          <a:p>
            <a:endParaRPr lang="en-US" baseline="0" dirty="0" smtClean="0"/>
          </a:p>
          <a:p>
            <a:r>
              <a:rPr lang="en-US" baseline="0" dirty="0" smtClean="0"/>
              <a:t>Instead of creating an IEP or 504, many college level disability services offices simply have a copy of the evaluation and use that to create a letter detailing the student’s accommodations that goes to each professor.</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 do not have to pay for evaluations</a:t>
            </a:r>
            <a:r>
              <a:rPr lang="en-US" baseline="0" dirty="0" smtClean="0"/>
              <a:t> in high school. For college, unless the school can accept the most recent re-evaluation that the student had in high school (which they often can, if it’s current within the past 3 years and comprehensive enough to meet their criteria), the student will need to go elsewhere to get a new evaluation (and will have to pay for it). </a:t>
            </a:r>
          </a:p>
          <a:p>
            <a:endParaRPr lang="en-US" baseline="0" dirty="0" smtClean="0"/>
          </a:p>
          <a:p>
            <a:r>
              <a:rPr lang="en-US" baseline="0" dirty="0" smtClean="0"/>
              <a:t>The up-side of having more stringent requirements is that generally once a student’s documentation has been approved, they don’t need to be re-evaluated during the remainder of their college career. </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high school, it</a:t>
            </a:r>
            <a:r>
              <a:rPr lang="en-US" baseline="0" dirty="0" smtClean="0"/>
              <a:t> is the school’s responsibility to identify students who may have disabilities and to test them and serve them if appropriate (“child find” requirement).</a:t>
            </a:r>
          </a:p>
          <a:p>
            <a:endParaRPr lang="en-US" baseline="0" dirty="0" smtClean="0"/>
          </a:p>
          <a:p>
            <a:r>
              <a:rPr lang="en-US" baseline="0" dirty="0" smtClean="0"/>
              <a:t>In college, students have a choice about whether or not to notify the school that they have a disability. However, if a student wants services to accommodate a disability, s/he must contact the disability support office and self-identify as a student with a disability and provide documentation to support their diagnosis before they can be served.</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difference</a:t>
            </a:r>
            <a:r>
              <a:rPr lang="en-US" baseline="0" dirty="0" smtClean="0"/>
              <a:t> in the student’s role and responsibilities is probably the most fundamental change for most students. Instead of simply being the recipient of various services and accommodations, the students </a:t>
            </a:r>
            <a:r>
              <a:rPr lang="en-US" baseline="0" smtClean="0"/>
              <a:t>now have </a:t>
            </a:r>
            <a:r>
              <a:rPr lang="en-US" baseline="0" dirty="0" smtClean="0"/>
              <a:t>to take an active role in making sure that they receive their supports.</a:t>
            </a:r>
          </a:p>
          <a:p>
            <a:endParaRPr lang="en-US" baseline="0" dirty="0" smtClean="0"/>
          </a:p>
          <a:p>
            <a:r>
              <a:rPr lang="en-US" baseline="0" dirty="0" smtClean="0"/>
              <a:t>It is important for students to understand that they are now in the driver’s seat with respect to their accommodations in college. In high school, if they just sit back and wait for something to happen, it probably will.  This is because teachers, other school personnel, as well as their parents, will make sure that it happens. In college, if students sit back and wait for something to happen, it will not happen. They have to take the initiative to start the process, ask questions, follow up, etc.</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changes in the guardian’s role go</a:t>
            </a:r>
            <a:r>
              <a:rPr lang="en-US" baseline="0" dirty="0" smtClean="0"/>
              <a:t> along with the changes in the student’s role discussed on the previous slide. In high school, guardians are required to be informed, and generally they are involved  in the process. In college, it is actually illegal for (most types of) information about the student to be disclosed to anyone, even guardians, unless the school has a signed form that specifically authorizes that release of information.  The law that regulates this is called FERPA (Family Educational Rights and Privacy Act), and students will probably hear much more about it as they transition to college.</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a:t>
            </a:r>
            <a:r>
              <a:rPr lang="en-US" baseline="0" dirty="0" smtClean="0"/>
              <a:t> note that all of these differences in services and accommodations are generalizations. It is up to each individual school to determine what they provide to students, and students may very well be able to find examples of colleges that provide services above and beyond what is legally required. In addition, many campuses have entities other than the disability support office that can provide some of these resources (for example, tutoring for all students), or they may be able to refer the student to other agencies or individuals who can provide extra support.</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088D10-3F18-4801-B382-A6DD6B033B98}"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088D10-3F18-4801-B382-A6DD6B033B98}"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8D10-3F18-4801-B382-A6DD6B033B98}"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8D10-3F18-4801-B382-A6DD6B033B98}"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7AB5-9B1A-490A-8E73-A34288B9C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3.0/deed.en_U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a:bodyPr>
          <a:lstStyle/>
          <a:p>
            <a:r>
              <a:rPr lang="en-US" sz="5400" dirty="0" smtClean="0">
                <a:solidFill>
                  <a:schemeClr val="bg1"/>
                </a:solidFill>
              </a:rPr>
              <a:t>Support Services in College</a:t>
            </a:r>
            <a:endParaRPr lang="en-US" sz="5400" dirty="0">
              <a:solidFill>
                <a:schemeClr val="bg1"/>
              </a:solidFill>
            </a:endParaRPr>
          </a:p>
        </p:txBody>
      </p:sp>
      <p:sp>
        <p:nvSpPr>
          <p:cNvPr id="9" name="Subtitle 8"/>
          <p:cNvSpPr>
            <a:spLocks noGrp="1"/>
          </p:cNvSpPr>
          <p:nvPr>
            <p:ph type="subTitle" idx="1"/>
          </p:nvPr>
        </p:nvSpPr>
        <p:spPr>
          <a:xfrm>
            <a:off x="838200" y="5105400"/>
            <a:ext cx="7543800" cy="1143000"/>
          </a:xfrm>
        </p:spPr>
        <p:txBody>
          <a:bodyPr/>
          <a:lstStyle/>
          <a:p>
            <a:r>
              <a:rPr lang="en-US" dirty="0" smtClean="0">
                <a:solidFill>
                  <a:schemeClr val="bg1"/>
                </a:solidFill>
              </a:rPr>
              <a:t>Differences Between Disability Support </a:t>
            </a:r>
            <a:br>
              <a:rPr lang="en-US" dirty="0" smtClean="0">
                <a:solidFill>
                  <a:schemeClr val="bg1"/>
                </a:solidFill>
              </a:rPr>
            </a:br>
            <a:r>
              <a:rPr lang="en-US" dirty="0" smtClean="0">
                <a:solidFill>
                  <a:schemeClr val="bg1"/>
                </a:solidFill>
              </a:rPr>
              <a:t>in High School and College</a:t>
            </a:r>
            <a:endParaRPr lang="en-US" dirty="0">
              <a:solidFill>
                <a:schemeClr val="bg1"/>
              </a:solidFill>
            </a:endParaRPr>
          </a:p>
        </p:txBody>
      </p:sp>
      <p:pic>
        <p:nvPicPr>
          <p:cNvPr id="1032" name="Picture 8" descr="C:\Documents and Settings\COE\Local Settings\Temporary Internet Files\Content.IE5\TEE9JC9Z\MPj04395220000[1].jpg"/>
          <p:cNvPicPr>
            <a:picLocks noChangeAspect="1" noChangeArrowheads="1"/>
          </p:cNvPicPr>
          <p:nvPr/>
        </p:nvPicPr>
        <p:blipFill>
          <a:blip r:embed="rId3" cstate="print"/>
          <a:srcRect/>
          <a:stretch>
            <a:fillRect/>
          </a:stretch>
        </p:blipFill>
        <p:spPr bwMode="auto">
          <a:xfrm>
            <a:off x="3124200" y="1981200"/>
            <a:ext cx="2819400" cy="2819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48401"/>
        </p:xfrm>
        <a:graphic>
          <a:graphicData uri="http://schemas.openxmlformats.org/drawingml/2006/table">
            <a:tbl>
              <a:tblPr firstRow="1" bandRow="1">
                <a:tableStyleId>{5C22544A-7EE6-4342-B048-85BDC9FD1C3A}</a:tableStyleId>
              </a:tblPr>
              <a:tblGrid>
                <a:gridCol w="4114800"/>
                <a:gridCol w="4114800"/>
              </a:tblGrid>
              <a:tr h="768520">
                <a:tc gridSpan="2">
                  <a:txBody>
                    <a:bodyPr/>
                    <a:lstStyle/>
                    <a:p>
                      <a:pPr algn="ctr"/>
                      <a:r>
                        <a:rPr lang="en-US" sz="4000" dirty="0" smtClean="0"/>
                        <a:t>Modifications</a:t>
                      </a:r>
                      <a:endParaRPr lang="en-US" sz="4000" dirty="0"/>
                    </a:p>
                  </a:txBody>
                  <a:tcPr/>
                </a:tc>
                <a:tc hMerge="1">
                  <a:txBody>
                    <a:bodyPr/>
                    <a:lstStyle/>
                    <a:p>
                      <a:pPr algn="ctr"/>
                      <a:endParaRPr lang="en-US" sz="2800" dirty="0"/>
                    </a:p>
                  </a:txBody>
                  <a:tcPr/>
                </a:tc>
              </a:tr>
              <a:tr h="568037">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4911844">
                <a:tc>
                  <a:txBody>
                    <a:bodyPr/>
                    <a:lstStyle/>
                    <a:p>
                      <a:pPr algn="ctr"/>
                      <a:endParaRPr lang="en-US" sz="3200" dirty="0" smtClean="0"/>
                    </a:p>
                    <a:p>
                      <a:pPr algn="ctr"/>
                      <a:r>
                        <a:rPr lang="en-US" sz="3200" dirty="0" smtClean="0"/>
                        <a:t>May modify </a:t>
                      </a:r>
                      <a:r>
                        <a:rPr lang="en-US" sz="3200" b="1" dirty="0" smtClean="0"/>
                        <a:t>curriculum</a:t>
                      </a:r>
                    </a:p>
                    <a:p>
                      <a:pPr algn="ctr"/>
                      <a:endParaRPr lang="en-US" sz="3200" dirty="0" smtClean="0"/>
                    </a:p>
                    <a:p>
                      <a:pPr algn="ctr"/>
                      <a:r>
                        <a:rPr lang="en-US" sz="3200" dirty="0" smtClean="0"/>
                        <a:t>May use modified </a:t>
                      </a:r>
                      <a:r>
                        <a:rPr lang="en-US" sz="3200" b="1" dirty="0" smtClean="0"/>
                        <a:t>grading standards</a:t>
                      </a:r>
                    </a:p>
                    <a:p>
                      <a:pPr algn="ctr"/>
                      <a:endParaRPr lang="en-US" sz="3200" dirty="0" smtClean="0"/>
                    </a:p>
                    <a:p>
                      <a:pPr algn="ctr"/>
                      <a:r>
                        <a:rPr lang="en-US" sz="3200" dirty="0" smtClean="0"/>
                        <a:t>May alter</a:t>
                      </a:r>
                      <a:r>
                        <a:rPr lang="en-US" sz="3200" baseline="0" dirty="0" smtClean="0"/>
                        <a:t> </a:t>
                      </a:r>
                      <a:r>
                        <a:rPr lang="en-US" sz="3200" b="1" baseline="0" dirty="0" smtClean="0"/>
                        <a:t>test format </a:t>
                      </a:r>
                      <a:r>
                        <a:rPr lang="en-US" sz="3200" baseline="0" dirty="0" smtClean="0"/>
                        <a:t>(i.e., oral test instead of multiple choice)</a:t>
                      </a:r>
                      <a:endParaRPr lang="en-US" sz="3200" dirty="0" smtClean="0"/>
                    </a:p>
                  </a:txBody>
                  <a:tcPr/>
                </a:tc>
                <a:tc>
                  <a:txBody>
                    <a:bodyPr/>
                    <a:lstStyle/>
                    <a:p>
                      <a:pPr algn="ctr"/>
                      <a:endParaRPr lang="en-US" sz="3200" dirty="0" smtClean="0"/>
                    </a:p>
                    <a:p>
                      <a:pPr algn="ctr"/>
                      <a:r>
                        <a:rPr lang="en-US" sz="3200" dirty="0" smtClean="0"/>
                        <a:t>Will</a:t>
                      </a:r>
                      <a:r>
                        <a:rPr lang="en-US" sz="3200" baseline="0" dirty="0" smtClean="0"/>
                        <a:t> not</a:t>
                      </a:r>
                      <a:r>
                        <a:rPr lang="en-US" sz="3200" dirty="0" smtClean="0"/>
                        <a:t> make any modifications</a:t>
                      </a:r>
                      <a:r>
                        <a:rPr lang="en-US" sz="3200" baseline="0" dirty="0" smtClean="0"/>
                        <a:t> that would </a:t>
                      </a:r>
                      <a:r>
                        <a:rPr lang="en-US" sz="3200" b="1" baseline="0" dirty="0" smtClean="0"/>
                        <a:t>fundamentally alter a curriculum or class</a:t>
                      </a:r>
                      <a:r>
                        <a:rPr lang="en-US" sz="3200" baseline="0" dirty="0" smtClean="0"/>
                        <a:t>, including grade modifications and test format changes</a:t>
                      </a:r>
                      <a:endParaRPr lang="en-US" sz="3200" dirty="0" smtClean="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3"/>
              </a:rPr>
              <a:t>This work is licensed under a Creative Commons Attribution-</a:t>
            </a:r>
            <a:r>
              <a:rPr lang="en-US" dirty="0" err="1">
                <a:solidFill>
                  <a:srgbClr val="FFFFFF"/>
                </a:solidFill>
                <a:hlinkClick r:id="rId3"/>
              </a:rPr>
              <a:t>NonCommercial</a:t>
            </a:r>
            <a:r>
              <a:rPr lang="en-US" dirty="0">
                <a:solidFill>
                  <a:srgbClr val="FFFFFF"/>
                </a:solidFill>
                <a:hlinkClick r:id="rId3"/>
              </a:rPr>
              <a:t> 3.0 </a:t>
            </a:r>
            <a:r>
              <a:rPr lang="en-US" dirty="0" err="1">
                <a:solidFill>
                  <a:srgbClr val="FFFFFF"/>
                </a:solidFill>
                <a:hlinkClick r:id="rId3"/>
              </a:rPr>
              <a:t>Unported</a:t>
            </a:r>
            <a:r>
              <a:rPr lang="en-US" dirty="0">
                <a:solidFill>
                  <a:srgbClr val="FFFFFF"/>
                </a:solidFill>
                <a:hlinkClick r:id="rId3"/>
              </a:rPr>
              <a:t> License.</a:t>
            </a:r>
            <a:endParaRPr lang="en-US" dirty="0">
              <a:solidFill>
                <a:srgbClr val="FFFFFF"/>
              </a:solidFill>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914400"/>
          <a:ext cx="8229600" cy="5054828"/>
        </p:xfrm>
        <a:graphic>
          <a:graphicData uri="http://schemas.openxmlformats.org/drawingml/2006/table">
            <a:tbl>
              <a:tblPr firstRow="1" bandRow="1">
                <a:tableStyleId>{5C22544A-7EE6-4342-B048-85BDC9FD1C3A}</a:tableStyleId>
              </a:tblPr>
              <a:tblGrid>
                <a:gridCol w="4114800"/>
                <a:gridCol w="4114800"/>
              </a:tblGrid>
              <a:tr h="581623">
                <a:tc gridSpan="2">
                  <a:txBody>
                    <a:bodyPr/>
                    <a:lstStyle/>
                    <a:p>
                      <a:pPr algn="ctr"/>
                      <a:r>
                        <a:rPr lang="en-US" sz="4000" dirty="0" smtClean="0"/>
                        <a:t>Laws Governing Disability</a:t>
                      </a:r>
                      <a:r>
                        <a:rPr lang="en-US" sz="4000" baseline="0" dirty="0" smtClean="0"/>
                        <a:t> Services</a:t>
                      </a:r>
                      <a:endParaRPr lang="en-US" sz="4000" dirty="0"/>
                    </a:p>
                  </a:txBody>
                  <a:tcPr/>
                </a:tc>
                <a:tc hMerge="1">
                  <a:txBody>
                    <a:bodyPr/>
                    <a:lstStyle/>
                    <a:p>
                      <a:pPr algn="ctr"/>
                      <a:endParaRPr lang="en-US" sz="2800" dirty="0"/>
                    </a:p>
                  </a:txBody>
                  <a:tcPr/>
                </a:tc>
              </a:tr>
              <a:tr h="459547">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3835628">
                <a:tc>
                  <a:txBody>
                    <a:bodyPr/>
                    <a:lstStyle/>
                    <a:p>
                      <a:pPr algn="ctr"/>
                      <a:endParaRPr lang="en-US" sz="3200" dirty="0" smtClean="0"/>
                    </a:p>
                    <a:p>
                      <a:pPr algn="ctr"/>
                      <a:r>
                        <a:rPr lang="en-US" sz="3200" b="1" dirty="0" smtClean="0"/>
                        <a:t>I.D.E.A.</a:t>
                      </a:r>
                    </a:p>
                    <a:p>
                      <a:pPr algn="ctr"/>
                      <a:endParaRPr lang="en-US" sz="3200" dirty="0" smtClean="0"/>
                    </a:p>
                    <a:p>
                      <a:pPr algn="ctr"/>
                      <a:r>
                        <a:rPr lang="en-US" sz="3200" dirty="0" smtClean="0"/>
                        <a:t>(Section 504 of the Rehabilitation Act)</a:t>
                      </a:r>
                      <a:endParaRPr lang="en-US" sz="3200" dirty="0"/>
                    </a:p>
                  </a:txBody>
                  <a:tcPr/>
                </a:tc>
                <a:tc>
                  <a:txBody>
                    <a:bodyPr/>
                    <a:lstStyle/>
                    <a:p>
                      <a:pPr algn="ctr"/>
                      <a:endParaRPr lang="en-US" sz="3200" dirty="0" smtClean="0"/>
                    </a:p>
                    <a:p>
                      <a:pPr algn="ctr"/>
                      <a:r>
                        <a:rPr lang="en-US" sz="3200" b="1" dirty="0" smtClean="0"/>
                        <a:t>A.D.A.</a:t>
                      </a:r>
                    </a:p>
                    <a:p>
                      <a:pPr algn="ctr"/>
                      <a:endParaRPr lang="en-US" sz="3200" dirty="0" smtClean="0"/>
                    </a:p>
                    <a:p>
                      <a:pPr algn="ctr"/>
                      <a:r>
                        <a:rPr lang="en-US" sz="3200" dirty="0" smtClean="0"/>
                        <a:t>(Section</a:t>
                      </a:r>
                      <a:r>
                        <a:rPr lang="en-US" sz="3200" baseline="0" dirty="0" smtClean="0"/>
                        <a:t> 504 of the Rehabilitation Act)</a:t>
                      </a:r>
                      <a:endParaRPr lang="en-US" sz="32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352315"/>
        </p:xfrm>
        <a:graphic>
          <a:graphicData uri="http://schemas.openxmlformats.org/drawingml/2006/table">
            <a:tbl>
              <a:tblPr firstRow="1" bandRow="1">
                <a:tableStyleId>{5C22544A-7EE6-4342-B048-85BDC9FD1C3A}</a:tableStyleId>
              </a:tblPr>
              <a:tblGrid>
                <a:gridCol w="4114800"/>
                <a:gridCol w="4114800"/>
              </a:tblGrid>
              <a:tr h="695914">
                <a:tc gridSpan="2">
                  <a:txBody>
                    <a:bodyPr/>
                    <a:lstStyle/>
                    <a:p>
                      <a:pPr algn="ctr"/>
                      <a:r>
                        <a:rPr lang="en-US" sz="4000" dirty="0" smtClean="0"/>
                        <a:t>Philosophy</a:t>
                      </a:r>
                      <a:endParaRPr lang="en-US" sz="4000" dirty="0"/>
                    </a:p>
                  </a:txBody>
                  <a:tcPr/>
                </a:tc>
                <a:tc hMerge="1">
                  <a:txBody>
                    <a:bodyPr/>
                    <a:lstStyle/>
                    <a:p>
                      <a:pPr algn="ctr"/>
                      <a:endParaRPr lang="en-US" sz="2800" dirty="0"/>
                    </a:p>
                  </a:txBody>
                  <a:tcPr/>
                </a:tc>
              </a:tr>
              <a:tr h="514371">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3133115">
                <a:tc>
                  <a:txBody>
                    <a:bodyPr/>
                    <a:lstStyle/>
                    <a:p>
                      <a:pPr algn="ctr"/>
                      <a:endParaRPr lang="en-US" sz="3200" dirty="0" smtClean="0"/>
                    </a:p>
                    <a:p>
                      <a:pPr algn="ctr"/>
                      <a:r>
                        <a:rPr lang="en-US" sz="3200" b="0" dirty="0" smtClean="0"/>
                        <a:t>The goal</a:t>
                      </a:r>
                      <a:r>
                        <a:rPr lang="en-US" sz="3200" b="0" baseline="0" dirty="0" smtClean="0"/>
                        <a:t> of special education is the student’s </a:t>
                      </a:r>
                      <a:r>
                        <a:rPr lang="en-US" sz="3200" b="1" baseline="0" dirty="0" smtClean="0"/>
                        <a:t>success</a:t>
                      </a:r>
                      <a:endParaRPr lang="en-US" sz="3200" b="1" dirty="0"/>
                    </a:p>
                  </a:txBody>
                  <a:tcPr/>
                </a:tc>
                <a:tc>
                  <a:txBody>
                    <a:bodyPr/>
                    <a:lstStyle/>
                    <a:p>
                      <a:pPr algn="ctr"/>
                      <a:endParaRPr lang="en-US" sz="3200" dirty="0" smtClean="0"/>
                    </a:p>
                    <a:p>
                      <a:pPr algn="ctr"/>
                      <a:r>
                        <a:rPr lang="en-US" sz="3200" dirty="0" smtClean="0"/>
                        <a:t>The goal of disability</a:t>
                      </a:r>
                      <a:r>
                        <a:rPr lang="en-US" sz="3200" baseline="0" dirty="0" smtClean="0"/>
                        <a:t> services is the student’s </a:t>
                      </a:r>
                      <a:r>
                        <a:rPr lang="en-US" sz="3200" b="1" baseline="0" dirty="0" smtClean="0"/>
                        <a:t>equal access </a:t>
                      </a:r>
                      <a:r>
                        <a:rPr lang="en-US" sz="3200" baseline="0" dirty="0" smtClean="0"/>
                        <a:t>to programs and services</a:t>
                      </a:r>
                    </a:p>
                    <a:p>
                      <a:pPr algn="ctr"/>
                      <a:endParaRPr lang="en-US" sz="3200" dirty="0" smtClean="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248401"/>
        </p:xfrm>
        <a:graphic>
          <a:graphicData uri="http://schemas.openxmlformats.org/drawingml/2006/table">
            <a:tbl>
              <a:tblPr firstRow="1" bandRow="1">
                <a:tableStyleId>{5C22544A-7EE6-4342-B048-85BDC9FD1C3A}</a:tableStyleId>
              </a:tblPr>
              <a:tblGrid>
                <a:gridCol w="4114800"/>
                <a:gridCol w="4114800"/>
              </a:tblGrid>
              <a:tr h="768520">
                <a:tc gridSpan="2">
                  <a:txBody>
                    <a:bodyPr/>
                    <a:lstStyle/>
                    <a:p>
                      <a:pPr algn="ctr"/>
                      <a:r>
                        <a:rPr lang="en-US" sz="4000" dirty="0" smtClean="0"/>
                        <a:t>Documentation</a:t>
                      </a:r>
                      <a:endParaRPr lang="en-US" sz="4000" dirty="0"/>
                    </a:p>
                  </a:txBody>
                  <a:tcPr/>
                </a:tc>
                <a:tc hMerge="1">
                  <a:txBody>
                    <a:bodyPr/>
                    <a:lstStyle/>
                    <a:p>
                      <a:pPr algn="ctr"/>
                      <a:endParaRPr lang="en-US" sz="2800" dirty="0"/>
                    </a:p>
                  </a:txBody>
                  <a:tcPr/>
                </a:tc>
              </a:tr>
              <a:tr h="568037">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4911844">
                <a:tc>
                  <a:txBody>
                    <a:bodyPr/>
                    <a:lstStyle/>
                    <a:p>
                      <a:pPr algn="ctr"/>
                      <a:endParaRPr lang="en-US" sz="3200" dirty="0" smtClean="0"/>
                    </a:p>
                    <a:p>
                      <a:pPr algn="ctr"/>
                      <a:r>
                        <a:rPr lang="en-US" sz="3200" dirty="0" smtClean="0"/>
                        <a:t>Individual Education Plan</a:t>
                      </a:r>
                      <a:r>
                        <a:rPr lang="en-US" sz="3200" baseline="0" dirty="0" smtClean="0"/>
                        <a:t> (</a:t>
                      </a:r>
                      <a:r>
                        <a:rPr lang="en-US" sz="3200" b="1" baseline="0" dirty="0" smtClean="0"/>
                        <a:t>I.E.P.</a:t>
                      </a:r>
                      <a:r>
                        <a:rPr lang="en-US" sz="3200" baseline="0" dirty="0" smtClean="0"/>
                        <a:t>)</a:t>
                      </a:r>
                    </a:p>
                    <a:p>
                      <a:pPr algn="ctr"/>
                      <a:endParaRPr lang="en-US" sz="3200" baseline="0" dirty="0" smtClean="0"/>
                    </a:p>
                    <a:p>
                      <a:pPr algn="ctr"/>
                      <a:r>
                        <a:rPr lang="en-US" sz="3200" b="1" baseline="0" dirty="0" smtClean="0"/>
                        <a:t>504</a:t>
                      </a:r>
                      <a:r>
                        <a:rPr lang="en-US" sz="3200" baseline="0" dirty="0" smtClean="0"/>
                        <a:t> Plan</a:t>
                      </a:r>
                    </a:p>
                    <a:p>
                      <a:pPr algn="ctr"/>
                      <a:endParaRPr lang="en-US" sz="3200" baseline="0" dirty="0" smtClean="0"/>
                    </a:p>
                    <a:p>
                      <a:pPr algn="ctr"/>
                      <a:r>
                        <a:rPr lang="en-US" sz="3200" baseline="0" dirty="0" smtClean="0"/>
                        <a:t>School-provided </a:t>
                      </a:r>
                      <a:r>
                        <a:rPr lang="en-US" sz="3200" b="1" baseline="0" dirty="0" smtClean="0"/>
                        <a:t>evaluation</a:t>
                      </a:r>
                      <a:endParaRPr lang="en-US" sz="3200" b="1" dirty="0" smtClean="0"/>
                    </a:p>
                  </a:txBody>
                  <a:tcPr/>
                </a:tc>
                <a:tc>
                  <a:txBody>
                    <a:bodyPr/>
                    <a:lstStyle/>
                    <a:p>
                      <a:pPr algn="ctr"/>
                      <a:endParaRPr lang="en-US" sz="3200" dirty="0" smtClean="0"/>
                    </a:p>
                    <a:p>
                      <a:pPr algn="ctr"/>
                      <a:r>
                        <a:rPr lang="en-US" sz="3200" dirty="0" smtClean="0"/>
                        <a:t>Documentation requirements vary</a:t>
                      </a:r>
                    </a:p>
                    <a:p>
                      <a:pPr algn="ctr"/>
                      <a:endParaRPr lang="en-US" sz="3200" dirty="0" smtClean="0"/>
                    </a:p>
                    <a:p>
                      <a:pPr algn="ctr"/>
                      <a:r>
                        <a:rPr lang="en-US" sz="3200" dirty="0" smtClean="0"/>
                        <a:t>I.E.P.</a:t>
                      </a:r>
                      <a:r>
                        <a:rPr lang="en-US" sz="3200" baseline="0" dirty="0" smtClean="0"/>
                        <a:t>/504 are not sufficient</a:t>
                      </a:r>
                    </a:p>
                    <a:p>
                      <a:pPr algn="ctr"/>
                      <a:endParaRPr lang="en-US" sz="3200" baseline="0" dirty="0" smtClean="0"/>
                    </a:p>
                    <a:p>
                      <a:pPr algn="ctr"/>
                      <a:r>
                        <a:rPr lang="en-US" sz="3200" baseline="0" dirty="0" smtClean="0"/>
                        <a:t>Current independent evaluation required</a:t>
                      </a:r>
                      <a:endParaRPr lang="en-US" sz="3200" dirty="0" smtClean="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6304797"/>
        </p:xfrm>
        <a:graphic>
          <a:graphicData uri="http://schemas.openxmlformats.org/drawingml/2006/table">
            <a:tbl>
              <a:tblPr firstRow="1" bandRow="1">
                <a:tableStyleId>{5C22544A-7EE6-4342-B048-85BDC9FD1C3A}</a:tableStyleId>
              </a:tblPr>
              <a:tblGrid>
                <a:gridCol w="4114800"/>
                <a:gridCol w="4114800"/>
              </a:tblGrid>
              <a:tr h="768520">
                <a:tc gridSpan="2">
                  <a:txBody>
                    <a:bodyPr/>
                    <a:lstStyle/>
                    <a:p>
                      <a:pPr algn="ctr"/>
                      <a:r>
                        <a:rPr lang="en-US" sz="4000" dirty="0" smtClean="0"/>
                        <a:t>Evaluations</a:t>
                      </a:r>
                      <a:endParaRPr lang="en-US" sz="4000" dirty="0"/>
                    </a:p>
                  </a:txBody>
                  <a:tcPr/>
                </a:tc>
                <a:tc hMerge="1">
                  <a:txBody>
                    <a:bodyPr/>
                    <a:lstStyle/>
                    <a:p>
                      <a:pPr algn="ctr"/>
                      <a:endParaRPr lang="en-US" sz="2800" dirty="0"/>
                    </a:p>
                  </a:txBody>
                  <a:tcPr/>
                </a:tc>
              </a:tr>
              <a:tr h="568037">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4911844">
                <a:tc>
                  <a:txBody>
                    <a:bodyPr/>
                    <a:lstStyle/>
                    <a:p>
                      <a:pPr algn="ctr"/>
                      <a:endParaRPr lang="en-US" sz="3200" dirty="0" smtClean="0"/>
                    </a:p>
                    <a:p>
                      <a:pPr algn="ctr"/>
                      <a:r>
                        <a:rPr lang="en-US" sz="3200" b="1" dirty="0" smtClean="0"/>
                        <a:t>School</a:t>
                      </a:r>
                      <a:r>
                        <a:rPr lang="en-US" sz="3200" baseline="0" dirty="0" smtClean="0"/>
                        <a:t> </a:t>
                      </a:r>
                      <a:r>
                        <a:rPr lang="en-US" sz="3200" b="1" baseline="0" dirty="0" smtClean="0"/>
                        <a:t>provides evaluation </a:t>
                      </a:r>
                      <a:r>
                        <a:rPr lang="en-US" sz="3200" baseline="0" dirty="0" smtClean="0"/>
                        <a:t>at no cost </a:t>
                      </a:r>
                      <a:br>
                        <a:rPr lang="en-US" sz="3200" baseline="0" dirty="0" smtClean="0"/>
                      </a:br>
                      <a:r>
                        <a:rPr lang="en-US" sz="3200" baseline="0" dirty="0" smtClean="0"/>
                        <a:t>to student</a:t>
                      </a:r>
                    </a:p>
                    <a:p>
                      <a:pPr algn="ctr"/>
                      <a:endParaRPr lang="en-US" sz="3200" baseline="0" dirty="0" smtClean="0"/>
                    </a:p>
                    <a:p>
                      <a:pPr algn="ctr"/>
                      <a:r>
                        <a:rPr lang="en-US" sz="3200" b="1" baseline="0" dirty="0" smtClean="0"/>
                        <a:t>School conducts </a:t>
                      </a:r>
                      <a:br>
                        <a:rPr lang="en-US" sz="3200" b="1" baseline="0" dirty="0" smtClean="0"/>
                      </a:br>
                      <a:r>
                        <a:rPr lang="en-US" sz="3200" b="1" baseline="0" dirty="0" smtClean="0"/>
                        <a:t>re-evaluations </a:t>
                      </a:r>
                      <a:r>
                        <a:rPr lang="en-US" sz="3200" baseline="0" dirty="0" smtClean="0"/>
                        <a:t>at prescribed intervals</a:t>
                      </a:r>
                      <a:endParaRPr lang="en-US" sz="3200" dirty="0" smtClean="0"/>
                    </a:p>
                  </a:txBody>
                  <a:tcPr/>
                </a:tc>
                <a:tc>
                  <a:txBody>
                    <a:bodyPr/>
                    <a:lstStyle/>
                    <a:p>
                      <a:pPr algn="ctr"/>
                      <a:endParaRPr lang="en-US" sz="3200" dirty="0" smtClean="0"/>
                    </a:p>
                    <a:p>
                      <a:pPr algn="ctr"/>
                      <a:r>
                        <a:rPr lang="en-US" sz="3200" baseline="0" dirty="0" smtClean="0"/>
                        <a:t>Student required to </a:t>
                      </a:r>
                      <a:br>
                        <a:rPr lang="en-US" sz="3200" baseline="0" dirty="0" smtClean="0"/>
                      </a:br>
                      <a:r>
                        <a:rPr lang="en-US" sz="3200" baseline="0" dirty="0" smtClean="0"/>
                        <a:t>get evaluation at </a:t>
                      </a:r>
                      <a:br>
                        <a:rPr lang="en-US" sz="3200" baseline="0" dirty="0" smtClean="0"/>
                      </a:br>
                      <a:r>
                        <a:rPr lang="en-US" sz="3200" b="1" baseline="0" dirty="0" smtClean="0"/>
                        <a:t>own expense</a:t>
                      </a:r>
                    </a:p>
                    <a:p>
                      <a:pPr algn="ctr"/>
                      <a:endParaRPr lang="en-US" sz="3200" dirty="0" smtClean="0"/>
                    </a:p>
                    <a:p>
                      <a:pPr algn="ctr"/>
                      <a:r>
                        <a:rPr lang="en-US" sz="3200" dirty="0" smtClean="0"/>
                        <a:t>Re-evaluation</a:t>
                      </a:r>
                      <a:r>
                        <a:rPr lang="en-US" sz="3200" baseline="0" dirty="0" smtClean="0"/>
                        <a:t> generally </a:t>
                      </a:r>
                      <a:r>
                        <a:rPr lang="en-US" sz="3200" b="1" baseline="0" dirty="0" smtClean="0"/>
                        <a:t>not required </a:t>
                      </a:r>
                      <a:r>
                        <a:rPr lang="en-US" sz="3200" baseline="0" dirty="0" smtClean="0"/>
                        <a:t>after initial documentation </a:t>
                      </a:r>
                      <a:br>
                        <a:rPr lang="en-US" sz="3200" baseline="0" dirty="0" smtClean="0"/>
                      </a:br>
                      <a:r>
                        <a:rPr lang="en-US" sz="3200" baseline="0" dirty="0" smtClean="0"/>
                        <a:t>is approved</a:t>
                      </a:r>
                    </a:p>
                    <a:p>
                      <a:pPr algn="ctr"/>
                      <a:endParaRPr lang="en-US" sz="3200" dirty="0" smtClean="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0110681"/>
              </p:ext>
            </p:extLst>
          </p:nvPr>
        </p:nvGraphicFramePr>
        <p:xfrm>
          <a:off x="533400" y="223468"/>
          <a:ext cx="8229600" cy="6482132"/>
        </p:xfrm>
        <a:graphic>
          <a:graphicData uri="http://schemas.openxmlformats.org/drawingml/2006/table">
            <a:tbl>
              <a:tblPr firstRow="1" bandRow="1">
                <a:tableStyleId>{5C22544A-7EE6-4342-B048-85BDC9FD1C3A}</a:tableStyleId>
              </a:tblPr>
              <a:tblGrid>
                <a:gridCol w="4114800"/>
                <a:gridCol w="4114800"/>
              </a:tblGrid>
              <a:tr h="798853">
                <a:tc gridSpan="2">
                  <a:txBody>
                    <a:bodyPr/>
                    <a:lstStyle/>
                    <a:p>
                      <a:pPr algn="ctr"/>
                      <a:r>
                        <a:rPr lang="en-US" sz="4000" dirty="0" smtClean="0"/>
                        <a:t>Identifying Students with Disabilities</a:t>
                      </a:r>
                      <a:endParaRPr lang="en-US" sz="4000" dirty="0"/>
                    </a:p>
                  </a:txBody>
                  <a:tcPr/>
                </a:tc>
                <a:tc hMerge="1">
                  <a:txBody>
                    <a:bodyPr/>
                    <a:lstStyle/>
                    <a:p>
                      <a:pPr algn="ctr"/>
                      <a:endParaRPr lang="en-US" sz="2800" dirty="0"/>
                    </a:p>
                  </a:txBody>
                  <a:tcPr/>
                </a:tc>
              </a:tr>
              <a:tr h="532159">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5038068">
                <a:tc>
                  <a:txBody>
                    <a:bodyPr/>
                    <a:lstStyle/>
                    <a:p>
                      <a:pPr algn="ctr"/>
                      <a:r>
                        <a:rPr lang="en-US" sz="1200" dirty="0" smtClean="0"/>
                        <a:t/>
                      </a:r>
                      <a:br>
                        <a:rPr lang="en-US" sz="1200" dirty="0" smtClean="0"/>
                      </a:br>
                      <a:r>
                        <a:rPr lang="en-US" sz="1200" dirty="0" smtClean="0"/>
                        <a:t/>
                      </a:r>
                      <a:br>
                        <a:rPr lang="en-US" sz="1200" dirty="0" smtClean="0"/>
                      </a:br>
                      <a:endParaRPr lang="en-US" sz="1200" dirty="0" smtClean="0"/>
                    </a:p>
                    <a:p>
                      <a:pPr algn="ctr"/>
                      <a:r>
                        <a:rPr lang="en-US" sz="3200" b="1" dirty="0" smtClean="0"/>
                        <a:t>Schools</a:t>
                      </a:r>
                      <a:r>
                        <a:rPr lang="en-US" sz="3200" dirty="0" smtClean="0"/>
                        <a:t> are responsible for identifying students with disabilities</a:t>
                      </a:r>
                    </a:p>
                    <a:p>
                      <a:pPr algn="ctr"/>
                      <a:endParaRPr lang="en-US" sz="3200" dirty="0" smtClean="0"/>
                    </a:p>
                    <a:p>
                      <a:pPr algn="ctr"/>
                      <a:endParaRPr lang="en-US" sz="3200" dirty="0" smtClean="0"/>
                    </a:p>
                    <a:p>
                      <a:pPr algn="ctr"/>
                      <a:r>
                        <a:rPr lang="en-US" sz="3200" dirty="0" smtClean="0"/>
                        <a:t>The </a:t>
                      </a:r>
                      <a:r>
                        <a:rPr lang="en-US" sz="3200" dirty="0" smtClean="0"/>
                        <a:t>law</a:t>
                      </a:r>
                      <a:r>
                        <a:rPr lang="en-US" sz="3200" baseline="0" dirty="0" smtClean="0"/>
                        <a:t> requires schools to serve </a:t>
                      </a:r>
                      <a:r>
                        <a:rPr lang="en-US" sz="3200" b="1" baseline="0" dirty="0" smtClean="0"/>
                        <a:t>all students with known disabilities</a:t>
                      </a:r>
                      <a:endParaRPr lang="en-US" sz="3200" b="1" dirty="0" smtClean="0"/>
                    </a:p>
                  </a:txBody>
                  <a:tcPr/>
                </a:tc>
                <a:tc>
                  <a:txBody>
                    <a:bodyPr/>
                    <a:lstStyle/>
                    <a:p>
                      <a:pPr algn="ctr"/>
                      <a:endParaRPr lang="en-US" sz="1200" dirty="0" smtClean="0"/>
                    </a:p>
                    <a:p>
                      <a:pPr algn="ctr"/>
                      <a:r>
                        <a:rPr lang="en-US" sz="3200" b="1" dirty="0" smtClean="0"/>
                        <a:t>Students</a:t>
                      </a:r>
                      <a:r>
                        <a:rPr lang="en-US" sz="3200" baseline="0" dirty="0" smtClean="0"/>
                        <a:t> are responsible </a:t>
                      </a:r>
                      <a:r>
                        <a:rPr lang="en-US" sz="3200" b="0" baseline="0" dirty="0" smtClean="0"/>
                        <a:t>for self-identifying to the D</a:t>
                      </a:r>
                      <a:r>
                        <a:rPr lang="en-US" sz="3200" baseline="0" dirty="0" smtClean="0"/>
                        <a:t>isability Support Office</a:t>
                      </a:r>
                    </a:p>
                    <a:p>
                      <a:pPr algn="ctr"/>
                      <a:endParaRPr lang="en-US" sz="3200" baseline="0" dirty="0" smtClean="0"/>
                    </a:p>
                    <a:p>
                      <a:pPr algn="ctr"/>
                      <a:r>
                        <a:rPr lang="en-US" sz="3200" baseline="0" dirty="0" smtClean="0"/>
                        <a:t>Students are not required to self-identify </a:t>
                      </a:r>
                      <a:r>
                        <a:rPr lang="en-US" sz="3200" b="1" baseline="0" dirty="0" smtClean="0"/>
                        <a:t>unless they want to access services</a:t>
                      </a:r>
                      <a:endParaRPr lang="en-US" sz="3200" b="1" dirty="0" smtClean="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3640712"/>
              </p:ext>
            </p:extLst>
          </p:nvPr>
        </p:nvGraphicFramePr>
        <p:xfrm>
          <a:off x="457200" y="304800"/>
          <a:ext cx="8229600" cy="6304797"/>
        </p:xfrm>
        <a:graphic>
          <a:graphicData uri="http://schemas.openxmlformats.org/drawingml/2006/table">
            <a:tbl>
              <a:tblPr firstRow="1" bandRow="1">
                <a:tableStyleId>{5C22544A-7EE6-4342-B048-85BDC9FD1C3A}</a:tableStyleId>
              </a:tblPr>
              <a:tblGrid>
                <a:gridCol w="4114800"/>
                <a:gridCol w="4114800"/>
              </a:tblGrid>
              <a:tr h="768520">
                <a:tc gridSpan="2">
                  <a:txBody>
                    <a:bodyPr/>
                    <a:lstStyle/>
                    <a:p>
                      <a:pPr algn="ctr"/>
                      <a:r>
                        <a:rPr lang="en-US" sz="4000" dirty="0" smtClean="0"/>
                        <a:t>Student’s Role</a:t>
                      </a:r>
                      <a:endParaRPr lang="en-US" sz="4000" dirty="0"/>
                    </a:p>
                  </a:txBody>
                  <a:tcPr/>
                </a:tc>
                <a:tc hMerge="1">
                  <a:txBody>
                    <a:bodyPr/>
                    <a:lstStyle/>
                    <a:p>
                      <a:pPr algn="ctr"/>
                      <a:endParaRPr lang="en-US" sz="2800" dirty="0"/>
                    </a:p>
                  </a:txBody>
                  <a:tcPr/>
                </a:tc>
              </a:tr>
              <a:tr h="568037">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4911844">
                <a:tc>
                  <a:txBody>
                    <a:bodyPr/>
                    <a:lstStyle/>
                    <a:p>
                      <a:pPr algn="ctr"/>
                      <a:endParaRPr lang="en-US" sz="3200" dirty="0" smtClean="0"/>
                    </a:p>
                    <a:p>
                      <a:pPr algn="ctr"/>
                      <a:r>
                        <a:rPr lang="en-US" sz="3200" dirty="0" smtClean="0"/>
                        <a:t>The student’s </a:t>
                      </a:r>
                      <a:r>
                        <a:rPr lang="en-US" sz="3200" b="1" dirty="0" smtClean="0"/>
                        <a:t>school personnel</a:t>
                      </a:r>
                      <a:r>
                        <a:rPr lang="en-US" sz="3200" b="1" baseline="0" dirty="0" smtClean="0"/>
                        <a:t> and </a:t>
                      </a:r>
                      <a:r>
                        <a:rPr lang="en-US" sz="3200" b="1" dirty="0" smtClean="0"/>
                        <a:t>parents </a:t>
                      </a:r>
                      <a:r>
                        <a:rPr lang="en-US" sz="3200" baseline="0" dirty="0" smtClean="0"/>
                        <a:t>bear the primary responsibility for accessing, defining, and scheduling his/her special education services</a:t>
                      </a:r>
                      <a:endParaRPr lang="en-US" sz="3200" dirty="0" smtClean="0"/>
                    </a:p>
                    <a:p>
                      <a:pPr algn="ctr"/>
                      <a:endParaRPr lang="en-US" sz="3200" dirty="0" smtClean="0"/>
                    </a:p>
                  </a:txBody>
                  <a:tcPr/>
                </a:tc>
                <a:tc>
                  <a:txBody>
                    <a:bodyPr/>
                    <a:lstStyle/>
                    <a:p>
                      <a:pPr algn="ctr"/>
                      <a:endParaRPr lang="en-US" sz="3200" dirty="0" smtClean="0"/>
                    </a:p>
                    <a:p>
                      <a:pPr algn="ctr"/>
                      <a:r>
                        <a:rPr lang="en-US" sz="3200" dirty="0" smtClean="0"/>
                        <a:t>The </a:t>
                      </a:r>
                      <a:r>
                        <a:rPr lang="en-US" sz="3200" b="1" dirty="0" smtClean="0"/>
                        <a:t>student</a:t>
                      </a:r>
                      <a:r>
                        <a:rPr lang="en-US" sz="3200" baseline="0" dirty="0" smtClean="0"/>
                        <a:t> bears the primary responsibility for accessing, defining,  and scheduling his/her disability services</a:t>
                      </a:r>
                      <a:endParaRPr lang="en-US" sz="3200" dirty="0" smtClean="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3582515"/>
              </p:ext>
            </p:extLst>
          </p:nvPr>
        </p:nvGraphicFramePr>
        <p:xfrm>
          <a:off x="457200" y="304801"/>
          <a:ext cx="8229600" cy="6245013"/>
        </p:xfrm>
        <a:graphic>
          <a:graphicData uri="http://schemas.openxmlformats.org/drawingml/2006/table">
            <a:tbl>
              <a:tblPr firstRow="1" bandRow="1">
                <a:tableStyleId>{5C22544A-7EE6-4342-B048-85BDC9FD1C3A}</a:tableStyleId>
              </a:tblPr>
              <a:tblGrid>
                <a:gridCol w="4114800"/>
                <a:gridCol w="4114800"/>
              </a:tblGrid>
              <a:tr h="659171">
                <a:tc gridSpan="2">
                  <a:txBody>
                    <a:bodyPr/>
                    <a:lstStyle/>
                    <a:p>
                      <a:pPr algn="ctr"/>
                      <a:r>
                        <a:rPr lang="en-US" sz="4000" dirty="0" smtClean="0"/>
                        <a:t>Guardian’s Role</a:t>
                      </a:r>
                      <a:endParaRPr lang="en-US" sz="4000" dirty="0"/>
                    </a:p>
                  </a:txBody>
                  <a:tcPr/>
                </a:tc>
                <a:tc hMerge="1">
                  <a:txBody>
                    <a:bodyPr/>
                    <a:lstStyle/>
                    <a:p>
                      <a:pPr algn="ctr"/>
                      <a:endParaRPr lang="en-US" sz="2800" dirty="0"/>
                    </a:p>
                  </a:txBody>
                  <a:tcPr/>
                </a:tc>
              </a:tr>
              <a:tr h="487214">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5025813">
                <a:tc>
                  <a:txBody>
                    <a:bodyPr/>
                    <a:lstStyle/>
                    <a:p>
                      <a:pPr algn="ctr"/>
                      <a:endParaRPr lang="en-US" sz="3200" dirty="0" smtClean="0"/>
                    </a:p>
                    <a:p>
                      <a:pPr algn="ctr"/>
                      <a:r>
                        <a:rPr lang="en-US" sz="3200" dirty="0" smtClean="0"/>
                        <a:t>Parents have </a:t>
                      </a:r>
                      <a:r>
                        <a:rPr lang="en-US" sz="3200" b="1" dirty="0" smtClean="0"/>
                        <a:t>access</a:t>
                      </a:r>
                      <a:r>
                        <a:rPr lang="en-US" sz="3200" dirty="0" smtClean="0"/>
                        <a:t> to the student’s records and</a:t>
                      </a:r>
                      <a:r>
                        <a:rPr lang="en-US" sz="3200" baseline="0" dirty="0" smtClean="0"/>
                        <a:t> regularly </a:t>
                      </a:r>
                      <a:r>
                        <a:rPr lang="en-US" sz="3200" b="1" baseline="0" dirty="0" smtClean="0"/>
                        <a:t>participate</a:t>
                      </a:r>
                      <a:r>
                        <a:rPr lang="en-US" sz="3200" baseline="0" dirty="0" smtClean="0"/>
                        <a:t> in the accommodation process</a:t>
                      </a:r>
                    </a:p>
                    <a:p>
                      <a:pPr algn="ctr"/>
                      <a:endParaRPr lang="en-US" sz="3200" baseline="0" dirty="0" smtClean="0"/>
                    </a:p>
                    <a:p>
                      <a:pPr algn="ctr"/>
                      <a:r>
                        <a:rPr lang="en-US" sz="3200" b="1" baseline="0" dirty="0" smtClean="0"/>
                        <a:t>Parents</a:t>
                      </a:r>
                      <a:r>
                        <a:rPr lang="en-US" sz="3200" baseline="0" dirty="0" smtClean="0"/>
                        <a:t> advocate for the student</a:t>
                      </a:r>
                      <a:endParaRPr lang="en-US" sz="3200" dirty="0" smtClean="0"/>
                    </a:p>
                  </a:txBody>
                  <a:tcPr/>
                </a:tc>
                <a:tc>
                  <a:txBody>
                    <a:bodyPr/>
                    <a:lstStyle/>
                    <a:p>
                      <a:pPr algn="ctr"/>
                      <a:endParaRPr lang="en-US" sz="3200" dirty="0" smtClean="0"/>
                    </a:p>
                    <a:p>
                      <a:pPr algn="ctr"/>
                      <a:r>
                        <a:rPr lang="en-US" sz="3200" dirty="0" smtClean="0"/>
                        <a:t>Parents </a:t>
                      </a:r>
                      <a:r>
                        <a:rPr lang="en-US" sz="3200" b="1" dirty="0" smtClean="0"/>
                        <a:t>do not have access</a:t>
                      </a:r>
                      <a:r>
                        <a:rPr lang="en-US" sz="3200" dirty="0" smtClean="0"/>
                        <a:t> to disability</a:t>
                      </a:r>
                      <a:r>
                        <a:rPr lang="en-US" sz="3200" baseline="0" dirty="0" smtClean="0"/>
                        <a:t>-</a:t>
                      </a:r>
                      <a:r>
                        <a:rPr lang="en-US" sz="3200" dirty="0" smtClean="0"/>
                        <a:t>related records</a:t>
                      </a:r>
                      <a:r>
                        <a:rPr lang="en-US" sz="3200" baseline="0" dirty="0" smtClean="0"/>
                        <a:t> </a:t>
                      </a:r>
                      <a:r>
                        <a:rPr lang="en-US" sz="3200" b="0" baseline="0" dirty="0" smtClean="0"/>
                        <a:t>unless</a:t>
                      </a:r>
                      <a:r>
                        <a:rPr lang="en-US" sz="3200" b="1" baseline="0" dirty="0" smtClean="0"/>
                        <a:t> the student provides written consent</a:t>
                      </a:r>
                    </a:p>
                    <a:p>
                      <a:pPr algn="ctr"/>
                      <a:endParaRPr lang="en-US" sz="3200" baseline="0" dirty="0" smtClean="0"/>
                    </a:p>
                    <a:p>
                      <a:pPr algn="ctr"/>
                      <a:endParaRPr lang="en-US" sz="3200" baseline="0" dirty="0" smtClean="0"/>
                    </a:p>
                    <a:p>
                      <a:pPr algn="ctr"/>
                      <a:r>
                        <a:rPr lang="en-US" sz="3200" b="1" baseline="0" dirty="0" smtClean="0"/>
                        <a:t>Students</a:t>
                      </a:r>
                      <a:r>
                        <a:rPr lang="en-US" sz="3200" baseline="0" dirty="0" smtClean="0"/>
                        <a:t> advocate for themselves</a:t>
                      </a:r>
                      <a:endParaRPr lang="en-US" sz="3200" dirty="0" smtClean="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98322472"/>
              </p:ext>
            </p:extLst>
          </p:nvPr>
        </p:nvGraphicFramePr>
        <p:xfrm>
          <a:off x="228600" y="304801"/>
          <a:ext cx="8686800" cy="6431280"/>
        </p:xfrm>
        <a:graphic>
          <a:graphicData uri="http://schemas.openxmlformats.org/drawingml/2006/table">
            <a:tbl>
              <a:tblPr firstRow="1" bandRow="1">
                <a:tableStyleId>{5C22544A-7EE6-4342-B048-85BDC9FD1C3A}</a:tableStyleId>
              </a:tblPr>
              <a:tblGrid>
                <a:gridCol w="4343400"/>
                <a:gridCol w="4343400"/>
              </a:tblGrid>
              <a:tr h="506676">
                <a:tc gridSpan="2">
                  <a:txBody>
                    <a:bodyPr/>
                    <a:lstStyle/>
                    <a:p>
                      <a:pPr algn="ctr"/>
                      <a:r>
                        <a:rPr lang="en-US" sz="4000" dirty="0" smtClean="0"/>
                        <a:t>Services and Accommodations</a:t>
                      </a:r>
                      <a:endParaRPr lang="en-US" sz="4000" dirty="0"/>
                    </a:p>
                  </a:txBody>
                  <a:tcPr/>
                </a:tc>
                <a:tc hMerge="1">
                  <a:txBody>
                    <a:bodyPr/>
                    <a:lstStyle/>
                    <a:p>
                      <a:pPr algn="ctr"/>
                      <a:endParaRPr lang="en-US" sz="2800" dirty="0"/>
                    </a:p>
                  </a:txBody>
                  <a:tcPr/>
                </a:tc>
              </a:tr>
              <a:tr h="374499">
                <a:tc>
                  <a:txBody>
                    <a:bodyPr/>
                    <a:lstStyle/>
                    <a:p>
                      <a:pPr algn="ctr"/>
                      <a:r>
                        <a:rPr lang="en-US" sz="2800" dirty="0" smtClean="0"/>
                        <a:t>High School</a:t>
                      </a:r>
                      <a:endParaRPr lang="en-US" sz="2800" dirty="0"/>
                    </a:p>
                  </a:txBody>
                  <a:tcPr/>
                </a:tc>
                <a:tc>
                  <a:txBody>
                    <a:bodyPr/>
                    <a:lstStyle/>
                    <a:p>
                      <a:pPr algn="ctr"/>
                      <a:r>
                        <a:rPr lang="en-US" sz="2800" dirty="0" smtClean="0"/>
                        <a:t>College</a:t>
                      </a:r>
                      <a:endParaRPr lang="en-US" sz="2800" dirty="0"/>
                    </a:p>
                  </a:txBody>
                  <a:tcPr/>
                </a:tc>
              </a:tr>
              <a:tr h="3767024">
                <a:tc>
                  <a:txBody>
                    <a:bodyPr/>
                    <a:lstStyle/>
                    <a:p>
                      <a:pPr algn="ctr"/>
                      <a:endParaRPr lang="en-US" sz="1200" dirty="0" smtClean="0"/>
                    </a:p>
                    <a:p>
                      <a:pPr algn="ctr"/>
                      <a:r>
                        <a:rPr lang="en-US" sz="3200" dirty="0" smtClean="0"/>
                        <a:t>High schools provide many different instructional </a:t>
                      </a:r>
                      <a:r>
                        <a:rPr lang="en-US" sz="3200" b="1" dirty="0" smtClean="0"/>
                        <a:t>modifications</a:t>
                      </a:r>
                      <a:r>
                        <a:rPr lang="en-US" sz="3200" dirty="0" smtClean="0"/>
                        <a:t>, </a:t>
                      </a:r>
                      <a:r>
                        <a:rPr lang="en-US" sz="3200" b="1" dirty="0" smtClean="0"/>
                        <a:t>accommodations, and support services</a:t>
                      </a:r>
                      <a:endParaRPr lang="en-US" sz="1200" dirty="0" smtClean="0"/>
                    </a:p>
                    <a:p>
                      <a:pPr algn="ctr"/>
                      <a:endParaRPr lang="en-US" sz="1200" dirty="0" smtClean="0"/>
                    </a:p>
                    <a:p>
                      <a:pPr algn="ctr"/>
                      <a:r>
                        <a:rPr lang="en-US" sz="2400" dirty="0" smtClean="0"/>
                        <a:t>Examples of support services include tutors,</a:t>
                      </a:r>
                      <a:r>
                        <a:rPr lang="en-US" sz="2400" baseline="0" dirty="0" smtClean="0"/>
                        <a:t> personal care attendants, personal aids/devices, etc.</a:t>
                      </a:r>
                      <a:endParaRPr lang="en-US" sz="2400" dirty="0" smtClean="0"/>
                    </a:p>
                  </a:txBody>
                  <a:tcPr/>
                </a:tc>
                <a:tc>
                  <a:txBody>
                    <a:bodyPr/>
                    <a:lstStyle/>
                    <a:p>
                      <a:pPr algn="ctr"/>
                      <a:endParaRPr lang="en-US" sz="1200" dirty="0" smtClean="0"/>
                    </a:p>
                    <a:p>
                      <a:pPr algn="ctr"/>
                      <a:r>
                        <a:rPr lang="en-US" sz="3200" dirty="0" smtClean="0"/>
                        <a:t>Colleges are only required to provide </a:t>
                      </a:r>
                      <a:r>
                        <a:rPr lang="en-US" sz="3200" b="1" dirty="0" smtClean="0"/>
                        <a:t>ac</a:t>
                      </a:r>
                      <a:r>
                        <a:rPr lang="en-US" sz="3200" b="1" baseline="0" dirty="0" smtClean="0"/>
                        <a:t>commodations</a:t>
                      </a:r>
                      <a:r>
                        <a:rPr lang="en-US" sz="3200" baseline="0" dirty="0" smtClean="0"/>
                        <a:t>, not instructional modifications or support services</a:t>
                      </a:r>
                    </a:p>
                    <a:p>
                      <a:pPr algn="ctr"/>
                      <a:endParaRPr lang="en-US" sz="1200" baseline="0" dirty="0" smtClean="0"/>
                    </a:p>
                    <a:p>
                      <a:pPr algn="ctr"/>
                      <a:r>
                        <a:rPr lang="en-US" sz="2400" baseline="0" dirty="0" smtClean="0"/>
                        <a:t>Examples of accommodations include note-taker, priority seating, extended test time, reader, scribe, use of a computer, spell-checker, calculator,  etc.</a:t>
                      </a:r>
                      <a:endParaRPr lang="en-US" sz="2400" dirty="0" smtClean="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TotalTime>
  <Words>1684</Words>
  <Application>Microsoft Office PowerPoint</Application>
  <PresentationFormat>On-screen Show (4:3)</PresentationFormat>
  <Paragraphs>145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Support Services in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IEP</dc:title>
  <dc:creator>COE</dc:creator>
  <cp:lastModifiedBy>Emily Bennert Johnson</cp:lastModifiedBy>
  <cp:revision>75</cp:revision>
  <dcterms:created xsi:type="dcterms:W3CDTF">2012-12-06T04:08:50Z</dcterms:created>
  <dcterms:modified xsi:type="dcterms:W3CDTF">2013-05-15T21:53:23Z</dcterms:modified>
</cp:coreProperties>
</file>