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77" r:id="rId4"/>
    <p:sldId id="278" r:id="rId5"/>
    <p:sldId id="279" r:id="rId6"/>
    <p:sldId id="265" r:id="rId7"/>
    <p:sldId id="276" r:id="rId8"/>
    <p:sldId id="275" r:id="rId9"/>
    <p:sldId id="280" r:id="rId1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2" clrIdx="0"/>
  <p:cmAuthor id="1" name="COE"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818" autoAdjust="0"/>
  </p:normalViewPr>
  <p:slideViewPr>
    <p:cSldViewPr>
      <p:cViewPr varScale="1">
        <p:scale>
          <a:sx n="83" d="100"/>
          <a:sy n="83" d="100"/>
        </p:scale>
        <p:origin x="-17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028" y="-96"/>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4EE7AF50-F83D-4FFD-87A1-4B86792B75E3}" type="datetimeFigureOut">
              <a:rPr lang="en-US" smtClean="0"/>
              <a:pPr/>
              <a:t>5/15/2013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66299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4 Lesson 3</a:t>
            </a:r>
          </a:p>
          <a:p>
            <a:endParaRPr lang="en-US" dirty="0" smtClean="0"/>
          </a:p>
          <a:p>
            <a:pPr defTabSz="924093">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Tx/>
              <a:buNone/>
            </a:pPr>
            <a:r>
              <a:rPr lang="en-US" sz="1100" b="1" dirty="0"/>
              <a:t>(Lesson Setup and Opening)</a:t>
            </a:r>
          </a:p>
          <a:p>
            <a:pPr>
              <a:buFontTx/>
              <a:buNone/>
            </a:pPr>
            <a:r>
              <a:rPr lang="en-US" sz="1100" dirty="0"/>
              <a:t>Hopefully by this point in their educational experience, students will be very knowledgeable of the IEP process.  However, it may be important to review the general concepts of an IEP.  The content of these slides is taken from NICHCY’s short and sweet IEP overview http://nichcy.org/schoolage/iep/overview.</a:t>
            </a:r>
          </a:p>
          <a:p>
            <a:pPr>
              <a:buFontTx/>
              <a:buNone/>
            </a:pPr>
            <a:endParaRPr lang="en-US" sz="1100" dirty="0"/>
          </a:p>
          <a:p>
            <a:pPr>
              <a:buFontTx/>
              <a:buNone/>
            </a:pPr>
            <a:r>
              <a:rPr lang="en-US" sz="1100" dirty="0"/>
              <a:t>The IEP has two general purposes: to set reasonable learning goals for a child, and to state the services that the school district will provide for the child. The IEP is developed jointly by the school system, the parents of the child, and the student (when appropriate).</a:t>
            </a:r>
          </a:p>
          <a:p>
            <a:pPr>
              <a:buFontTx/>
              <a:buNone/>
            </a:pPr>
            <a:endParaRPr lang="en-US" sz="1100" dirty="0"/>
          </a:p>
          <a:p>
            <a:pPr>
              <a:buFontTx/>
              <a:buNone/>
            </a:pPr>
            <a:r>
              <a:rPr lang="en-US" sz="1100" dirty="0"/>
              <a:t>The IEP is developed by a team of individuals that includes key school staff and the child’s parents. The team meets, reviews the assessment information available about the child, and designs an educational program to address the child’s educational needs that result from his or her disability.</a:t>
            </a:r>
          </a:p>
          <a:p>
            <a:pPr marL="173267" indent="-173267">
              <a:buFont typeface="Arial" pitchFamily="34" charset="0"/>
              <a:buChar char="•"/>
            </a:pPr>
            <a:r>
              <a:rPr lang="en-US" sz="1100" dirty="0"/>
              <a:t>the parents of the child</a:t>
            </a:r>
          </a:p>
          <a:p>
            <a:pPr marL="173267" indent="-173267">
              <a:buFont typeface="Arial" pitchFamily="34" charset="0"/>
              <a:buChar char="•"/>
            </a:pPr>
            <a:r>
              <a:rPr lang="en-US" sz="1100" dirty="0"/>
              <a:t>not less than one regular education teacher of the child (if the child is, or may be, participating in the regular education environment)</a:t>
            </a:r>
          </a:p>
          <a:p>
            <a:pPr marL="173267" indent="-173267">
              <a:buFont typeface="Arial" pitchFamily="34" charset="0"/>
              <a:buChar char="•"/>
            </a:pPr>
            <a:r>
              <a:rPr lang="en-US" sz="1100" dirty="0"/>
              <a:t>not less than one special education teacher of the child, or where appropriate, not less then one special education provider of the child</a:t>
            </a:r>
          </a:p>
          <a:p>
            <a:pPr marL="173267" indent="-173267">
              <a:buFont typeface="Arial" pitchFamily="34" charset="0"/>
              <a:buChar char="•"/>
            </a:pPr>
            <a:r>
              <a:rPr lang="en-US" sz="1100" dirty="0"/>
              <a:t>a representative of the public agency who is qualified to provide, or supervise the provision of, specially designed instruction to meet the unique needs of children with disabilities; is knowledgeable about the general education curriculum; and is knowledgeable about the availability of resources of the public agency</a:t>
            </a:r>
          </a:p>
          <a:p>
            <a:pPr marL="173267" indent="-173267">
              <a:buFont typeface="Arial" pitchFamily="34" charset="0"/>
              <a:buChar char="•"/>
            </a:pPr>
            <a:r>
              <a:rPr lang="en-US" sz="1100" dirty="0"/>
              <a:t>an individual who can interpret the instructional implications of evaluation results</a:t>
            </a:r>
          </a:p>
          <a:p>
            <a:pPr marL="173267" indent="-173267">
              <a:buFont typeface="Arial" pitchFamily="34" charset="0"/>
              <a:buChar char="•"/>
            </a:pPr>
            <a:r>
              <a:rPr lang="en-US" sz="1100" dirty="0"/>
              <a:t>other individuals who have knowledge or special expertise regarding the child, including related services personnel as appropriate (invited at the discretion of the parent or the agency)</a:t>
            </a:r>
          </a:p>
          <a:p>
            <a:pPr marL="173267" indent="-173267">
              <a:buFont typeface="Arial" pitchFamily="34" charset="0"/>
              <a:buChar char="•"/>
            </a:pPr>
            <a:r>
              <a:rPr lang="en-US" sz="1100" dirty="0"/>
              <a:t>the child with a disability (at this point for college-bound students it is generally not only appropriate, but also important, that the student be directly involved).</a:t>
            </a:r>
          </a:p>
          <a:p>
            <a:pPr>
              <a:buFontTx/>
              <a:buNone/>
            </a:pPr>
            <a:endParaRPr lang="en-US" sz="1100" dirty="0"/>
          </a:p>
          <a:p>
            <a:pPr>
              <a:buFontTx/>
              <a:buNone/>
            </a:pPr>
            <a:r>
              <a:rPr lang="en-US" sz="1100" dirty="0"/>
              <a:t>An IEP meeting must be held within 30 calendar days after it is determined, through a full and individual evaluation, that a child has one of the disabilities listed in IDEA and needs special education and related services. A child’s IEP must also be reviewed at least annually thereafter to determine whether the annual goals are being achieved and must be revised as appropriate.</a:t>
            </a:r>
          </a:p>
          <a:p>
            <a:pPr>
              <a:buFontTx/>
              <a:buNone/>
            </a:pPr>
            <a:endParaRPr lang="en-US" dirty="0"/>
          </a:p>
          <a:p>
            <a:pPr>
              <a:buFontTx/>
              <a:buNone/>
            </a:pPr>
            <a:endParaRPr lang="en-US" baseline="0" dirty="0" smtClean="0"/>
          </a:p>
          <a:p>
            <a:pPr>
              <a:buFontTx/>
              <a:buNone/>
            </a:pPr>
            <a:endParaRPr lang="en-US" baseline="0" dirty="0" smtClean="0"/>
          </a:p>
          <a:p>
            <a:pPr>
              <a:buFontTx/>
              <a:buNone/>
            </a:pPr>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i="1" baseline="0" dirty="0" smtClean="0"/>
              <a:t>This section of the lesson is based on North Carolina’s IEP.  If you are not in NC, you can modify it to fit your needs.</a:t>
            </a:r>
            <a:r>
              <a:rPr lang="en-US" i="1" dirty="0" smtClean="0"/>
              <a:t> </a:t>
            </a:r>
          </a:p>
          <a:p>
            <a:pPr>
              <a:buFontTx/>
              <a:buNone/>
            </a:pPr>
            <a:endParaRPr lang="en-US" dirty="0" smtClean="0"/>
          </a:p>
          <a:p>
            <a:pPr>
              <a:buFontTx/>
              <a:buNone/>
            </a:pPr>
            <a:r>
              <a:rPr lang="en-US" dirty="0" smtClean="0"/>
              <a:t>Show</a:t>
            </a:r>
            <a:r>
              <a:rPr lang="en-US" baseline="0" dirty="0" smtClean="0"/>
              <a:t> students a blank copy of your state’s IEP form and discuss the following sections.  For more detailed information, please refer to http://nichcy.org/schoolage/iep/iepcontents. </a:t>
            </a:r>
          </a:p>
          <a:p>
            <a:pPr marL="173267" indent="-173267">
              <a:buFont typeface="Arial" pitchFamily="34" charset="0"/>
              <a:buChar char="•"/>
            </a:pPr>
            <a:r>
              <a:rPr lang="en-US" baseline="0" dirty="0" smtClean="0"/>
              <a:t>Present Levels of Functioning</a:t>
            </a:r>
          </a:p>
          <a:p>
            <a:pPr marL="173267" indent="-173267">
              <a:buFont typeface="Arial" pitchFamily="34" charset="0"/>
              <a:buChar char="•"/>
            </a:pPr>
            <a:r>
              <a:rPr lang="en-US" baseline="0" dirty="0" smtClean="0"/>
              <a:t>Annual Goals</a:t>
            </a:r>
          </a:p>
          <a:p>
            <a:pPr marL="173267" indent="-173267">
              <a:buFont typeface="Arial" pitchFamily="34" charset="0"/>
              <a:buChar char="•"/>
            </a:pPr>
            <a:r>
              <a:rPr lang="en-US" baseline="0" dirty="0" smtClean="0"/>
              <a:t>Accommodations and Modifications</a:t>
            </a:r>
          </a:p>
          <a:p>
            <a:pPr marL="173267" indent="-173267">
              <a:buFont typeface="Arial" pitchFamily="34" charset="0"/>
              <a:buChar char="•"/>
            </a:pPr>
            <a:r>
              <a:rPr lang="en-US" baseline="0" dirty="0" smtClean="0"/>
              <a:t>Transition Goals and Activities</a:t>
            </a:r>
          </a:p>
          <a:p>
            <a:pPr>
              <a:buFont typeface="Arial" pitchFamily="34" charset="0"/>
              <a:buChar char="•"/>
            </a:pPr>
            <a:endParaRPr lang="en-US" baseline="0" dirty="0" smtClean="0"/>
          </a:p>
          <a:p>
            <a:pPr>
              <a:buFont typeface="Arial" pitchFamily="34" charset="0"/>
              <a:buNone/>
            </a:pPr>
            <a:r>
              <a:rPr lang="en-US" b="1" baseline="0" dirty="0" smtClean="0"/>
              <a:t>Present Levels of Functioning </a:t>
            </a:r>
            <a:r>
              <a:rPr lang="en-US" baseline="0" dirty="0" smtClean="0"/>
              <a:t>- </a:t>
            </a:r>
            <a:r>
              <a:rPr lang="en-US" dirty="0" smtClean="0"/>
              <a:t>How is the child currently doing in school? How does the disability affect his or her performance in class? This type of information is captured in the “present levels” statement in the IEP.</a:t>
            </a:r>
          </a:p>
          <a:p>
            <a:pPr>
              <a:buFont typeface="Arial" pitchFamily="34" charset="0"/>
              <a:buNone/>
            </a:pPr>
            <a:endParaRPr lang="en-US" baseline="0" dirty="0" smtClean="0"/>
          </a:p>
          <a:p>
            <a:pPr>
              <a:buFont typeface="Arial" pitchFamily="34" charset="0"/>
              <a:buNone/>
            </a:pPr>
            <a:r>
              <a:rPr lang="en-US" b="1" baseline="0" dirty="0" smtClean="0"/>
              <a:t>Annual Goals</a:t>
            </a:r>
            <a:r>
              <a:rPr lang="en-US" b="0" baseline="0" dirty="0" smtClean="0"/>
              <a:t> - </a:t>
            </a:r>
            <a:r>
              <a:rPr lang="en-US" dirty="0" smtClean="0"/>
              <a:t>Once a child’s needs are identified, the IEP team works to develop appropriate goals to address those needs. </a:t>
            </a:r>
            <a:r>
              <a:rPr lang="en-US" i="1" dirty="0" smtClean="0"/>
              <a:t>Annual goal</a:t>
            </a:r>
            <a:r>
              <a:rPr lang="en-US" dirty="0" smtClean="0"/>
              <a:t> describe what the child is expected to do or learn within a 12-month period.</a:t>
            </a:r>
            <a:endParaRPr lang="en-US" b="1" baseline="0" dirty="0" smtClean="0"/>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dirty="0" smtClean="0"/>
              <a:t>Accommodations</a:t>
            </a:r>
            <a:r>
              <a:rPr lang="en-US" b="1" baseline="0" dirty="0" smtClean="0"/>
              <a:t> and Modifications</a:t>
            </a:r>
            <a:r>
              <a:rPr lang="en-US" b="0" baseline="0" dirty="0" smtClean="0"/>
              <a:t> - </a:t>
            </a:r>
            <a:r>
              <a:rPr lang="en-US" dirty="0" smtClean="0"/>
              <a:t>IDEA requires</a:t>
            </a:r>
            <a:r>
              <a:rPr lang="en-US" baseline="0" dirty="0" smtClean="0"/>
              <a:t> </a:t>
            </a:r>
            <a:r>
              <a:rPr lang="en-US" dirty="0" smtClean="0"/>
              <a:t>that students with disabilities take part in </a:t>
            </a:r>
            <a:r>
              <a:rPr lang="en-US" i="1" dirty="0" smtClean="0"/>
              <a:t>state or district wide assessments</a:t>
            </a:r>
            <a:r>
              <a:rPr lang="en-US" dirty="0" smtClean="0"/>
              <a:t>. The IEP team must decide if the student needs accommodations in testing or another type of assessment entirely. In this component of the IEP, the team documents how the student will participate.</a:t>
            </a:r>
          </a:p>
          <a:p>
            <a:pPr>
              <a:buFontTx/>
              <a:buNone/>
            </a:pPr>
            <a:endParaRPr lang="en-US" b="1" dirty="0" smtClean="0"/>
          </a:p>
          <a:p>
            <a:pPr>
              <a:buFontTx/>
              <a:buNone/>
            </a:pPr>
            <a:r>
              <a:rPr lang="en-US" b="1" dirty="0" smtClean="0"/>
              <a:t>Transition Goals and Activities - </a:t>
            </a:r>
            <a:r>
              <a:rPr lang="en-US" dirty="0" smtClean="0"/>
              <a:t>Beginning no later than a student’s 16th birthday (and younger, if possible), the IEP must contain transition-related plans designed to help the student prepare for life after secondary school.</a:t>
            </a:r>
            <a:r>
              <a:rPr lang="en-US" baseline="0" dirty="0" smtClean="0"/>
              <a:t>  This section of the IEP is a very important section.  I</a:t>
            </a:r>
            <a:r>
              <a:rPr lang="en-US" dirty="0" smtClean="0"/>
              <a:t>t includes the domains of independent and adult living, including the community… employment… adult services… daily living skills… vocational…postsecondary education. This definition clearly acknowledges that adulthood involves a wide range of skills areas and activities, and that preparing a child with a disability to perform functionally across this spectrum of areas and activities may involve considerable planning, attention, and focused, coordinated services.</a:t>
            </a:r>
            <a:endParaRPr lang="en-US" b="1"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 student</a:t>
            </a:r>
            <a:r>
              <a:rPr lang="en-US" baseline="0" dirty="0" smtClean="0"/>
              <a:t> </a:t>
            </a:r>
            <a:r>
              <a:rPr lang="en-US" dirty="0" smtClean="0"/>
              <a:t>graduates from high school with a regular diploma or “ages out” of special education, IDEA requires the school to provide a “summary of academic achievement and functional performance.” The Summary of Performance (SOP) should include recommendations about ways to help the student meet post-secondary goals.</a:t>
            </a:r>
          </a:p>
          <a:p>
            <a:endParaRPr lang="en-US" dirty="0" smtClean="0"/>
          </a:p>
          <a:p>
            <a:r>
              <a:rPr lang="en-US" dirty="0" smtClean="0"/>
              <a:t>The SOP must be completed during the final year of high school. It is most useful when completed during the transition IEP process when your child has the opportunity to actively participate in the development of this summary. The SOP should contain the most updated information on academic achievement and performance, and include the student’s abilities and aspirations.</a:t>
            </a:r>
          </a:p>
          <a:p>
            <a:endParaRPr lang="en-US" dirty="0" smtClean="0"/>
          </a:p>
          <a:p>
            <a:r>
              <a:rPr lang="en-US" dirty="0" smtClean="0"/>
              <a:t>The information in the Summary of Performance should be based on the student’s unique needs and his/her</a:t>
            </a:r>
            <a:r>
              <a:rPr lang="en-US" baseline="0" dirty="0" smtClean="0"/>
              <a:t> </a:t>
            </a:r>
            <a:r>
              <a:rPr lang="en-US" dirty="0" smtClean="0"/>
              <a:t>goals after graduation from high school, although IDEA does not spell out specifically what the SOP must contain. The intent of the SOP is to provide crucial information to those people who may assist the student in the future.</a:t>
            </a:r>
          </a:p>
          <a:p>
            <a:endParaRPr lang="en-US" dirty="0" smtClean="0"/>
          </a:p>
          <a:p>
            <a:pPr>
              <a:buFontTx/>
              <a:buNone/>
            </a:pP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093">
              <a:defRPr/>
            </a:pPr>
            <a:r>
              <a:rPr lang="en-US" dirty="0"/>
              <a:t>It is not a contract, a guarantee that the same services will be provided in postsecondary settings, or even intended to take the place of materials required to document eligibility for services.  However, it is a way to share with disability support service providers the kinds of information that may be useful when determining appropriate college supports. </a:t>
            </a:r>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188924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782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72425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6926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2909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6184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1765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43895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50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19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0972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1285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949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C:\Documents%20and%20Settings\williamssar\Local%20Settings\Temp\Temporary%20Directory%2014%20for%20Module%203%20(2).zip\%2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7200" dirty="0" smtClean="0">
                <a:solidFill>
                  <a:schemeClr val="bg1"/>
                </a:solidFill>
              </a:rPr>
              <a:t>Disability Support</a:t>
            </a:r>
            <a:endParaRPr lang="en-US" sz="7200" dirty="0">
              <a:solidFill>
                <a:schemeClr val="bg1"/>
              </a:solidFill>
            </a:endParaRPr>
          </a:p>
        </p:txBody>
      </p:sp>
      <p:sp>
        <p:nvSpPr>
          <p:cNvPr id="10" name="Subtitle 9"/>
          <p:cNvSpPr>
            <a:spLocks noGrp="1"/>
          </p:cNvSpPr>
          <p:nvPr>
            <p:ph type="subTitle" idx="1"/>
          </p:nvPr>
        </p:nvSpPr>
        <p:spPr>
          <a:xfrm>
            <a:off x="0" y="5181600"/>
            <a:ext cx="9144000" cy="838200"/>
          </a:xfrm>
        </p:spPr>
        <p:txBody>
          <a:bodyPr>
            <a:normAutofit/>
          </a:bodyPr>
          <a:lstStyle/>
          <a:p>
            <a:r>
              <a:rPr lang="en-US" sz="2800" dirty="0" smtClean="0">
                <a:solidFill>
                  <a:schemeClr val="bg1"/>
                </a:solidFill>
              </a:rPr>
              <a:t>Setting Goals and Making Plans According to Your IEP</a:t>
            </a:r>
            <a:endParaRPr lang="en-US" sz="2800" dirty="0">
              <a:solidFill>
                <a:schemeClr val="bg1"/>
              </a:solidFill>
            </a:endParaRPr>
          </a:p>
        </p:txBody>
      </p:sp>
      <p:pic>
        <p:nvPicPr>
          <p:cNvPr id="1031" name="Picture 7" descr="C:\Users\johnsonem\AppData\Local\Microsoft\Windows\Temporary Internet Files\Content.IE5\2XVYZJ5S\MP90039978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1280" y="2133600"/>
            <a:ext cx="3901440" cy="25999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5400" dirty="0" smtClean="0">
                <a:solidFill>
                  <a:schemeClr val="bg1"/>
                </a:solidFill>
              </a:rPr>
              <a:t>IEP Overview</a:t>
            </a:r>
            <a:endParaRPr lang="en-US" sz="5400" dirty="0">
              <a:solidFill>
                <a:schemeClr val="bg1"/>
              </a:solidFill>
            </a:endParaRPr>
          </a:p>
        </p:txBody>
      </p:sp>
      <p:sp>
        <p:nvSpPr>
          <p:cNvPr id="5" name="Content Placeholder 4"/>
          <p:cNvSpPr>
            <a:spLocks noGrp="1"/>
          </p:cNvSpPr>
          <p:nvPr>
            <p:ph idx="1"/>
          </p:nvPr>
        </p:nvSpPr>
        <p:spPr>
          <a:xfrm>
            <a:off x="457200" y="1295400"/>
            <a:ext cx="8229600" cy="5562600"/>
          </a:xfrm>
        </p:spPr>
        <p:txBody>
          <a:bodyPr>
            <a:normAutofit/>
          </a:bodyPr>
          <a:lstStyle/>
          <a:p>
            <a:pPr marL="514350" indent="-514350"/>
            <a:r>
              <a:rPr lang="en-US" sz="2800" dirty="0" smtClean="0">
                <a:solidFill>
                  <a:schemeClr val="bg1"/>
                </a:solidFill>
              </a:rPr>
              <a:t>An IEP’s purpose is to:</a:t>
            </a:r>
          </a:p>
          <a:p>
            <a:pPr marL="914400" lvl="1" indent="-514350"/>
            <a:r>
              <a:rPr lang="en-US" sz="2400" dirty="0" smtClean="0">
                <a:solidFill>
                  <a:schemeClr val="bg1"/>
                </a:solidFill>
              </a:rPr>
              <a:t>Set reasonable learning goals for students</a:t>
            </a:r>
          </a:p>
          <a:p>
            <a:pPr marL="914400" lvl="1" indent="-514350"/>
            <a:r>
              <a:rPr lang="en-US" sz="2400" dirty="0" smtClean="0">
                <a:solidFill>
                  <a:schemeClr val="bg1"/>
                </a:solidFill>
              </a:rPr>
              <a:t>State the services that the school district will provide for the students</a:t>
            </a:r>
          </a:p>
          <a:p>
            <a:pPr marL="514350" indent="-514350"/>
            <a:r>
              <a:rPr lang="en-US" sz="2800" dirty="0" smtClean="0">
                <a:solidFill>
                  <a:schemeClr val="bg1"/>
                </a:solidFill>
              </a:rPr>
              <a:t>A </a:t>
            </a:r>
            <a:r>
              <a:rPr lang="en-US" sz="2800" dirty="0" smtClean="0">
                <a:solidFill>
                  <a:schemeClr val="bg1"/>
                </a:solidFill>
              </a:rPr>
              <a:t>team of people develop an IEP, including a regular education teacher, special education teacher, school psychologist, parents of the student, and the student.</a:t>
            </a:r>
          </a:p>
          <a:p>
            <a:pPr marL="514350" indent="-514350"/>
            <a:r>
              <a:rPr lang="en-US" sz="2800" dirty="0" smtClean="0">
                <a:solidFill>
                  <a:schemeClr val="bg1"/>
                </a:solidFill>
              </a:rPr>
              <a:t>A student’s IEP must be reviewed at least once a year to determine whether the goals are being met or need to be revised</a:t>
            </a:r>
            <a:r>
              <a:rPr lang="en-US" sz="2800" dirty="0" smtClean="0">
                <a:solidFill>
                  <a:schemeClr val="bg1"/>
                </a:solidFill>
              </a:rPr>
              <a:t>.</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477962"/>
          </a:xfrm>
        </p:spPr>
        <p:txBody>
          <a:bodyPr>
            <a:noAutofit/>
          </a:bodyPr>
          <a:lstStyle/>
          <a:p>
            <a:r>
              <a:rPr lang="en-US" sz="5400" dirty="0" smtClean="0">
                <a:solidFill>
                  <a:schemeClr val="bg1"/>
                </a:solidFill>
              </a:rPr>
              <a:t>What is in an IEP?</a:t>
            </a:r>
            <a:endParaRPr lang="en-US" sz="5400" dirty="0">
              <a:solidFill>
                <a:schemeClr val="bg1"/>
              </a:solidFill>
            </a:endParaRPr>
          </a:p>
        </p:txBody>
      </p:sp>
      <p:sp>
        <p:nvSpPr>
          <p:cNvPr id="5" name="Content Placeholder 4"/>
          <p:cNvSpPr>
            <a:spLocks noGrp="1"/>
          </p:cNvSpPr>
          <p:nvPr>
            <p:ph idx="1"/>
          </p:nvPr>
        </p:nvSpPr>
        <p:spPr>
          <a:xfrm>
            <a:off x="457200" y="1752600"/>
            <a:ext cx="8229600" cy="4572000"/>
          </a:xfrm>
        </p:spPr>
        <p:txBody>
          <a:bodyPr>
            <a:normAutofit/>
          </a:bodyPr>
          <a:lstStyle/>
          <a:p>
            <a:pPr>
              <a:buNone/>
            </a:pPr>
            <a:r>
              <a:rPr lang="en-US" b="1" dirty="0" smtClean="0">
                <a:solidFill>
                  <a:schemeClr val="bg1"/>
                </a:solidFill>
              </a:rPr>
              <a:t>Present Levels of Functioning </a:t>
            </a:r>
            <a:r>
              <a:rPr lang="en-US" dirty="0" smtClean="0">
                <a:solidFill>
                  <a:schemeClr val="bg1"/>
                </a:solidFill>
              </a:rPr>
              <a:t>include information on how you are currently doing in school and how your disability affects your performance in class.</a:t>
            </a:r>
          </a:p>
          <a:p>
            <a:pPr>
              <a:buNone/>
            </a:pPr>
            <a:endParaRPr lang="en-US" dirty="0" smtClean="0">
              <a:solidFill>
                <a:schemeClr val="bg1"/>
              </a:solidFill>
            </a:endParaRPr>
          </a:p>
          <a:p>
            <a:pPr>
              <a:buNone/>
            </a:pPr>
            <a:r>
              <a:rPr lang="en-US" b="1" dirty="0" smtClean="0">
                <a:solidFill>
                  <a:schemeClr val="bg1"/>
                </a:solidFill>
              </a:rPr>
              <a:t>Annual Goals </a:t>
            </a:r>
            <a:r>
              <a:rPr lang="en-US" dirty="0" smtClean="0">
                <a:solidFill>
                  <a:schemeClr val="bg1"/>
                </a:solidFill>
              </a:rPr>
              <a:t>describe what you are expected to do or learn in a 12-month period based on your present levels of functioning.</a:t>
            </a:r>
            <a:endParaRPr lang="en-US" b="1"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More About </a:t>
            </a:r>
            <a:r>
              <a:rPr lang="en-US" sz="5400" dirty="0" smtClean="0">
                <a:solidFill>
                  <a:schemeClr val="bg1"/>
                </a:solidFill>
              </a:rPr>
              <a:t>IEPs</a:t>
            </a:r>
            <a:endParaRPr lang="en-US" sz="2400" i="1" dirty="0">
              <a:solidFill>
                <a:schemeClr val="bg1"/>
              </a:solidFill>
            </a:endParaRPr>
          </a:p>
        </p:txBody>
      </p:sp>
      <p:sp>
        <p:nvSpPr>
          <p:cNvPr id="5" name="Content Placeholder 4"/>
          <p:cNvSpPr>
            <a:spLocks noGrp="1"/>
          </p:cNvSpPr>
          <p:nvPr>
            <p:ph idx="1"/>
          </p:nvPr>
        </p:nvSpPr>
        <p:spPr/>
        <p:txBody>
          <a:bodyPr>
            <a:noAutofit/>
          </a:bodyPr>
          <a:lstStyle/>
          <a:p>
            <a:pPr>
              <a:buNone/>
            </a:pPr>
            <a:r>
              <a:rPr lang="en-US" sz="3000" b="1" dirty="0" smtClean="0">
                <a:solidFill>
                  <a:schemeClr val="bg1"/>
                </a:solidFill>
              </a:rPr>
              <a:t>Accommodations and Modifications </a:t>
            </a:r>
            <a:r>
              <a:rPr lang="en-US" sz="3000" dirty="0" smtClean="0">
                <a:solidFill>
                  <a:schemeClr val="bg1"/>
                </a:solidFill>
              </a:rPr>
              <a:t>describe the modifications  and assessment options that will best meet your needs in order to show your progress toward meeting your goals.</a:t>
            </a:r>
          </a:p>
          <a:p>
            <a:pPr>
              <a:buNone/>
            </a:pPr>
            <a:endParaRPr lang="en-US" sz="3000" b="1" dirty="0" smtClean="0">
              <a:solidFill>
                <a:schemeClr val="bg1"/>
              </a:solidFill>
            </a:endParaRPr>
          </a:p>
          <a:p>
            <a:pPr>
              <a:buNone/>
            </a:pPr>
            <a:r>
              <a:rPr lang="en-US" sz="3000" b="1" dirty="0" smtClean="0">
                <a:solidFill>
                  <a:schemeClr val="bg1"/>
                </a:solidFill>
              </a:rPr>
              <a:t>Transition Goals and Activities </a:t>
            </a:r>
            <a:r>
              <a:rPr lang="en-US" sz="3000" dirty="0" smtClean="0">
                <a:solidFill>
                  <a:schemeClr val="bg1"/>
                </a:solidFill>
              </a:rPr>
              <a:t>include the planning sections for life after high school.  It sets goals for how you will be prepared for adult living including employment, daily living skills, vocational training, or post-secondary education.</a:t>
            </a:r>
            <a:endParaRPr lang="en-US" sz="3000" b="1" dirty="0" smtClean="0">
              <a:solidFill>
                <a:schemeClr val="bg1"/>
              </a:solidFill>
            </a:endParaRPr>
          </a:p>
          <a:p>
            <a:pPr>
              <a:buNone/>
            </a:pPr>
            <a:endParaRPr lang="en-US" sz="2400" b="1" dirty="0" smtClean="0">
              <a:solidFill>
                <a:schemeClr val="bg1"/>
              </a:solidFill>
            </a:endParaRPr>
          </a:p>
          <a:p>
            <a:pPr>
              <a:buNone/>
            </a:pPr>
            <a:endParaRPr lang="en-US" sz="2400" b="1" dirty="0" smtClean="0">
              <a:solidFill>
                <a:schemeClr val="bg1"/>
              </a:solidFill>
            </a:endParaRPr>
          </a:p>
          <a:p>
            <a:pPr>
              <a:buNone/>
            </a:pPr>
            <a:endParaRPr lang="en-US" sz="2400" b="1" dirty="0" smtClean="0">
              <a:solidFill>
                <a:schemeClr val="bg1"/>
              </a:solidFill>
            </a:endParaRPr>
          </a:p>
          <a:p>
            <a:pPr>
              <a:buNone/>
            </a:pPr>
            <a:r>
              <a:rPr lang="en-US" sz="2400" b="1" dirty="0" smtClean="0">
                <a:solidFill>
                  <a:schemeClr val="bg1"/>
                </a:solidFill>
              </a:rPr>
              <a:t> </a:t>
            </a:r>
            <a:r>
              <a:rPr lang="en-US" sz="2400" dirty="0" smtClean="0">
                <a:solidFill>
                  <a:schemeClr val="bg1"/>
                </a:solidFill>
              </a:rPr>
              <a:t/>
            </a:r>
            <a:br>
              <a:rPr lang="en-US" sz="2400" dirty="0" smtClean="0">
                <a:solidFill>
                  <a:schemeClr val="bg1"/>
                </a:solidFill>
              </a:rPr>
            </a:br>
            <a:endParaRPr lang="en-US" sz="2400" dirty="0" smtClean="0">
              <a:solidFill>
                <a:schemeClr val="bg1"/>
              </a:solidFill>
            </a:endParaRPr>
          </a:p>
          <a:p>
            <a:endParaRPr lang="en-US" dirty="0" smtClean="0">
              <a:solidFill>
                <a:schemeClr val="bg1"/>
              </a:solidFill>
            </a:endParaRP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1"/>
                </a:solidFill>
              </a:rPr>
              <a:t>Summary of Performance</a:t>
            </a:r>
            <a:endParaRPr lang="en-US" sz="5400" dirty="0">
              <a:solidFill>
                <a:schemeClr val="bg1"/>
              </a:solidFill>
            </a:endParaRPr>
          </a:p>
        </p:txBody>
      </p:sp>
      <p:sp>
        <p:nvSpPr>
          <p:cNvPr id="5" name="Content Placeholder 4"/>
          <p:cNvSpPr>
            <a:spLocks noGrp="1"/>
          </p:cNvSpPr>
          <p:nvPr>
            <p:ph idx="1"/>
          </p:nvPr>
        </p:nvSpPr>
        <p:spPr>
          <a:xfrm>
            <a:off x="457200" y="1752600"/>
            <a:ext cx="8229600" cy="4953000"/>
          </a:xfrm>
        </p:spPr>
        <p:txBody>
          <a:bodyPr>
            <a:normAutofit/>
          </a:bodyPr>
          <a:lstStyle/>
          <a:p>
            <a:r>
              <a:rPr lang="en-US" dirty="0" smtClean="0">
                <a:solidFill>
                  <a:schemeClr val="bg1"/>
                </a:solidFill>
              </a:rPr>
              <a:t>It includes recommendations about ways to help you meet your goals after high school.</a:t>
            </a:r>
          </a:p>
          <a:p>
            <a:endParaRPr lang="en-US" dirty="0" smtClean="0">
              <a:solidFill>
                <a:schemeClr val="bg1"/>
              </a:solidFill>
            </a:endParaRPr>
          </a:p>
          <a:p>
            <a:r>
              <a:rPr lang="en-US" dirty="0" smtClean="0">
                <a:solidFill>
                  <a:schemeClr val="bg1"/>
                </a:solidFill>
              </a:rPr>
              <a:t>It </a:t>
            </a:r>
            <a:r>
              <a:rPr lang="en-US" dirty="0" smtClean="0">
                <a:solidFill>
                  <a:schemeClr val="bg1"/>
                </a:solidFill>
              </a:rPr>
              <a:t>is completed during your final year of high school.</a:t>
            </a:r>
          </a:p>
          <a:p>
            <a:endParaRPr lang="en-US" dirty="0" smtClean="0">
              <a:solidFill>
                <a:schemeClr val="bg1"/>
              </a:solidFill>
            </a:endParaRPr>
          </a:p>
          <a:p>
            <a:r>
              <a:rPr lang="en-US" dirty="0" smtClean="0">
                <a:solidFill>
                  <a:schemeClr val="bg1"/>
                </a:solidFill>
              </a:rPr>
              <a:t>The </a:t>
            </a:r>
            <a:r>
              <a:rPr lang="en-US" dirty="0" smtClean="0">
                <a:solidFill>
                  <a:schemeClr val="bg1"/>
                </a:solidFill>
              </a:rPr>
              <a:t>purpose is to provide important information to people who will help you after high school</a:t>
            </a:r>
            <a:r>
              <a:rPr lang="en-US" dirty="0" smtClean="0">
                <a:solidFill>
                  <a:schemeClr val="bg1"/>
                </a:solidFill>
              </a:rPr>
              <a:t>.</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6600" dirty="0" smtClean="0">
                <a:solidFill>
                  <a:schemeClr val="bg1"/>
                </a:solidFill>
              </a:rPr>
              <a:t>What </a:t>
            </a:r>
            <a:r>
              <a:rPr lang="en-US" sz="6600" dirty="0" smtClean="0">
                <a:solidFill>
                  <a:schemeClr val="bg1"/>
                </a:solidFill>
              </a:rPr>
              <a:t>the </a:t>
            </a:r>
            <a:r>
              <a:rPr lang="en-US" sz="6600" dirty="0" smtClean="0">
                <a:solidFill>
                  <a:schemeClr val="bg1"/>
                </a:solidFill>
              </a:rPr>
              <a:t>SOP is NOT</a:t>
            </a:r>
            <a:endParaRPr lang="en-US" sz="6600" dirty="0">
              <a:solidFill>
                <a:schemeClr val="bg1"/>
              </a:solidFill>
            </a:endParaRPr>
          </a:p>
        </p:txBody>
      </p:sp>
      <p:sp>
        <p:nvSpPr>
          <p:cNvPr id="4" name="Title 1"/>
          <p:cNvSpPr txBox="1">
            <a:spLocks/>
          </p:cNvSpPr>
          <p:nvPr/>
        </p:nvSpPr>
        <p:spPr>
          <a:xfrm>
            <a:off x="609600" y="3505200"/>
            <a:ext cx="8229600" cy="2209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dirty="0" smtClean="0">
                <a:solidFill>
                  <a:schemeClr val="bg1"/>
                </a:solidFill>
                <a:latin typeface="+mj-lt"/>
                <a:ea typeface="+mj-ea"/>
                <a:cs typeface="+mj-cs"/>
              </a:rPr>
              <a:t>Your SOP does NOT guarantee that you will receive the same services you received in high school!</a:t>
            </a:r>
            <a:endParaRPr kumimoji="0" lang="en-US" sz="4800" b="0" i="0" u="none" strike="noStrike" kern="1200" cap="none" spc="0" normalizeH="0" baseline="0" noProof="0" dirty="0">
              <a:ln>
                <a:noFill/>
              </a:ln>
              <a:solidFill>
                <a:schemeClr val="bg1"/>
              </a:solidFill>
              <a:effectLst/>
              <a:uLnTx/>
              <a:uFillTx/>
              <a:latin typeface="+mj-lt"/>
              <a:ea typeface="+mj-ea"/>
              <a:cs typeface="+mj-cs"/>
            </a:endParaRPr>
          </a:p>
        </p:txBody>
      </p:sp>
      <p:cxnSp>
        <p:nvCxnSpPr>
          <p:cNvPr id="27" name="Straight Connector 26"/>
          <p:cNvCxnSpPr/>
          <p:nvPr/>
        </p:nvCxnSpPr>
        <p:spPr>
          <a:xfrm>
            <a:off x="1676400" y="2667000"/>
            <a:ext cx="586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477962"/>
          </a:xfrm>
        </p:spPr>
        <p:txBody>
          <a:bodyPr>
            <a:noAutofit/>
          </a:bodyPr>
          <a:lstStyle/>
          <a:p>
            <a:r>
              <a:rPr lang="en-US" sz="5400" dirty="0" smtClean="0">
                <a:solidFill>
                  <a:schemeClr val="bg1"/>
                </a:solidFill>
              </a:rPr>
              <a:t>Completing the SOP Form</a:t>
            </a:r>
            <a:endParaRPr lang="en-US" sz="5400" dirty="0">
              <a:solidFill>
                <a:schemeClr val="bg1"/>
              </a:solidFill>
            </a:endParaRPr>
          </a:p>
        </p:txBody>
      </p:sp>
      <p:sp>
        <p:nvSpPr>
          <p:cNvPr id="5" name="Content Placeholder 4"/>
          <p:cNvSpPr>
            <a:spLocks noGrp="1"/>
          </p:cNvSpPr>
          <p:nvPr>
            <p:ph idx="1"/>
          </p:nvPr>
        </p:nvSpPr>
        <p:spPr>
          <a:xfrm>
            <a:off x="457200" y="2133600"/>
            <a:ext cx="8229600" cy="4191000"/>
          </a:xfrm>
        </p:spPr>
        <p:txBody>
          <a:bodyPr>
            <a:normAutofit/>
          </a:bodyPr>
          <a:lstStyle/>
          <a:p>
            <a:pPr algn="ctr">
              <a:buNone/>
            </a:pPr>
            <a:r>
              <a:rPr lang="en-US" sz="4000" dirty="0" smtClean="0">
                <a:solidFill>
                  <a:schemeClr val="bg1"/>
                </a:solidFill>
              </a:rPr>
              <a:t>Watch the video from the National Secondary Transition Technical Assistance Center</a:t>
            </a:r>
            <a:r>
              <a:rPr lang="en-US" sz="4000" dirty="0" smtClean="0">
                <a:solidFill>
                  <a:schemeClr val="bg1"/>
                </a:solidFill>
              </a:rPr>
              <a:t>.</a:t>
            </a:r>
          </a:p>
          <a:p>
            <a:pPr algn="ctr">
              <a:buNone/>
            </a:pPr>
            <a:r>
              <a:rPr lang="en-US" sz="4000" u="sng" dirty="0">
                <a:hlinkClick r:id="rId3"/>
              </a:rPr>
              <a:t>http://www.nsttac.org/NSTTACVideos/SOPVideo.aspx</a:t>
            </a:r>
            <a:endParaRPr lang="en-US" sz="4000" dirty="0" smtClean="0">
              <a:solidFill>
                <a:schemeClr val="bg1"/>
              </a:solidFill>
            </a:endParaRPr>
          </a:p>
          <a:p>
            <a:pPr algn="ctr">
              <a:buNone/>
            </a:pPr>
            <a:endParaRPr lang="en-US" sz="4000" dirty="0" smtClean="0">
              <a:solidFill>
                <a:schemeClr val="bg1"/>
              </a:solidFill>
            </a:endParaRPr>
          </a:p>
          <a:p>
            <a:pPr algn="ctr">
              <a:buNone/>
            </a:pPr>
            <a:endParaRPr lang="en-US" sz="4000" dirty="0" smtClean="0">
              <a:solidFill>
                <a:schemeClr val="bg1"/>
              </a:solidFill>
            </a:endParaRPr>
          </a:p>
          <a:p>
            <a:pPr algn="ctr">
              <a:buNone/>
            </a:pPr>
            <a:endParaRPr lang="en-US" dirty="0" smtClean="0">
              <a:solidFill>
                <a:schemeClr val="bg1"/>
              </a:solidFill>
            </a:endParaRPr>
          </a:p>
          <a:p>
            <a:pPr algn="ct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6040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5844</TotalTime>
  <Words>1332</Words>
  <Application>Microsoft Office PowerPoint</Application>
  <PresentationFormat>On-screen Show (4:3)</PresentationFormat>
  <Paragraphs>83</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Disability Support</vt:lpstr>
      <vt:lpstr>IEP Overview</vt:lpstr>
      <vt:lpstr>What is in an IEP?</vt:lpstr>
      <vt:lpstr>More About IEPs</vt:lpstr>
      <vt:lpstr>Summary of Performance</vt:lpstr>
      <vt:lpstr>What the SOP is NOT</vt:lpstr>
      <vt:lpstr>Completing the SOP Form</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146</cp:revision>
  <cp:lastPrinted>2013-05-15T22:54:48Z</cp:lastPrinted>
  <dcterms:created xsi:type="dcterms:W3CDTF">2012-12-06T04:05:52Z</dcterms:created>
  <dcterms:modified xsi:type="dcterms:W3CDTF">2013-05-15T22:54:57Z</dcterms:modified>
</cp:coreProperties>
</file>