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77" r:id="rId4"/>
    <p:sldId id="278" r:id="rId5"/>
    <p:sldId id="288" r:id="rId6"/>
    <p:sldId id="289" r:id="rId7"/>
    <p:sldId id="290" r:id="rId8"/>
    <p:sldId id="291" r:id="rId9"/>
    <p:sldId id="295" r:id="rId10"/>
    <p:sldId id="292" r:id="rId11"/>
    <p:sldId id="293" r:id="rId12"/>
    <p:sldId id="294" r:id="rId13"/>
    <p:sldId id="296" r:id="rId14"/>
    <p:sldId id="287" r:id="rId15"/>
    <p:sldId id="297" r:id="rId16"/>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3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834" autoAdjust="0"/>
  </p:normalViewPr>
  <p:slideViewPr>
    <p:cSldViewPr>
      <p:cViewPr>
        <p:scale>
          <a:sx n="68" d="100"/>
          <a:sy n="68" d="100"/>
        </p:scale>
        <p:origin x="-2874"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028" y="-96"/>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2409" tIns="46205" rIns="92409" bIns="46205"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2409" tIns="46205" rIns="92409" bIns="46205" rtlCol="0"/>
          <a:lstStyle>
            <a:lvl1pPr algn="r">
              <a:defRPr sz="1200"/>
            </a:lvl1pPr>
          </a:lstStyle>
          <a:p>
            <a:fld id="{4EE7AF50-F83D-4FFD-87A1-4B86792B75E3}" type="datetimeFigureOut">
              <a:rPr lang="en-US" smtClean="0"/>
              <a:pPr/>
              <a:t>5/15/2013</a:t>
            </a:fld>
            <a:endParaRPr lang="en-US"/>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2409" tIns="46205" rIns="92409" bIns="46205"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2409" tIns="46205" rIns="92409" bIns="462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2409" tIns="46205" rIns="92409" bIns="46205"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2409" tIns="46205" rIns="92409" bIns="46205"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2593606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4 Lesson 2</a:t>
            </a:r>
          </a:p>
          <a:p>
            <a:endParaRPr lang="en-US" dirty="0" smtClean="0">
              <a:solidFill>
                <a:schemeClr val="tx1"/>
              </a:solidFill>
            </a:endParaRPr>
          </a:p>
          <a:p>
            <a:pPr defTabSz="924093">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dirty="0" smtClean="0">
              <a:solidFill>
                <a:schemeClr val="tx1"/>
              </a:solidFill>
            </a:endParaRPr>
          </a:p>
          <a:p>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Tx/>
              <a:buNone/>
            </a:pPr>
            <a:r>
              <a:rPr lang="en-US" sz="1100" dirty="0"/>
              <a:t>Depending on the size of a college’s campus, student organizations can cover a huge range of possibilities. Going into freshman year with an idea of the opportunities that are available at your college and a plan for one or two organizations to try out during your first year is a good way to get involved without becoming overwhelmed by the available possibilities.</a:t>
            </a:r>
          </a:p>
          <a:p>
            <a:pPr>
              <a:buFontTx/>
              <a:buNone/>
            </a:pPr>
            <a:endParaRPr lang="en-US" sz="1100" dirty="0"/>
          </a:p>
          <a:p>
            <a:pPr>
              <a:buFontTx/>
              <a:buNone/>
            </a:pPr>
            <a:r>
              <a:rPr lang="en-US" sz="1100" dirty="0"/>
              <a:t>Colleges generally have student government positions similar to those you may be familiar with in high school, and many also have additional opportunities for involvement such as residence hall government.</a:t>
            </a:r>
          </a:p>
          <a:p>
            <a:pPr>
              <a:buFontTx/>
              <a:buNone/>
            </a:pPr>
            <a:endParaRPr lang="en-US" sz="1100" dirty="0"/>
          </a:p>
          <a:p>
            <a:pPr>
              <a:buFontTx/>
              <a:buNone/>
            </a:pPr>
            <a:r>
              <a:rPr lang="en-US" sz="1100" dirty="0"/>
              <a:t>Student media may include the student newspaper, radio, yearbook, and other publications such as poetry or short story anthologies, graphic arts publications, etc.</a:t>
            </a:r>
          </a:p>
          <a:p>
            <a:pPr>
              <a:buFontTx/>
              <a:buNone/>
            </a:pPr>
            <a:endParaRPr lang="en-US" sz="1100" dirty="0"/>
          </a:p>
          <a:p>
            <a:pPr>
              <a:buFontTx/>
              <a:buNone/>
            </a:pPr>
            <a:r>
              <a:rPr lang="en-US" sz="1100" dirty="0"/>
              <a:t>Interest groups is the broadest category, encompassing any kind of interest that students may share. Some examples could include a political party group, an animal rights organization, a skydiving club, a community service chapter, etc. At many colleges, if there isn’t already a group for your interest, you may even be able to create one.</a:t>
            </a:r>
          </a:p>
          <a:p>
            <a:pPr>
              <a:buFontTx/>
              <a:buNone/>
            </a:pPr>
            <a:endParaRPr lang="en-US" sz="1100" dirty="0"/>
          </a:p>
          <a:p>
            <a:pPr>
              <a:buFontTx/>
              <a:buNone/>
            </a:pPr>
            <a:r>
              <a:rPr lang="en-US" sz="1100" dirty="0"/>
              <a:t>Students who belong to or are interested in learning more about specific cultural or minority groups can explore organizations devoted to them. Examples could include the Black Student Union or the Spanish Club, etc.</a:t>
            </a:r>
          </a:p>
          <a:p>
            <a:pPr>
              <a:buFontTx/>
              <a:buNone/>
            </a:pPr>
            <a:endParaRPr lang="en-US" sz="1100" dirty="0"/>
          </a:p>
          <a:p>
            <a:pPr>
              <a:buFontTx/>
              <a:buNone/>
            </a:pPr>
            <a:r>
              <a:rPr lang="en-US" sz="1100" dirty="0"/>
              <a:t>Religious or spiritual organizations often exist for a wide variety of faiths and belief systems. Many of these also have connections with houses of worship in the local community in order to help their college members find resources for following their beliefs off-campus as well as on-campus.</a:t>
            </a:r>
          </a:p>
          <a:p>
            <a:pPr>
              <a:buFontTx/>
              <a:buNone/>
            </a:pPr>
            <a:endParaRPr lang="en-US" sz="1100" dirty="0"/>
          </a:p>
          <a:p>
            <a:pPr>
              <a:buFontTx/>
              <a:buNone/>
            </a:pPr>
            <a:r>
              <a:rPr lang="en-US" sz="1100" dirty="0"/>
              <a:t>Greek life refers to fraternities and sororities. Colleges vary greatly in their emphasis on Greek Life – at some schools, only a very small proportion of the student body joins these organizations, while at other schools, much of the social activity is centered around them. Learning about these options before your freshman year can help make the process easier if you plan to rush, but many advise waiting until your sophomore year to do so.</a:t>
            </a:r>
          </a:p>
          <a:p>
            <a:pPr>
              <a:buFontTx/>
              <a:buNone/>
            </a:pPr>
            <a:endParaRPr lang="en-US" sz="1100" dirty="0"/>
          </a:p>
          <a:p>
            <a:pPr>
              <a:buFontTx/>
              <a:buNone/>
            </a:pPr>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solidFill>
                  <a:schemeClr val="tx1"/>
                </a:solidFill>
              </a:rPr>
              <a:t>Cultural enrichment opportunities are vary greatly from campus to campus. Many colleges have a rich array of plays, musicals, concerts, art exhibits, dance performances, and much more that occur on a regular basis during the school year.</a:t>
            </a:r>
          </a:p>
          <a:p>
            <a:pPr>
              <a:buFontTx/>
              <a:buNone/>
            </a:pPr>
            <a:endParaRPr lang="en-US" baseline="0" dirty="0" smtClean="0">
              <a:solidFill>
                <a:schemeClr val="tx1"/>
              </a:solidFill>
            </a:endParaRPr>
          </a:p>
          <a:p>
            <a:pPr>
              <a:buFontTx/>
              <a:buNone/>
            </a:pPr>
            <a:r>
              <a:rPr lang="en-US" baseline="0" dirty="0" smtClean="0">
                <a:solidFill>
                  <a:schemeClr val="tx1"/>
                </a:solidFill>
              </a:rPr>
              <a:t>Students who are interested in performing can often get involved regardless of whether they are majoring in the fine arts.  Students who don’t want to participate but do want to attend these events usually have many options from which to choose.</a:t>
            </a:r>
          </a:p>
          <a:p>
            <a:pPr>
              <a:buFontTx/>
              <a:buNone/>
            </a:pPr>
            <a:endParaRPr lang="en-US" baseline="0" dirty="0" smtClean="0">
              <a:solidFill>
                <a:schemeClr val="tx1"/>
              </a:solidFill>
            </a:endParaRPr>
          </a:p>
          <a:p>
            <a:pPr>
              <a:buFontTx/>
              <a:buNone/>
            </a:pPr>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solidFill>
                  <a:schemeClr val="tx1"/>
                </a:solidFill>
              </a:rPr>
              <a:t>Some of the less obvious members of the college community are each student’s family members. Even though they aren’t on campus with the student, they are still an important part of the student’s community and resources.</a:t>
            </a:r>
          </a:p>
          <a:p>
            <a:pPr>
              <a:buFontTx/>
              <a:buNone/>
            </a:pPr>
            <a:endParaRPr lang="en-US" baseline="0" dirty="0" smtClean="0">
              <a:solidFill>
                <a:schemeClr val="tx1"/>
              </a:solidFill>
            </a:endParaRPr>
          </a:p>
          <a:p>
            <a:pPr>
              <a:buFontTx/>
              <a:buNone/>
            </a:pPr>
            <a:r>
              <a:rPr lang="en-US" baseline="0" dirty="0" smtClean="0">
                <a:solidFill>
                  <a:schemeClr val="tx1"/>
                </a:solidFill>
              </a:rPr>
              <a:t>Many colleges offer resources specifically for parents and other family members, such as parent associations and online networks, and events like parents’ weekend and family orientations. To help their family make a smooth transition along with them, students can locate information about these resources and relay it to their families.</a:t>
            </a:r>
          </a:p>
          <a:p>
            <a:pPr>
              <a:buFontTx/>
              <a:buNone/>
            </a:pPr>
            <a:endParaRPr lang="en-US" baseline="0" dirty="0" smtClean="0">
              <a:solidFill>
                <a:schemeClr val="tx1"/>
              </a:solidFill>
            </a:endParaRPr>
          </a:p>
          <a:p>
            <a:pPr>
              <a:buFontTx/>
              <a:buNone/>
            </a:pPr>
            <a:r>
              <a:rPr lang="en-US" baseline="0" dirty="0" smtClean="0">
                <a:solidFill>
                  <a:schemeClr val="tx1"/>
                </a:solidFill>
              </a:rPr>
              <a:t>In addition, most colleges make it easy for students to stay in touch with their families by providing a multitude of communication options. Now is the time for students to open a dialogue with their parents about maintaining their family community while the student is at college. Families can begin to discuss their expectations for how often they will communicate with the student at school and the ways in which they will keep in touch. </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1" dirty="0" smtClean="0">
                <a:solidFill>
                  <a:schemeClr val="tx1"/>
                </a:solidFill>
              </a:rPr>
              <a:t>(Modeling, Guided Practice,</a:t>
            </a:r>
            <a:r>
              <a:rPr lang="en-US" b="1" baseline="0" dirty="0" smtClean="0">
                <a:solidFill>
                  <a:schemeClr val="tx1"/>
                </a:solidFill>
              </a:rPr>
              <a:t> and Extended Practice</a:t>
            </a:r>
            <a:r>
              <a:rPr lang="en-US" b="1" dirty="0" smtClean="0">
                <a:solidFill>
                  <a:schemeClr val="tx1"/>
                </a:solidFill>
              </a:rPr>
              <a:t>)</a:t>
            </a:r>
          </a:p>
          <a:p>
            <a:pPr>
              <a:buFontTx/>
              <a:buNone/>
            </a:pPr>
            <a:endParaRPr lang="en-US" dirty="0" smtClean="0">
              <a:solidFill>
                <a:schemeClr val="tx1"/>
              </a:solidFill>
            </a:endParaRPr>
          </a:p>
          <a:p>
            <a:pPr>
              <a:buFontTx/>
              <a:buNone/>
            </a:pPr>
            <a:r>
              <a:rPr lang="en-US" dirty="0" smtClean="0">
                <a:solidFill>
                  <a:schemeClr val="tx1"/>
                </a:solidFill>
              </a:rPr>
              <a:t>In this step of the goal-setting worksheet, students will fill out the “Plan” and</a:t>
            </a:r>
            <a:r>
              <a:rPr lang="en-US" baseline="0" dirty="0" smtClean="0">
                <a:solidFill>
                  <a:schemeClr val="tx1"/>
                </a:solidFill>
              </a:rPr>
              <a:t> “Resources” </a:t>
            </a:r>
            <a:r>
              <a:rPr lang="en-US" dirty="0" smtClean="0">
                <a:solidFill>
                  <a:schemeClr val="tx1"/>
                </a:solidFill>
              </a:rPr>
              <a:t>columns</a:t>
            </a:r>
            <a:r>
              <a:rPr lang="en-US" baseline="0" dirty="0" smtClean="0">
                <a:solidFill>
                  <a:schemeClr val="tx1"/>
                </a:solidFill>
              </a:rPr>
              <a:t>. They will need to think about what campus resources they will need in order to accomplish the goals that they set in the previous lesson. </a:t>
            </a:r>
          </a:p>
          <a:p>
            <a:pPr>
              <a:buFontTx/>
              <a:buNone/>
            </a:pPr>
            <a:endParaRPr lang="en-US" baseline="0" dirty="0" smtClean="0">
              <a:solidFill>
                <a:schemeClr val="tx1"/>
              </a:solidFill>
            </a:endParaRPr>
          </a:p>
          <a:p>
            <a:pPr>
              <a:buFontTx/>
              <a:buNone/>
            </a:pPr>
            <a:r>
              <a:rPr lang="en-US" baseline="0" dirty="0" smtClean="0">
                <a:solidFill>
                  <a:schemeClr val="tx1"/>
                </a:solidFill>
              </a:rPr>
              <a:t>If a student is not sure whether a resource is offered at the college they plan to attend, they should list it here anyway. In the next activity, they will have the opportunity to explore the specific resources offered at the college they plan to attend and can modify their choices, if necessary. </a:t>
            </a:r>
          </a:p>
          <a:p>
            <a:pPr>
              <a:buFontTx/>
              <a:buNone/>
            </a:pPr>
            <a:endParaRPr lang="en-US" baseline="0" dirty="0" smtClean="0">
              <a:solidFill>
                <a:schemeClr val="tx1"/>
              </a:solidFill>
            </a:endParaRPr>
          </a:p>
          <a:p>
            <a:pPr>
              <a:buFontTx/>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14</a:t>
            </a:fld>
            <a:endParaRPr lang="en-US"/>
          </a:p>
        </p:txBody>
      </p:sp>
    </p:spTree>
    <p:extLst>
      <p:ext uri="{BB962C8B-B14F-4D97-AF65-F5344CB8AC3E}">
        <p14:creationId xmlns:p14="http://schemas.microsoft.com/office/powerpoint/2010/main" val="221938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1" dirty="0" smtClean="0">
                <a:solidFill>
                  <a:schemeClr val="tx1"/>
                </a:solidFill>
              </a:rPr>
              <a:t>(Lesson Setup</a:t>
            </a:r>
            <a:r>
              <a:rPr lang="en-US" b="1" baseline="0" dirty="0" smtClean="0">
                <a:solidFill>
                  <a:schemeClr val="tx1"/>
                </a:solidFill>
              </a:rPr>
              <a:t> and Opening</a:t>
            </a:r>
            <a:r>
              <a:rPr lang="en-US" b="1" dirty="0" smtClean="0">
                <a:solidFill>
                  <a:schemeClr val="tx1"/>
                </a:solidFill>
              </a:rPr>
              <a:t>)</a:t>
            </a:r>
          </a:p>
          <a:p>
            <a:pPr>
              <a:buFontTx/>
              <a:buNone/>
            </a:pPr>
            <a:endParaRPr lang="en-US" dirty="0" smtClean="0">
              <a:solidFill>
                <a:schemeClr val="tx1"/>
              </a:solidFill>
            </a:endParaRPr>
          </a:p>
          <a:p>
            <a:pPr>
              <a:buFontTx/>
              <a:buNone/>
            </a:pPr>
            <a:r>
              <a:rPr lang="en-US" dirty="0" smtClean="0">
                <a:solidFill>
                  <a:schemeClr val="tx1"/>
                </a:solidFill>
              </a:rPr>
              <a:t>To begin this lesson, have the</a:t>
            </a:r>
            <a:r>
              <a:rPr lang="en-US" baseline="0" dirty="0" smtClean="0">
                <a:solidFill>
                  <a:schemeClr val="tx1"/>
                </a:solidFill>
              </a:rPr>
              <a:t> students take out their goal setting sheets that they started in lesson 1. </a:t>
            </a:r>
          </a:p>
          <a:p>
            <a:pPr>
              <a:buFontTx/>
              <a:buNone/>
            </a:pPr>
            <a:endParaRPr lang="en-US" baseline="0" dirty="0" smtClean="0">
              <a:solidFill>
                <a:schemeClr val="tx1"/>
              </a:solidFill>
            </a:endParaRPr>
          </a:p>
          <a:p>
            <a:pPr>
              <a:buFontTx/>
              <a:buNone/>
            </a:pPr>
            <a:r>
              <a:rPr lang="en-US" baseline="0" dirty="0" smtClean="0">
                <a:solidFill>
                  <a:schemeClr val="tx1"/>
                </a:solidFill>
              </a:rPr>
              <a:t>Give the students a few moments to think quietly about these questions.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1" dirty="0" smtClean="0">
                <a:solidFill>
                  <a:schemeClr val="tx1"/>
                </a:solidFill>
              </a:rPr>
              <a:t>(Lesson Body)</a:t>
            </a:r>
          </a:p>
          <a:p>
            <a:pPr>
              <a:buFontTx/>
              <a:buNone/>
            </a:pPr>
            <a:endParaRPr lang="en-US" dirty="0" smtClean="0">
              <a:solidFill>
                <a:schemeClr val="tx1"/>
              </a:solidFill>
            </a:endParaRPr>
          </a:p>
          <a:p>
            <a:pPr>
              <a:buFontTx/>
              <a:buNone/>
            </a:pPr>
            <a:r>
              <a:rPr lang="en-US" dirty="0" smtClean="0">
                <a:solidFill>
                  <a:schemeClr val="tx1"/>
                </a:solidFill>
              </a:rPr>
              <a:t>At this point, you</a:t>
            </a:r>
            <a:r>
              <a:rPr lang="en-US" baseline="0" dirty="0" smtClean="0">
                <a:solidFill>
                  <a:schemeClr val="tx1"/>
                </a:solidFill>
              </a:rPr>
              <a:t> have pinpointed some goals that you would like to achieve in college, and you have begun to think about how you will work towards those goals. However, you may not be sure exactly how to go about achieving some of those goals because you don’t yet have a good idea of what kinds of resources and supports will be available in college. In order to make it easier for you to have a clear plan for achieving your goals, today we are going to work on finding out about the campus resources and supports that are available in </a:t>
            </a:r>
            <a:r>
              <a:rPr lang="en-US" b="1" baseline="0" dirty="0" smtClean="0">
                <a:solidFill>
                  <a:schemeClr val="tx1"/>
                </a:solidFill>
              </a:rPr>
              <a:t>your</a:t>
            </a:r>
            <a:r>
              <a:rPr lang="en-US" baseline="0" dirty="0" smtClean="0">
                <a:solidFill>
                  <a:schemeClr val="tx1"/>
                </a:solidFill>
              </a:rPr>
              <a:t> college community.</a:t>
            </a:r>
          </a:p>
          <a:p>
            <a:pPr>
              <a:buFontTx/>
              <a:buNone/>
            </a:pPr>
            <a:endParaRPr lang="en-US" baseline="0" dirty="0" smtClean="0">
              <a:solidFill>
                <a:schemeClr val="tx1"/>
              </a:solidFill>
            </a:endParaRPr>
          </a:p>
          <a:p>
            <a:pPr>
              <a:buFontTx/>
              <a:buNone/>
            </a:pPr>
            <a:r>
              <a:rPr lang="en-US" baseline="0" dirty="0" smtClean="0">
                <a:solidFill>
                  <a:schemeClr val="tx1"/>
                </a:solidFill>
              </a:rPr>
              <a:t>Every campus has a wide range of supports and resources for its students, but the specifics can vary a great deal from college to college. In addition, you may remember from what we talked about in Module 1 that the kinds of supports available in college, as well as the procedures that students use to access the supports, are very different from what you are accustomed to in high school. </a:t>
            </a:r>
          </a:p>
          <a:p>
            <a:pPr>
              <a:buFontTx/>
              <a:buNone/>
            </a:pPr>
            <a:endParaRPr lang="en-US" baseline="0" dirty="0" smtClean="0">
              <a:solidFill>
                <a:schemeClr val="tx1"/>
              </a:solidFill>
            </a:endParaRPr>
          </a:p>
          <a:p>
            <a:pPr>
              <a:buFontTx/>
              <a:buNone/>
            </a:pPr>
            <a:r>
              <a:rPr lang="en-US" baseline="0" dirty="0" smtClean="0">
                <a:solidFill>
                  <a:schemeClr val="tx1"/>
                </a:solidFill>
              </a:rPr>
              <a:t>You may also remember from Module 1 that, unlike in high school, college students are responsible for knowing which resources they need, finding out how to access them, and taking the initiative to use those resources without someone telling them to.</a:t>
            </a: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solidFill>
                  <a:schemeClr val="tx1"/>
                </a:solidFill>
              </a:rPr>
              <a:t>Locating and accessing campus resources and supports can feel very overwhelming for some students, especially those attending larger universities. In addition, many students tend to wait until they </a:t>
            </a:r>
            <a:r>
              <a:rPr lang="en-US" u="sng" baseline="0" dirty="0" smtClean="0">
                <a:solidFill>
                  <a:schemeClr val="tx1"/>
                </a:solidFill>
              </a:rPr>
              <a:t>need</a:t>
            </a:r>
            <a:r>
              <a:rPr lang="en-US" baseline="0" dirty="0" smtClean="0">
                <a:solidFill>
                  <a:schemeClr val="tx1"/>
                </a:solidFill>
              </a:rPr>
              <a:t> a particular support or service before </a:t>
            </a:r>
            <a:r>
              <a:rPr lang="en-US" u="sng" baseline="0" dirty="0" smtClean="0">
                <a:solidFill>
                  <a:schemeClr val="tx1"/>
                </a:solidFill>
              </a:rPr>
              <a:t>beginning</a:t>
            </a:r>
            <a:r>
              <a:rPr lang="en-US" baseline="0" dirty="0" smtClean="0">
                <a:solidFill>
                  <a:schemeClr val="tx1"/>
                </a:solidFill>
              </a:rPr>
              <a:t> to investigate the available resources. These additional time constraints and stress may make it less likely that the student will find the appropriate resource when it is needed. </a:t>
            </a:r>
          </a:p>
          <a:p>
            <a:pPr>
              <a:buFontTx/>
              <a:buNone/>
            </a:pPr>
            <a:endParaRPr lang="en-US" baseline="0" dirty="0" smtClean="0">
              <a:solidFill>
                <a:schemeClr val="tx1"/>
              </a:solidFill>
            </a:endParaRPr>
          </a:p>
          <a:p>
            <a:pPr>
              <a:buFontTx/>
              <a:buNone/>
            </a:pPr>
            <a:r>
              <a:rPr lang="en-US" baseline="0" dirty="0" smtClean="0">
                <a:solidFill>
                  <a:schemeClr val="tx1"/>
                </a:solidFill>
              </a:rPr>
              <a:t>Thus, one of the things that students can do </a:t>
            </a:r>
            <a:r>
              <a:rPr lang="en-US" u="sng" baseline="0" dirty="0" smtClean="0">
                <a:solidFill>
                  <a:schemeClr val="tx1"/>
                </a:solidFill>
              </a:rPr>
              <a:t>ahead of time </a:t>
            </a:r>
            <a:r>
              <a:rPr lang="en-US" baseline="0" dirty="0" smtClean="0">
                <a:solidFill>
                  <a:schemeClr val="tx1"/>
                </a:solidFill>
              </a:rPr>
              <a:t>to ensure that they have a better chance of reaching their goals is to take some time to explore the college community and resources that are available on the campus they plan to attend. By exploring the school’s website and publications, students can compile a directory of opportunities and contact information that is specific to their own needs and interests. This way, when the student wants or needs to access a campus resource in order to achieve a goal, they already have the information available in their transition notebook.</a:t>
            </a:r>
          </a:p>
          <a:p>
            <a:pPr>
              <a:buFontTx/>
              <a:buNone/>
            </a:pPr>
            <a:endParaRPr lang="en-US" baseline="0" dirty="0" smtClean="0">
              <a:solidFill>
                <a:schemeClr val="tx1"/>
              </a:solidFill>
            </a:endParaRPr>
          </a:p>
          <a:p>
            <a:pPr>
              <a:buFontTx/>
              <a:buNone/>
            </a:pPr>
            <a:r>
              <a:rPr lang="en-US" baseline="0" dirty="0" smtClean="0">
                <a:solidFill>
                  <a:schemeClr val="tx1"/>
                </a:solidFill>
              </a:rPr>
              <a:t>At this point, we will explore some of the components of a campus community that students may want to include in their search. This is by no means an all-inclusive list, so students should feel free to add their own resources to the list.</a:t>
            </a: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solidFill>
                  <a:schemeClr val="tx1"/>
                </a:solidFill>
              </a:rPr>
              <a:t>Every college has a different “vibe.”  This is its campus culture.  Sometime students know when they’ve found the right college because they just feel comfortable there immediately on a gut level.  It is important to visit the campus to get a feel for the campus culture and whether or not it’s a good fit for you.  If a visit isn’t possible, you can do other things such as read the mission statement, talk to current students, alumni, or faculty, and look at the clubs and organizations offered. </a:t>
            </a: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solidFill>
                  <a:schemeClr val="tx1"/>
                </a:solidFill>
              </a:rPr>
              <a:t>One of the most important communities for many first-year college students is the residence hall community.</a:t>
            </a:r>
          </a:p>
          <a:p>
            <a:pPr>
              <a:buFontTx/>
              <a:buNone/>
            </a:pPr>
            <a:endParaRPr lang="en-US" baseline="0" dirty="0" smtClean="0">
              <a:solidFill>
                <a:schemeClr val="tx1"/>
              </a:solidFill>
            </a:endParaRPr>
          </a:p>
          <a:p>
            <a:pPr>
              <a:buFontTx/>
              <a:buNone/>
            </a:pPr>
            <a:r>
              <a:rPr lang="en-US" baseline="0" dirty="0" smtClean="0">
                <a:solidFill>
                  <a:schemeClr val="tx1"/>
                </a:solidFill>
              </a:rPr>
              <a:t>Many students live on campus during their first year of college, and the professionals who run these departments know how important having a strong and active residence hall community is for first-year students’ well-being and success. Thus, in order to help facilitate a positive adjustment and experience, many resources will often be available for students through a college’s campus living department.</a:t>
            </a:r>
          </a:p>
          <a:p>
            <a:pPr>
              <a:buFontTx/>
              <a:buNone/>
            </a:pPr>
            <a:endParaRPr lang="en-US" baseline="0" dirty="0" smtClean="0">
              <a:solidFill>
                <a:schemeClr val="tx1"/>
              </a:solidFill>
            </a:endParaRPr>
          </a:p>
          <a:p>
            <a:pPr>
              <a:buFontTx/>
              <a:buNone/>
            </a:pPr>
            <a:r>
              <a:rPr lang="en-US" baseline="0" dirty="0" smtClean="0">
                <a:solidFill>
                  <a:schemeClr val="tx1"/>
                </a:solidFill>
              </a:rPr>
              <a:t>Each college may call this department by a different name, so when students are looking for information on the website, they might need to look under some of these possible titles – campus living, university housing, residence life, etc.</a:t>
            </a:r>
          </a:p>
          <a:p>
            <a:pPr>
              <a:buFontTx/>
              <a:buNone/>
            </a:pPr>
            <a:endParaRPr lang="en-US" baseline="0" dirty="0" smtClean="0">
              <a:solidFill>
                <a:schemeClr val="tx1"/>
              </a:solidFill>
            </a:endParaRPr>
          </a:p>
          <a:p>
            <a:pPr>
              <a:buFontTx/>
              <a:buNone/>
            </a:pPr>
            <a:r>
              <a:rPr lang="en-US" baseline="0" dirty="0" smtClean="0">
                <a:solidFill>
                  <a:schemeClr val="tx1"/>
                </a:solidFill>
              </a:rPr>
              <a:t>Some of the aspects of the residence hall community that students should investigate include the programming and events that are offered, the different types of staff members and what their roles are, the rules, regulations/procedures that govern the residence halls, and any additional services offered by the department.</a:t>
            </a:r>
          </a:p>
          <a:p>
            <a:pPr>
              <a:buFontTx/>
              <a:buNone/>
            </a:pPr>
            <a:endParaRPr lang="en-US" baseline="0" dirty="0" smtClean="0">
              <a:solidFill>
                <a:schemeClr val="tx1"/>
              </a:solidFill>
            </a:endParaRPr>
          </a:p>
          <a:p>
            <a:pPr>
              <a:buFontTx/>
              <a:buNone/>
            </a:pPr>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defTabSz="924093">
              <a:defRPr/>
            </a:pPr>
            <a:r>
              <a:rPr lang="en-US" dirty="0"/>
              <a:t>Many of a student’s goals over the course of their college career will naturally fall under the academic heading. Because academics are such a large part of a college student’s experience, there are several different areas that would fall under the broad idea of academic communities. The first one would be a student’s academic department.</a:t>
            </a:r>
          </a:p>
          <a:p>
            <a:pPr>
              <a:buFontTx/>
              <a:buNone/>
            </a:pPr>
            <a:endParaRPr lang="en-US" dirty="0"/>
          </a:p>
          <a:p>
            <a:pPr>
              <a:buFontTx/>
              <a:buNone/>
            </a:pPr>
            <a:r>
              <a:rPr lang="en-US" dirty="0"/>
              <a:t>Although most students do not officially declare their major until the end of their sophomore year or the beginning of their junior year, they do not need to wait until that time to become involved in the community created by people within their intended major.</a:t>
            </a:r>
          </a:p>
          <a:p>
            <a:pPr>
              <a:buFontTx/>
              <a:buNone/>
            </a:pPr>
            <a:endParaRPr lang="en-US" dirty="0"/>
          </a:p>
          <a:p>
            <a:pPr>
              <a:buFontTx/>
              <a:buNone/>
            </a:pPr>
            <a:r>
              <a:rPr lang="en-US" dirty="0"/>
              <a:t>Making contact early on with faculty and staff in the department is very worthwhile for several reasons:</a:t>
            </a:r>
          </a:p>
          <a:p>
            <a:pPr marL="173267" indent="-173267">
              <a:buFont typeface="Arial" pitchFamily="34" charset="0"/>
              <a:buChar char="•"/>
            </a:pPr>
            <a:r>
              <a:rPr lang="en-US" dirty="0"/>
              <a:t>It helps the student to feel more connected and involved with their professors, which in turn often helps their motivation and performance in classes.</a:t>
            </a:r>
          </a:p>
          <a:p>
            <a:pPr marL="173267" indent="-173267">
              <a:buFont typeface="Arial" pitchFamily="34" charset="0"/>
              <a:buChar char="•"/>
            </a:pPr>
            <a:r>
              <a:rPr lang="en-US" dirty="0"/>
              <a:t>It gives them an inside track on opportunities that arise within the major, such as scholarships, internships, etc.</a:t>
            </a:r>
          </a:p>
          <a:p>
            <a:pPr marL="173267" indent="-173267">
              <a:buFont typeface="Arial" pitchFamily="34" charset="0"/>
              <a:buChar char="•"/>
            </a:pPr>
            <a:r>
              <a:rPr lang="en-US" dirty="0"/>
              <a:t>It may give them the opportunity to develop a mentoring relationship with a faculty member.</a:t>
            </a:r>
          </a:p>
          <a:p>
            <a:pPr>
              <a:buFontTx/>
              <a:buNone/>
            </a:pPr>
            <a:endParaRPr lang="en-US" dirty="0"/>
          </a:p>
          <a:p>
            <a:pPr>
              <a:buFontTx/>
              <a:buNone/>
            </a:pPr>
            <a:r>
              <a:rPr lang="en-US" dirty="0"/>
              <a:t>In addition, getting to know the students in your major is beneficial. Chances are that you will encounter some of the same students in multiple classes because they will have the same academic requirements to fulfill. It’s helpful to be able to collaborate with these people, and depending on your major and future career field, you may actually be working with some of your future colleagues.</a:t>
            </a:r>
          </a:p>
          <a:p>
            <a:pPr>
              <a:buFontTx/>
              <a:buNone/>
            </a:pPr>
            <a:endParaRPr lang="en-US" dirty="0"/>
          </a:p>
          <a:p>
            <a:pPr>
              <a:buFontTx/>
              <a:buNone/>
            </a:pPr>
            <a:r>
              <a:rPr lang="en-US" dirty="0"/>
              <a:t>Many majors have student organizations such as clubs or honor societies where students can get involved and interact with both peers and faculty. These organizations often offer professional development and service opportunities, and may even offer scholarship and networking opportunities. At the very least, they look good on a resume! Another benefit of these organizations is that they provide an opportunity to get involved and even to assume leadership roles but don’t require nearly as big of a time commitment as other clubs and organizations. They also do double-duty – as a social connection and an academic focused activity.</a:t>
            </a: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solidFill>
                  <a:schemeClr val="tx1"/>
                </a:solidFill>
              </a:rPr>
              <a:t>Another area that would fall under the broad heading of academics is academic support communities.</a:t>
            </a:r>
          </a:p>
          <a:p>
            <a:pPr>
              <a:buFontTx/>
              <a:buNone/>
            </a:pPr>
            <a:endParaRPr lang="en-US" baseline="0" dirty="0" smtClean="0">
              <a:solidFill>
                <a:schemeClr val="tx1"/>
              </a:solidFill>
            </a:endParaRPr>
          </a:p>
          <a:p>
            <a:pPr>
              <a:buFontTx/>
              <a:buNone/>
            </a:pPr>
            <a:r>
              <a:rPr lang="en-US" baseline="0" dirty="0" smtClean="0">
                <a:solidFill>
                  <a:schemeClr val="tx1"/>
                </a:solidFill>
              </a:rPr>
              <a:t>Each college will offer different academic supports, but there are several that are common to almost all colleges and universities.</a:t>
            </a:r>
          </a:p>
          <a:p>
            <a:pPr>
              <a:buFontTx/>
              <a:buNone/>
            </a:pPr>
            <a:endParaRPr lang="en-US" baseline="0" dirty="0" smtClean="0">
              <a:solidFill>
                <a:schemeClr val="tx1"/>
              </a:solidFill>
            </a:endParaRPr>
          </a:p>
          <a:p>
            <a:pPr>
              <a:buFontTx/>
              <a:buNone/>
            </a:pPr>
            <a:r>
              <a:rPr lang="en-US" baseline="0" dirty="0" smtClean="0">
                <a:solidFill>
                  <a:schemeClr val="tx1"/>
                </a:solidFill>
              </a:rPr>
              <a:t>Any state supported college, and most others, will have an office of disability support services to provide accommodations and support to students with disabilities. At some schools, providing accommodations is all this office does. At others, a wide range of services will be available. </a:t>
            </a:r>
          </a:p>
          <a:p>
            <a:pPr>
              <a:buFontTx/>
              <a:buNone/>
            </a:pPr>
            <a:endParaRPr lang="en-US" baseline="0" dirty="0" smtClean="0">
              <a:solidFill>
                <a:schemeClr val="tx1"/>
              </a:solidFill>
            </a:endParaRPr>
          </a:p>
          <a:p>
            <a:pPr>
              <a:buFontTx/>
              <a:buNone/>
            </a:pPr>
            <a:r>
              <a:rPr lang="en-US" baseline="0" dirty="0" smtClean="0">
                <a:solidFill>
                  <a:schemeClr val="tx1"/>
                </a:solidFill>
              </a:rPr>
              <a:t>Most, if not all, schools also have some kind of tutoring center. Some may have one office for all types of tutoring, while others may have specialized offices  (</a:t>
            </a:r>
            <a:r>
              <a:rPr lang="en-US" baseline="0" dirty="0" err="1" smtClean="0">
                <a:solidFill>
                  <a:schemeClr val="tx1"/>
                </a:solidFill>
              </a:rPr>
              <a:t>eg</a:t>
            </a:r>
            <a:r>
              <a:rPr lang="en-US" baseline="0" dirty="0" smtClean="0">
                <a:solidFill>
                  <a:schemeClr val="tx1"/>
                </a:solidFill>
              </a:rPr>
              <a:t>. a Math Lab, Writing Center, Science Center).  In addition, each academic department may have support specific tutoring resources. Be sure to look into all of the different kinds of tutoring available at your school.</a:t>
            </a:r>
          </a:p>
          <a:p>
            <a:pPr>
              <a:buFontTx/>
              <a:buNone/>
            </a:pPr>
            <a:endParaRPr lang="en-US" baseline="0" dirty="0" smtClean="0">
              <a:solidFill>
                <a:schemeClr val="tx1"/>
              </a:solidFill>
            </a:endParaRPr>
          </a:p>
          <a:p>
            <a:pPr>
              <a:buFontTx/>
              <a:buNone/>
            </a:pPr>
            <a:r>
              <a:rPr lang="en-US" baseline="0" dirty="0" smtClean="0">
                <a:solidFill>
                  <a:schemeClr val="tx1"/>
                </a:solidFill>
              </a:rPr>
              <a:t>Study groups are another type of campus community. Most often, these are just informal groups of students who arrange to collaborate academically, but some schools may have official study groups set up for students in certain classes or majors.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smtClean="0">
                <a:solidFill>
                  <a:schemeClr val="tx1"/>
                </a:solidFill>
              </a:rPr>
              <a:t>At many universities, athletics are a big part of the culture. Thus, many students are likely to have goals related to athletics, which can be anything from winning an intramural championship to visiting the gym to avoid the freshman 15.</a:t>
            </a:r>
          </a:p>
          <a:p>
            <a:pPr>
              <a:buFontTx/>
              <a:buNone/>
            </a:pPr>
            <a:endParaRPr lang="en-US" baseline="0" dirty="0" smtClean="0">
              <a:solidFill>
                <a:schemeClr val="tx1"/>
              </a:solidFill>
            </a:endParaRPr>
          </a:p>
          <a:p>
            <a:pPr>
              <a:buFontTx/>
              <a:buNone/>
            </a:pPr>
            <a:r>
              <a:rPr lang="en-US" baseline="0" dirty="0" smtClean="0">
                <a:solidFill>
                  <a:schemeClr val="tx1"/>
                </a:solidFill>
              </a:rPr>
              <a:t>When talking about university athletics, the first thing that comes to mind may be the official university teams. Obviously, not every student will be playing on a school team, but anyone can be involved by being a fan.</a:t>
            </a:r>
          </a:p>
          <a:p>
            <a:pPr>
              <a:buFontTx/>
              <a:buNone/>
            </a:pPr>
            <a:endParaRPr lang="en-US" baseline="0" dirty="0" smtClean="0">
              <a:solidFill>
                <a:schemeClr val="tx1"/>
              </a:solidFill>
            </a:endParaRPr>
          </a:p>
          <a:p>
            <a:pPr>
              <a:buFontTx/>
              <a:buNone/>
            </a:pPr>
            <a:r>
              <a:rPr lang="en-US" baseline="0" dirty="0" smtClean="0">
                <a:solidFill>
                  <a:schemeClr val="tx1"/>
                </a:solidFill>
              </a:rPr>
              <a:t>If you love to play a sport but won’t be participating on the official school team, many colleges offer club sports and/or intramurals for students with varying levels of skill and competition.</a:t>
            </a:r>
          </a:p>
          <a:p>
            <a:pPr>
              <a:buFontTx/>
              <a:buNone/>
            </a:pPr>
            <a:endParaRPr lang="en-US" baseline="0" dirty="0" smtClean="0">
              <a:solidFill>
                <a:schemeClr val="tx1"/>
              </a:solidFill>
            </a:endParaRPr>
          </a:p>
          <a:p>
            <a:pPr>
              <a:buFontTx/>
              <a:buNone/>
            </a:pPr>
            <a:r>
              <a:rPr lang="en-US" baseline="0" dirty="0" smtClean="0">
                <a:solidFill>
                  <a:schemeClr val="tx1"/>
                </a:solidFill>
              </a:rPr>
              <a:t>If organized sports aren’t your preference, you can check out the fitness facilities your college offers. Most schools have a variety of options that will help you to stay fit in a way that’s also fun. You may be able to find information about different types of equipment, classes that are offered, and other fitness resources on your college’s website.</a:t>
            </a:r>
          </a:p>
          <a:p>
            <a:pPr>
              <a:buFontTx/>
              <a:buNone/>
            </a:pPr>
            <a:endParaRPr lang="en-US" baseline="0" dirty="0" smtClean="0">
              <a:solidFill>
                <a:schemeClr val="tx1"/>
              </a:solidFill>
            </a:endParaRPr>
          </a:p>
          <a:p>
            <a:pPr>
              <a:buFontTx/>
              <a:buNone/>
            </a:pPr>
            <a:r>
              <a:rPr lang="en-US" baseline="0" dirty="0" smtClean="0">
                <a:solidFill>
                  <a:schemeClr val="tx1"/>
                </a:solidFill>
              </a:rPr>
              <a:t>Finally, even people who aren’t particularly athletically inclined can get involved with college athletics by joining an athletic support organization or just showing up to sporting events and cheering on the team.</a:t>
            </a:r>
          </a:p>
          <a:p>
            <a:pPr>
              <a:buFontTx/>
              <a:buNone/>
            </a:pPr>
            <a:endParaRPr lang="en-US" baseline="0" dirty="0" smtClean="0">
              <a:solidFill>
                <a:schemeClr val="tx1"/>
              </a:solidFill>
            </a:endParaRPr>
          </a:p>
          <a:p>
            <a:pPr>
              <a:buFontTx/>
              <a:buNone/>
            </a:pPr>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82782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072425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6926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29096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61843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417656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43895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5079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47219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009725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1285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49496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Autofit/>
          </a:bodyPr>
          <a:lstStyle/>
          <a:p>
            <a:r>
              <a:rPr lang="en-US" sz="5400" smtClean="0">
                <a:solidFill>
                  <a:schemeClr val="bg1"/>
                </a:solidFill>
              </a:rPr>
              <a:t>The College </a:t>
            </a:r>
            <a:r>
              <a:rPr lang="en-US" sz="5400" dirty="0" smtClean="0">
                <a:solidFill>
                  <a:schemeClr val="bg1"/>
                </a:solidFill>
              </a:rPr>
              <a:t>Community</a:t>
            </a:r>
            <a:endParaRPr lang="en-US" sz="5400" dirty="0">
              <a:solidFill>
                <a:schemeClr val="bg1"/>
              </a:solidFill>
            </a:endParaRPr>
          </a:p>
        </p:txBody>
      </p:sp>
      <p:pic>
        <p:nvPicPr>
          <p:cNvPr id="5" name="Picture 12" descr="C:\Documents and Settings\COE\Local Settings\Temporary Internet Files\Content.IE5\CAKEDTRM\MPj04384170000[1].jpg"/>
          <p:cNvPicPr>
            <a:picLocks noChangeAspect="1" noChangeArrowheads="1"/>
          </p:cNvPicPr>
          <p:nvPr/>
        </p:nvPicPr>
        <p:blipFill>
          <a:blip r:embed="rId3" cstate="print"/>
          <a:srcRect/>
          <a:stretch>
            <a:fillRect/>
          </a:stretch>
        </p:blipFill>
        <p:spPr bwMode="auto">
          <a:xfrm>
            <a:off x="3048000" y="1752600"/>
            <a:ext cx="3048000" cy="455249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bg1"/>
                </a:solidFill>
              </a:rPr>
              <a:t>Student Organization Community</a:t>
            </a:r>
            <a:endParaRPr lang="en-US" dirty="0">
              <a:solidFill>
                <a:schemeClr val="bg1"/>
              </a:solidFill>
            </a:endParaRPr>
          </a:p>
        </p:txBody>
      </p:sp>
      <p:sp>
        <p:nvSpPr>
          <p:cNvPr id="6" name="Content Placeholder 5"/>
          <p:cNvSpPr>
            <a:spLocks noGrp="1"/>
          </p:cNvSpPr>
          <p:nvPr>
            <p:ph idx="1"/>
          </p:nvPr>
        </p:nvSpPr>
        <p:spPr/>
        <p:txBody>
          <a:bodyPr>
            <a:normAutofit fontScale="92500" lnSpcReduction="10000"/>
          </a:bodyPr>
          <a:lstStyle/>
          <a:p>
            <a:r>
              <a:rPr lang="en-US" dirty="0" smtClean="0">
                <a:solidFill>
                  <a:schemeClr val="bg1"/>
                </a:solidFill>
              </a:rPr>
              <a:t>Student government</a:t>
            </a:r>
          </a:p>
          <a:p>
            <a:r>
              <a:rPr lang="en-US" dirty="0" smtClean="0">
                <a:solidFill>
                  <a:schemeClr val="bg1"/>
                </a:solidFill>
              </a:rPr>
              <a:t>Student media</a:t>
            </a:r>
          </a:p>
          <a:p>
            <a:r>
              <a:rPr lang="en-US" dirty="0" smtClean="0">
                <a:solidFill>
                  <a:schemeClr val="bg1"/>
                </a:solidFill>
              </a:rPr>
              <a:t>Interest groups</a:t>
            </a:r>
          </a:p>
          <a:p>
            <a:r>
              <a:rPr lang="en-US" dirty="0" smtClean="0">
                <a:solidFill>
                  <a:schemeClr val="bg1"/>
                </a:solidFill>
              </a:rPr>
              <a:t>Minority/Cultural organizations</a:t>
            </a:r>
          </a:p>
          <a:p>
            <a:r>
              <a:rPr lang="en-US" dirty="0" smtClean="0">
                <a:solidFill>
                  <a:schemeClr val="bg1"/>
                </a:solidFill>
              </a:rPr>
              <a:t>Religious or spiritual organizations</a:t>
            </a:r>
          </a:p>
          <a:p>
            <a:r>
              <a:rPr lang="en-US" dirty="0" smtClean="0">
                <a:solidFill>
                  <a:schemeClr val="bg1"/>
                </a:solidFill>
              </a:rPr>
              <a:t>Greek life</a:t>
            </a:r>
          </a:p>
          <a:p>
            <a:r>
              <a:rPr lang="en-US" dirty="0" smtClean="0">
                <a:solidFill>
                  <a:schemeClr val="bg1"/>
                </a:solidFill>
              </a:rPr>
              <a:t>Areas to investigate:</a:t>
            </a:r>
          </a:p>
          <a:p>
            <a:pPr marL="457200" lvl="1" indent="0">
              <a:buNone/>
            </a:pPr>
            <a:r>
              <a:rPr lang="en-US" dirty="0" smtClean="0">
                <a:solidFill>
                  <a:schemeClr val="bg1"/>
                </a:solidFill>
              </a:rPr>
              <a:t>Lists of organizations, meeting schedules, names and contact information for officers or advisors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bg1"/>
                </a:solidFill>
              </a:rPr>
              <a:t>Cultural Enrichment Community</a:t>
            </a:r>
            <a:endParaRPr lang="en-US" dirty="0">
              <a:solidFill>
                <a:schemeClr val="bg1"/>
              </a:solidFill>
            </a:endParaRPr>
          </a:p>
        </p:txBody>
      </p:sp>
      <p:sp>
        <p:nvSpPr>
          <p:cNvPr id="6" name="Content Placeholder 5"/>
          <p:cNvSpPr>
            <a:spLocks noGrp="1"/>
          </p:cNvSpPr>
          <p:nvPr>
            <p:ph idx="1"/>
          </p:nvPr>
        </p:nvSpPr>
        <p:spPr/>
        <p:txBody>
          <a:bodyPr>
            <a:normAutofit/>
          </a:bodyPr>
          <a:lstStyle/>
          <a:p>
            <a:r>
              <a:rPr lang="en-US" dirty="0" smtClean="0">
                <a:solidFill>
                  <a:schemeClr val="bg1"/>
                </a:solidFill>
              </a:rPr>
              <a:t>Theater</a:t>
            </a:r>
          </a:p>
          <a:p>
            <a:r>
              <a:rPr lang="en-US" dirty="0" smtClean="0">
                <a:solidFill>
                  <a:schemeClr val="bg1"/>
                </a:solidFill>
              </a:rPr>
              <a:t>Music</a:t>
            </a:r>
          </a:p>
          <a:p>
            <a:r>
              <a:rPr lang="en-US" dirty="0" smtClean="0">
                <a:solidFill>
                  <a:schemeClr val="bg1"/>
                </a:solidFill>
              </a:rPr>
              <a:t>Art</a:t>
            </a:r>
          </a:p>
          <a:p>
            <a:r>
              <a:rPr lang="en-US" dirty="0" smtClean="0">
                <a:solidFill>
                  <a:schemeClr val="bg1"/>
                </a:solidFill>
              </a:rPr>
              <a:t>Dance</a:t>
            </a:r>
          </a:p>
          <a:p>
            <a:r>
              <a:rPr lang="en-US" dirty="0" smtClean="0">
                <a:solidFill>
                  <a:schemeClr val="bg1"/>
                </a:solidFill>
              </a:rPr>
              <a:t>Areas to investigate:</a:t>
            </a:r>
          </a:p>
          <a:p>
            <a:pPr marL="457200" lvl="1" indent="0">
              <a:buNone/>
            </a:pPr>
            <a:r>
              <a:rPr lang="en-US" dirty="0" smtClean="0">
                <a:solidFill>
                  <a:schemeClr val="bg1"/>
                </a:solidFill>
              </a:rPr>
              <a:t>Event  and performance schedules, audition schedules, performance hall/gallery locations, contact information, etc.</a:t>
            </a:r>
            <a:endParaRPr lang="en-US" dirty="0">
              <a:solidFill>
                <a:schemeClr val="bg1"/>
              </a:solidFill>
            </a:endParaRPr>
          </a:p>
        </p:txBody>
      </p:sp>
      <p:pic>
        <p:nvPicPr>
          <p:cNvPr id="1029" name="Picture 5" descr="C:\Documents and Settings\COE\Local Settings\Temporary Internet Files\Content.IE5\QVHJJ0TJ\MCEN00120_0000[1].wmf"/>
          <p:cNvPicPr>
            <a:picLocks noChangeAspect="1" noChangeArrowheads="1"/>
          </p:cNvPicPr>
          <p:nvPr/>
        </p:nvPicPr>
        <p:blipFill>
          <a:blip r:embed="rId3" cstate="print"/>
          <a:srcRect/>
          <a:stretch>
            <a:fillRect/>
          </a:stretch>
        </p:blipFill>
        <p:spPr bwMode="auto">
          <a:xfrm>
            <a:off x="4724400" y="1752600"/>
            <a:ext cx="2688879" cy="238676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bg1"/>
                </a:solidFill>
              </a:rPr>
              <a:t>Family Community</a:t>
            </a:r>
            <a:endParaRPr lang="en-US" dirty="0">
              <a:solidFill>
                <a:schemeClr val="bg1"/>
              </a:solidFill>
            </a:endParaRPr>
          </a:p>
        </p:txBody>
      </p:sp>
      <p:sp>
        <p:nvSpPr>
          <p:cNvPr id="6" name="Content Placeholder 5"/>
          <p:cNvSpPr>
            <a:spLocks noGrp="1"/>
          </p:cNvSpPr>
          <p:nvPr>
            <p:ph idx="1"/>
          </p:nvPr>
        </p:nvSpPr>
        <p:spPr/>
        <p:txBody>
          <a:bodyPr/>
          <a:lstStyle/>
          <a:p>
            <a:r>
              <a:rPr lang="en-US" dirty="0" smtClean="0">
                <a:solidFill>
                  <a:schemeClr val="bg1"/>
                </a:solidFill>
              </a:rPr>
              <a:t>Although family members are not physically present on campus, they continue to be part of a student’s college community.</a:t>
            </a:r>
          </a:p>
          <a:p>
            <a:endParaRPr lang="en-US" dirty="0" smtClean="0">
              <a:solidFill>
                <a:schemeClr val="bg1"/>
              </a:solidFill>
            </a:endParaRPr>
          </a:p>
          <a:p>
            <a:r>
              <a:rPr lang="en-US" dirty="0" smtClean="0">
                <a:solidFill>
                  <a:schemeClr val="bg1"/>
                </a:solidFill>
              </a:rPr>
              <a:t>Areas to investigate:</a:t>
            </a:r>
          </a:p>
          <a:p>
            <a:pPr marL="457200" lvl="1" indent="0">
              <a:buNone/>
            </a:pPr>
            <a:r>
              <a:rPr lang="en-US" dirty="0" smtClean="0">
                <a:solidFill>
                  <a:schemeClr val="bg1"/>
                </a:solidFill>
              </a:rPr>
              <a:t>Family/Parent associations, Family/Parent events (e.g., Parents Weekend, Family Orientation, etc.), communication options and preferences (e.g., email, text, phone, mail, IM, etc.)</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chemeClr val="bg1"/>
                </a:solidFill>
              </a:rPr>
              <a:t>Goal Setting Worksheet</a:t>
            </a:r>
            <a:endParaRPr lang="en-US" sz="5400" dirty="0">
              <a:solidFill>
                <a:schemeClr val="bg1"/>
              </a:solidFill>
            </a:endParaRPr>
          </a:p>
        </p:txBody>
      </p:sp>
      <p:sp>
        <p:nvSpPr>
          <p:cNvPr id="5" name="Content Placeholder 4"/>
          <p:cNvSpPr>
            <a:spLocks noGrp="1"/>
          </p:cNvSpPr>
          <p:nvPr>
            <p:ph idx="1"/>
          </p:nvPr>
        </p:nvSpPr>
        <p:spPr>
          <a:xfrm>
            <a:off x="304800" y="1752600"/>
            <a:ext cx="8534400" cy="4373563"/>
          </a:xfrm>
        </p:spPr>
        <p:txBody>
          <a:bodyPr>
            <a:normAutofit lnSpcReduction="10000"/>
          </a:bodyPr>
          <a:lstStyle/>
          <a:p>
            <a:pPr marL="0" indent="0" algn="ctr">
              <a:buNone/>
            </a:pPr>
            <a:r>
              <a:rPr lang="en-US" sz="3600" dirty="0" smtClean="0">
                <a:solidFill>
                  <a:schemeClr val="bg1"/>
                </a:solidFill>
              </a:rPr>
              <a:t>In the </a:t>
            </a:r>
            <a:r>
              <a:rPr lang="en-US" sz="3600" b="1" dirty="0" smtClean="0">
                <a:solidFill>
                  <a:schemeClr val="bg1"/>
                </a:solidFill>
              </a:rPr>
              <a:t>“</a:t>
            </a:r>
            <a:r>
              <a:rPr lang="en-US" sz="3600" b="1" u="sng" dirty="0" smtClean="0">
                <a:solidFill>
                  <a:schemeClr val="bg1"/>
                </a:solidFill>
              </a:rPr>
              <a:t>Plan</a:t>
            </a:r>
            <a:r>
              <a:rPr lang="en-US" sz="3600" b="1" dirty="0" smtClean="0">
                <a:solidFill>
                  <a:schemeClr val="bg1"/>
                </a:solidFill>
              </a:rPr>
              <a:t>” </a:t>
            </a:r>
            <a:r>
              <a:rPr lang="en-US" sz="3600" dirty="0" smtClean="0">
                <a:solidFill>
                  <a:schemeClr val="bg1"/>
                </a:solidFill>
              </a:rPr>
              <a:t>column of your worksheet, identify the </a:t>
            </a:r>
            <a:r>
              <a:rPr lang="en-US" sz="3600" b="1" u="sng" dirty="0" smtClean="0">
                <a:solidFill>
                  <a:schemeClr val="bg1"/>
                </a:solidFill>
              </a:rPr>
              <a:t>steps</a:t>
            </a:r>
            <a:r>
              <a:rPr lang="en-US" sz="3600" dirty="0" smtClean="0">
                <a:solidFill>
                  <a:schemeClr val="bg1"/>
                </a:solidFill>
              </a:rPr>
              <a:t> you will need to take to accomplish each goal.</a:t>
            </a:r>
          </a:p>
          <a:p>
            <a:pPr marL="0" indent="0" algn="ctr">
              <a:buNone/>
            </a:pPr>
            <a:endParaRPr lang="en-US" sz="3600" dirty="0" smtClean="0">
              <a:solidFill>
                <a:schemeClr val="bg1"/>
              </a:solidFill>
            </a:endParaRPr>
          </a:p>
          <a:p>
            <a:pPr marL="0" indent="0" algn="ctr">
              <a:buNone/>
            </a:pPr>
            <a:r>
              <a:rPr lang="en-US" sz="3600" dirty="0" smtClean="0">
                <a:solidFill>
                  <a:schemeClr val="bg1"/>
                </a:solidFill>
              </a:rPr>
              <a:t>In the “</a:t>
            </a:r>
            <a:r>
              <a:rPr lang="en-US" sz="3600" b="1" u="sng" dirty="0" smtClean="0">
                <a:solidFill>
                  <a:schemeClr val="bg1"/>
                </a:solidFill>
              </a:rPr>
              <a:t>Resources</a:t>
            </a:r>
            <a:r>
              <a:rPr lang="en-US" sz="3600" dirty="0" smtClean="0">
                <a:solidFill>
                  <a:schemeClr val="bg1"/>
                </a:solidFill>
              </a:rPr>
              <a:t>” column of your worksheet, identify the</a:t>
            </a:r>
            <a:r>
              <a:rPr lang="en-US" sz="3600" b="1" dirty="0" smtClean="0">
                <a:solidFill>
                  <a:schemeClr val="bg1"/>
                </a:solidFill>
              </a:rPr>
              <a:t> </a:t>
            </a:r>
            <a:r>
              <a:rPr lang="en-US" sz="3600" b="1" u="sng" dirty="0" smtClean="0">
                <a:solidFill>
                  <a:schemeClr val="bg1"/>
                </a:solidFill>
              </a:rPr>
              <a:t>campus resources</a:t>
            </a:r>
            <a:r>
              <a:rPr lang="en-US" sz="3600" dirty="0" smtClean="0">
                <a:solidFill>
                  <a:schemeClr val="bg1"/>
                </a:solidFill>
              </a:rPr>
              <a:t> you will need to access in order to complete those steps.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latin typeface="Calibri"/>
                <a:hlinkClick r:id="rId4"/>
              </a:rPr>
              <a:t>This work is licensed under a Creative Commons Attribution-</a:t>
            </a:r>
            <a:r>
              <a:rPr lang="en-US" dirty="0" err="1">
                <a:solidFill>
                  <a:srgbClr val="FFFFFF"/>
                </a:solidFill>
                <a:latin typeface="Calibri"/>
                <a:hlinkClick r:id="rId4"/>
              </a:rPr>
              <a:t>NonCommercial</a:t>
            </a:r>
            <a:r>
              <a:rPr lang="en-US" dirty="0">
                <a:solidFill>
                  <a:srgbClr val="FFFFFF"/>
                </a:solidFill>
                <a:latin typeface="Calibri"/>
                <a:hlinkClick r:id="rId4"/>
              </a:rPr>
              <a:t> 3.0 </a:t>
            </a:r>
            <a:r>
              <a:rPr lang="en-US" dirty="0" err="1">
                <a:solidFill>
                  <a:srgbClr val="FFFFFF"/>
                </a:solidFill>
                <a:latin typeface="Calibri"/>
                <a:hlinkClick r:id="rId4"/>
              </a:rPr>
              <a:t>Unported</a:t>
            </a:r>
            <a:r>
              <a:rPr lang="en-US" dirty="0">
                <a:solidFill>
                  <a:srgbClr val="FFFFFF"/>
                </a:solidFill>
                <a:latin typeface="Calibri"/>
                <a:hlinkClick r:id="rId4"/>
              </a:rPr>
              <a:t> License.</a:t>
            </a:r>
            <a:endParaRPr lang="en-US" dirty="0">
              <a:solidFill>
                <a:srgbClr val="FFFFFF"/>
              </a:solidFill>
              <a:latin typeface="Calibri"/>
            </a:endParaRPr>
          </a:p>
        </p:txBody>
      </p:sp>
    </p:spTree>
    <p:extLst>
      <p:ext uri="{BB962C8B-B14F-4D97-AF65-F5344CB8AC3E}">
        <p14:creationId xmlns:p14="http://schemas.microsoft.com/office/powerpoint/2010/main" val="604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5400" dirty="0" smtClean="0">
                <a:solidFill>
                  <a:schemeClr val="bg1"/>
                </a:solidFill>
              </a:rPr>
              <a:t>Review Your Goals</a:t>
            </a:r>
            <a:endParaRPr lang="en-US" sz="5400" dirty="0">
              <a:solidFill>
                <a:schemeClr val="bg1"/>
              </a:solidFill>
            </a:endParaRPr>
          </a:p>
        </p:txBody>
      </p:sp>
      <p:sp>
        <p:nvSpPr>
          <p:cNvPr id="5" name="Content Placeholder 4"/>
          <p:cNvSpPr>
            <a:spLocks noGrp="1"/>
          </p:cNvSpPr>
          <p:nvPr>
            <p:ph idx="1"/>
          </p:nvPr>
        </p:nvSpPr>
        <p:spPr>
          <a:xfrm>
            <a:off x="457200" y="1447800"/>
            <a:ext cx="8229600" cy="4953000"/>
          </a:xfrm>
        </p:spPr>
        <p:txBody>
          <a:bodyPr>
            <a:normAutofit/>
          </a:bodyPr>
          <a:lstStyle/>
          <a:p>
            <a:pPr marL="514350" indent="0" algn="ctr">
              <a:buNone/>
            </a:pPr>
            <a:endParaRPr lang="en-US" sz="2000" dirty="0" smtClean="0">
              <a:solidFill>
                <a:schemeClr val="bg1"/>
              </a:solidFill>
            </a:endParaRPr>
          </a:p>
          <a:p>
            <a:pPr marL="0" indent="0" algn="ctr">
              <a:buNone/>
            </a:pPr>
            <a:r>
              <a:rPr lang="en-US" sz="4000" dirty="0" smtClean="0">
                <a:solidFill>
                  <a:schemeClr val="bg1"/>
                </a:solidFill>
              </a:rPr>
              <a:t>What goals did you set for yourself?</a:t>
            </a:r>
          </a:p>
          <a:p>
            <a:pPr marL="0" indent="0" algn="ctr">
              <a:buNone/>
            </a:pPr>
            <a:endParaRPr lang="en-US" sz="4000" dirty="0" smtClean="0">
              <a:solidFill>
                <a:schemeClr val="bg1"/>
              </a:solidFill>
            </a:endParaRPr>
          </a:p>
          <a:p>
            <a:pPr marL="0" indent="0" algn="ctr">
              <a:buNone/>
            </a:pPr>
            <a:endParaRPr lang="en-US" sz="4000" dirty="0" smtClean="0">
              <a:solidFill>
                <a:schemeClr val="bg1"/>
              </a:solidFill>
            </a:endParaRPr>
          </a:p>
          <a:p>
            <a:pPr marL="0" indent="0" algn="ctr">
              <a:buNone/>
            </a:pPr>
            <a:r>
              <a:rPr lang="en-US" sz="4000" dirty="0" smtClean="0">
                <a:solidFill>
                  <a:schemeClr val="bg1"/>
                </a:solidFill>
              </a:rPr>
              <a:t>For each goal, brainstorm a few possible steps you would need to take to reach the goal.</a:t>
            </a:r>
            <a:endParaRPr lang="en-US" sz="4000" dirty="0">
              <a:solidFill>
                <a:schemeClr val="bg1"/>
              </a:solidFill>
            </a:endParaRPr>
          </a:p>
        </p:txBody>
      </p:sp>
      <p:cxnSp>
        <p:nvCxnSpPr>
          <p:cNvPr id="6" name="Straight Connector 5"/>
          <p:cNvCxnSpPr/>
          <p:nvPr/>
        </p:nvCxnSpPr>
        <p:spPr>
          <a:xfrm>
            <a:off x="1676400" y="3276600"/>
            <a:ext cx="586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sz="5400" dirty="0" smtClean="0">
                <a:solidFill>
                  <a:schemeClr val="bg1"/>
                </a:solidFill>
              </a:rPr>
              <a:t>Campus Resources</a:t>
            </a:r>
            <a:endParaRPr lang="en-US" sz="5400" dirty="0">
              <a:solidFill>
                <a:schemeClr val="bg1"/>
              </a:solidFill>
            </a:endParaRPr>
          </a:p>
        </p:txBody>
      </p:sp>
      <p:sp>
        <p:nvSpPr>
          <p:cNvPr id="5" name="Content Placeholder 4"/>
          <p:cNvSpPr>
            <a:spLocks noGrp="1"/>
          </p:cNvSpPr>
          <p:nvPr>
            <p:ph idx="1"/>
          </p:nvPr>
        </p:nvSpPr>
        <p:spPr>
          <a:xfrm>
            <a:off x="457200" y="1752600"/>
            <a:ext cx="8229600" cy="4572000"/>
          </a:xfrm>
        </p:spPr>
        <p:txBody>
          <a:bodyPr>
            <a:normAutofit fontScale="92500" lnSpcReduction="10000"/>
          </a:bodyPr>
          <a:lstStyle/>
          <a:p>
            <a:r>
              <a:rPr lang="en-US" dirty="0" smtClean="0">
                <a:solidFill>
                  <a:schemeClr val="bg1"/>
                </a:solidFill>
              </a:rPr>
              <a:t>College campuses have a wide range of supports and resources for students.</a:t>
            </a:r>
          </a:p>
          <a:p>
            <a:endParaRPr lang="en-US" dirty="0" smtClean="0">
              <a:solidFill>
                <a:schemeClr val="bg1"/>
              </a:solidFill>
            </a:endParaRPr>
          </a:p>
          <a:p>
            <a:r>
              <a:rPr lang="en-US" dirty="0" smtClean="0">
                <a:solidFill>
                  <a:schemeClr val="bg1"/>
                </a:solidFill>
              </a:rPr>
              <a:t>The resources and procedures students must follow to access them are very different in college than in high school, and they also vary from college to college.</a:t>
            </a:r>
          </a:p>
          <a:p>
            <a:endParaRPr lang="en-US" dirty="0" smtClean="0">
              <a:solidFill>
                <a:schemeClr val="bg1"/>
              </a:solidFill>
            </a:endParaRPr>
          </a:p>
          <a:p>
            <a:r>
              <a:rPr lang="en-US" dirty="0" smtClean="0">
                <a:solidFill>
                  <a:schemeClr val="bg1"/>
                </a:solidFill>
              </a:rPr>
              <a:t>It is the student’s responsibility—and nobody else’s</a:t>
            </a:r>
            <a:r>
              <a:rPr lang="en-US" dirty="0" smtClean="0">
                <a:solidFill>
                  <a:srgbClr val="FFFFFF"/>
                </a:solidFill>
              </a:rPr>
              <a:t>—</a:t>
            </a:r>
            <a:r>
              <a:rPr lang="en-US" dirty="0" smtClean="0">
                <a:solidFill>
                  <a:schemeClr val="bg1"/>
                </a:solidFill>
              </a:rPr>
              <a:t>to locate and access these resources.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bg1"/>
                </a:solidFill>
              </a:rPr>
              <a:t>Accessing Campus Resources</a:t>
            </a:r>
            <a:endParaRPr lang="en-US" sz="4800" dirty="0">
              <a:solidFill>
                <a:schemeClr val="bg1"/>
              </a:solidFill>
            </a:endParaRPr>
          </a:p>
        </p:txBody>
      </p:sp>
      <p:sp>
        <p:nvSpPr>
          <p:cNvPr id="6" name="Content Placeholder 5"/>
          <p:cNvSpPr>
            <a:spLocks noGrp="1"/>
          </p:cNvSpPr>
          <p:nvPr>
            <p:ph idx="1"/>
          </p:nvPr>
        </p:nvSpPr>
        <p:spPr>
          <a:xfrm>
            <a:off x="457200" y="1600200"/>
            <a:ext cx="8229600" cy="4876800"/>
          </a:xfrm>
        </p:spPr>
        <p:txBody>
          <a:bodyPr>
            <a:normAutofit/>
          </a:bodyPr>
          <a:lstStyle/>
          <a:p>
            <a:r>
              <a:rPr lang="en-US" dirty="0" smtClean="0">
                <a:solidFill>
                  <a:schemeClr val="bg1"/>
                </a:solidFill>
              </a:rPr>
              <a:t>Locating and accessing campus resources can be overwhelming for first-year college students.</a:t>
            </a:r>
          </a:p>
          <a:p>
            <a:endParaRPr lang="en-US" dirty="0" smtClean="0">
              <a:solidFill>
                <a:schemeClr val="bg1"/>
              </a:solidFill>
            </a:endParaRPr>
          </a:p>
          <a:p>
            <a:r>
              <a:rPr lang="en-US" dirty="0" smtClean="0">
                <a:solidFill>
                  <a:schemeClr val="bg1"/>
                </a:solidFill>
              </a:rPr>
              <a:t>Exploring available resources and creating a directory of the ones you will need to meet your goals before arriving on campus makes it easier to find the support you need when you need it.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bg1"/>
                </a:solidFill>
              </a:rPr>
              <a:t>Campus Community Components</a:t>
            </a:r>
            <a:endParaRPr lang="en-US" dirty="0">
              <a:solidFill>
                <a:schemeClr val="bg1"/>
              </a:solidFill>
            </a:endParaRPr>
          </a:p>
        </p:txBody>
      </p:sp>
      <p:sp>
        <p:nvSpPr>
          <p:cNvPr id="6" name="Content Placeholder 5"/>
          <p:cNvSpPr>
            <a:spLocks noGrp="1"/>
          </p:cNvSpPr>
          <p:nvPr>
            <p:ph idx="1"/>
          </p:nvPr>
        </p:nvSpPr>
        <p:spPr>
          <a:xfrm>
            <a:off x="457200" y="1752600"/>
            <a:ext cx="8229600" cy="4373563"/>
          </a:xfrm>
        </p:spPr>
        <p:txBody>
          <a:bodyPr>
            <a:normAutofit fontScale="92500" lnSpcReduction="10000"/>
          </a:bodyPr>
          <a:lstStyle/>
          <a:p>
            <a:r>
              <a:rPr lang="en-US" dirty="0" smtClean="0">
                <a:solidFill>
                  <a:schemeClr val="bg1"/>
                </a:solidFill>
              </a:rPr>
              <a:t>Overall Culture of the Campus Community</a:t>
            </a:r>
          </a:p>
          <a:p>
            <a:r>
              <a:rPr lang="en-US" dirty="0" smtClean="0">
                <a:solidFill>
                  <a:schemeClr val="bg1"/>
                </a:solidFill>
              </a:rPr>
              <a:t>On-Campus Living</a:t>
            </a:r>
          </a:p>
          <a:p>
            <a:r>
              <a:rPr lang="en-US" dirty="0" smtClean="0">
                <a:solidFill>
                  <a:schemeClr val="bg1"/>
                </a:solidFill>
              </a:rPr>
              <a:t>Academic Departments</a:t>
            </a:r>
          </a:p>
          <a:p>
            <a:r>
              <a:rPr lang="en-US" dirty="0" smtClean="0">
                <a:solidFill>
                  <a:schemeClr val="bg1"/>
                </a:solidFill>
              </a:rPr>
              <a:t>Academic Support</a:t>
            </a:r>
          </a:p>
          <a:p>
            <a:r>
              <a:rPr lang="en-US" dirty="0" smtClean="0">
                <a:solidFill>
                  <a:schemeClr val="bg1"/>
                </a:solidFill>
              </a:rPr>
              <a:t>Athletics</a:t>
            </a:r>
          </a:p>
          <a:p>
            <a:r>
              <a:rPr lang="en-US" dirty="0" smtClean="0">
                <a:solidFill>
                  <a:schemeClr val="bg1"/>
                </a:solidFill>
              </a:rPr>
              <a:t>Student Organizations</a:t>
            </a:r>
          </a:p>
          <a:p>
            <a:r>
              <a:rPr lang="en-US" dirty="0" smtClean="0">
                <a:solidFill>
                  <a:schemeClr val="bg1"/>
                </a:solidFill>
              </a:rPr>
              <a:t>Cultural Enrichment</a:t>
            </a:r>
          </a:p>
          <a:p>
            <a:r>
              <a:rPr lang="en-US" dirty="0" smtClean="0">
                <a:solidFill>
                  <a:schemeClr val="bg1"/>
                </a:solidFill>
              </a:rPr>
              <a:t>Family</a:t>
            </a:r>
            <a:endParaRPr lang="en-US" dirty="0">
              <a:solidFill>
                <a:schemeClr val="bg1"/>
              </a:solidFill>
            </a:endParaRPr>
          </a:p>
        </p:txBody>
      </p:sp>
      <p:pic>
        <p:nvPicPr>
          <p:cNvPr id="2054" name="Picture 6" descr="C:\Documents and Settings\COE\Local Settings\Temporary Internet Files\Content.IE5\MRTSL0OL\MPj04385480000[1].jpg"/>
          <p:cNvPicPr>
            <a:picLocks noChangeAspect="1" noChangeArrowheads="1"/>
          </p:cNvPicPr>
          <p:nvPr/>
        </p:nvPicPr>
        <p:blipFill>
          <a:blip r:embed="rId3" cstate="print"/>
          <a:srcRect/>
          <a:stretch>
            <a:fillRect/>
          </a:stretch>
        </p:blipFill>
        <p:spPr bwMode="auto">
          <a:xfrm>
            <a:off x="5181600" y="2362200"/>
            <a:ext cx="2971800" cy="234630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bg1"/>
                </a:solidFill>
              </a:rPr>
              <a:t>On-Campus Living Community</a:t>
            </a:r>
            <a:endParaRPr lang="en-US" dirty="0">
              <a:solidFill>
                <a:schemeClr val="bg1"/>
              </a:solidFill>
            </a:endParaRPr>
          </a:p>
        </p:txBody>
      </p:sp>
      <p:sp>
        <p:nvSpPr>
          <p:cNvPr id="6" name="Content Placeholder 5"/>
          <p:cNvSpPr>
            <a:spLocks noGrp="1"/>
          </p:cNvSpPr>
          <p:nvPr>
            <p:ph idx="1"/>
          </p:nvPr>
        </p:nvSpPr>
        <p:spPr>
          <a:xfrm>
            <a:off x="457200" y="1600200"/>
            <a:ext cx="8229600" cy="5029200"/>
          </a:xfrm>
        </p:spPr>
        <p:txBody>
          <a:bodyPr>
            <a:normAutofit lnSpcReduction="10000"/>
          </a:bodyPr>
          <a:lstStyle/>
          <a:p>
            <a:r>
              <a:rPr lang="en-US" dirty="0" smtClean="0">
                <a:solidFill>
                  <a:schemeClr val="bg1"/>
                </a:solidFill>
              </a:rPr>
              <a:t>A large part of many students’ first-year college experiences revolve around the residence hall.</a:t>
            </a:r>
          </a:p>
          <a:p>
            <a:endParaRPr lang="en-US" dirty="0" smtClean="0">
              <a:solidFill>
                <a:schemeClr val="bg1"/>
              </a:solidFill>
            </a:endParaRPr>
          </a:p>
          <a:p>
            <a:r>
              <a:rPr lang="en-US" dirty="0" smtClean="0">
                <a:solidFill>
                  <a:schemeClr val="bg1"/>
                </a:solidFill>
              </a:rPr>
              <a:t>May also be called: Campus Living, University Housing, Residence Life, etc.</a:t>
            </a:r>
          </a:p>
          <a:p>
            <a:endParaRPr lang="en-US" dirty="0" smtClean="0">
              <a:solidFill>
                <a:schemeClr val="bg1"/>
              </a:solidFill>
            </a:endParaRPr>
          </a:p>
          <a:p>
            <a:r>
              <a:rPr lang="en-US" dirty="0" smtClean="0">
                <a:solidFill>
                  <a:schemeClr val="bg1"/>
                </a:solidFill>
              </a:rPr>
              <a:t>Areas to investigate:</a:t>
            </a:r>
          </a:p>
          <a:p>
            <a:pPr marL="457200" lvl="1" indent="0">
              <a:buNone/>
            </a:pPr>
            <a:r>
              <a:rPr lang="en-US" dirty="0" smtClean="0">
                <a:solidFill>
                  <a:schemeClr val="bg1"/>
                </a:solidFill>
              </a:rPr>
              <a:t>Programming, events, staff, rules </a:t>
            </a:r>
            <a:br>
              <a:rPr lang="en-US" dirty="0" smtClean="0">
                <a:solidFill>
                  <a:schemeClr val="bg1"/>
                </a:solidFill>
              </a:rPr>
            </a:br>
            <a:r>
              <a:rPr lang="en-US" dirty="0" smtClean="0">
                <a:solidFill>
                  <a:schemeClr val="bg1"/>
                </a:solidFill>
              </a:rPr>
              <a:t>and procedures, services, etc.</a:t>
            </a:r>
            <a:endParaRPr lang="en-US" dirty="0">
              <a:solidFill>
                <a:schemeClr val="bg1"/>
              </a:solidFill>
            </a:endParaRPr>
          </a:p>
        </p:txBody>
      </p:sp>
      <p:pic>
        <p:nvPicPr>
          <p:cNvPr id="1028" name="Picture 4" descr="C:\Documents and Settings\COE\Local Settings\Temporary Internet Files\Content.IE5\IORBEZWV\MPj02893380000[1].jpg"/>
          <p:cNvPicPr>
            <a:picLocks noChangeAspect="1" noChangeArrowheads="1"/>
          </p:cNvPicPr>
          <p:nvPr/>
        </p:nvPicPr>
        <p:blipFill>
          <a:blip r:embed="rId3" cstate="print"/>
          <a:srcRect/>
          <a:stretch>
            <a:fillRect/>
          </a:stretch>
        </p:blipFill>
        <p:spPr bwMode="auto">
          <a:xfrm>
            <a:off x="6248400" y="4953000"/>
            <a:ext cx="2473124" cy="162814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bg1"/>
                </a:solidFill>
              </a:rPr>
              <a:t>Academic Department Community</a:t>
            </a:r>
            <a:endParaRPr lang="en-US" dirty="0">
              <a:solidFill>
                <a:schemeClr val="bg1"/>
              </a:solidFill>
            </a:endParaRPr>
          </a:p>
        </p:txBody>
      </p:sp>
      <p:sp>
        <p:nvSpPr>
          <p:cNvPr id="6" name="Content Placeholder 5"/>
          <p:cNvSpPr>
            <a:spLocks noGrp="1"/>
          </p:cNvSpPr>
          <p:nvPr>
            <p:ph idx="1"/>
          </p:nvPr>
        </p:nvSpPr>
        <p:spPr>
          <a:xfrm>
            <a:off x="381000" y="1600200"/>
            <a:ext cx="8305800" cy="4876800"/>
          </a:xfrm>
        </p:spPr>
        <p:txBody>
          <a:bodyPr>
            <a:normAutofit/>
          </a:bodyPr>
          <a:lstStyle/>
          <a:p>
            <a:r>
              <a:rPr lang="en-US" dirty="0" smtClean="0">
                <a:solidFill>
                  <a:schemeClr val="bg1"/>
                </a:solidFill>
              </a:rPr>
              <a:t>Faculty and staff in the student’s major</a:t>
            </a:r>
          </a:p>
          <a:p>
            <a:r>
              <a:rPr lang="en-US" dirty="0" smtClean="0">
                <a:solidFill>
                  <a:schemeClr val="bg1"/>
                </a:solidFill>
              </a:rPr>
              <a:t>Other students in the student’s major</a:t>
            </a:r>
          </a:p>
          <a:p>
            <a:r>
              <a:rPr lang="en-US" dirty="0" smtClean="0">
                <a:solidFill>
                  <a:schemeClr val="bg1"/>
                </a:solidFill>
              </a:rPr>
              <a:t>Academic-related student/professional organizations</a:t>
            </a:r>
          </a:p>
          <a:p>
            <a:r>
              <a:rPr lang="en-US" dirty="0" smtClean="0">
                <a:solidFill>
                  <a:schemeClr val="bg1"/>
                </a:solidFill>
              </a:rPr>
              <a:t>Areas to investigate:</a:t>
            </a:r>
          </a:p>
          <a:p>
            <a:pPr marL="457200" lvl="1" indent="0">
              <a:buNone/>
            </a:pPr>
            <a:r>
              <a:rPr lang="en-US" dirty="0" smtClean="0">
                <a:solidFill>
                  <a:schemeClr val="bg1"/>
                </a:solidFill>
              </a:rPr>
              <a:t>The college and department for your intended major, faculty and their area of specialization, major-related organizations, facilities, upcoming events, etc.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bg1"/>
                </a:solidFill>
              </a:rPr>
              <a:t>Academic Support Community</a:t>
            </a:r>
            <a:endParaRPr lang="en-US" dirty="0">
              <a:solidFill>
                <a:schemeClr val="bg1"/>
              </a:solidFill>
            </a:endParaRPr>
          </a:p>
        </p:txBody>
      </p:sp>
      <p:sp>
        <p:nvSpPr>
          <p:cNvPr id="6" name="Content Placeholder 5"/>
          <p:cNvSpPr>
            <a:spLocks noGrp="1"/>
          </p:cNvSpPr>
          <p:nvPr>
            <p:ph idx="1"/>
          </p:nvPr>
        </p:nvSpPr>
        <p:spPr/>
        <p:txBody>
          <a:bodyPr/>
          <a:lstStyle/>
          <a:p>
            <a:r>
              <a:rPr lang="en-US" dirty="0" smtClean="0">
                <a:solidFill>
                  <a:schemeClr val="bg1"/>
                </a:solidFill>
              </a:rPr>
              <a:t>Office of Disability Support Services</a:t>
            </a:r>
          </a:p>
          <a:p>
            <a:r>
              <a:rPr lang="en-US" dirty="0" smtClean="0">
                <a:solidFill>
                  <a:schemeClr val="bg1"/>
                </a:solidFill>
              </a:rPr>
              <a:t>Tutoring centers</a:t>
            </a:r>
          </a:p>
          <a:p>
            <a:r>
              <a:rPr lang="en-US" dirty="0" smtClean="0">
                <a:solidFill>
                  <a:schemeClr val="bg1"/>
                </a:solidFill>
              </a:rPr>
              <a:t>Study groups (both university-organized and informal groups)</a:t>
            </a:r>
          </a:p>
          <a:p>
            <a:r>
              <a:rPr lang="en-US" dirty="0" smtClean="0">
                <a:solidFill>
                  <a:schemeClr val="bg1"/>
                </a:solidFill>
              </a:rPr>
              <a:t>Areas to investigate</a:t>
            </a:r>
          </a:p>
          <a:p>
            <a:pPr marL="457200" lvl="1" indent="0">
              <a:buNone/>
            </a:pPr>
            <a:r>
              <a:rPr lang="en-US" dirty="0" smtClean="0">
                <a:solidFill>
                  <a:schemeClr val="bg1"/>
                </a:solidFill>
              </a:rPr>
              <a:t>Services, locations, staff, policies and procedures, hours of operation, etc.</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chemeClr val="bg1"/>
                </a:solidFill>
              </a:rPr>
              <a:t>Athletic Community</a:t>
            </a:r>
            <a:endParaRPr lang="en-US" dirty="0">
              <a:solidFill>
                <a:schemeClr val="bg1"/>
              </a:solidFill>
            </a:endParaRPr>
          </a:p>
        </p:txBody>
      </p:sp>
      <p:sp>
        <p:nvSpPr>
          <p:cNvPr id="6" name="Content Placeholder 5"/>
          <p:cNvSpPr>
            <a:spLocks noGrp="1"/>
          </p:cNvSpPr>
          <p:nvPr>
            <p:ph idx="1"/>
          </p:nvPr>
        </p:nvSpPr>
        <p:spPr>
          <a:xfrm>
            <a:off x="457200" y="1600200"/>
            <a:ext cx="8229600" cy="4754563"/>
          </a:xfrm>
        </p:spPr>
        <p:txBody>
          <a:bodyPr>
            <a:normAutofit/>
          </a:bodyPr>
          <a:lstStyle/>
          <a:p>
            <a:r>
              <a:rPr lang="en-US" dirty="0" smtClean="0">
                <a:solidFill>
                  <a:schemeClr val="bg1"/>
                </a:solidFill>
              </a:rPr>
              <a:t>University teams</a:t>
            </a:r>
          </a:p>
          <a:p>
            <a:r>
              <a:rPr lang="en-US" dirty="0" smtClean="0">
                <a:solidFill>
                  <a:schemeClr val="bg1"/>
                </a:solidFill>
              </a:rPr>
              <a:t>Intramurals  and/or club sports</a:t>
            </a:r>
          </a:p>
          <a:p>
            <a:r>
              <a:rPr lang="en-US" dirty="0" smtClean="0">
                <a:solidFill>
                  <a:schemeClr val="bg1"/>
                </a:solidFill>
              </a:rPr>
              <a:t>Fitness facilities</a:t>
            </a:r>
          </a:p>
          <a:p>
            <a:r>
              <a:rPr lang="en-US" dirty="0" smtClean="0">
                <a:solidFill>
                  <a:schemeClr val="bg1"/>
                </a:solidFill>
              </a:rPr>
              <a:t>Boosters/Athletic support organizations</a:t>
            </a:r>
          </a:p>
          <a:p>
            <a:r>
              <a:rPr lang="en-US" dirty="0" smtClean="0">
                <a:solidFill>
                  <a:schemeClr val="bg1"/>
                </a:solidFill>
              </a:rPr>
              <a:t>Areas to investigate:</a:t>
            </a:r>
          </a:p>
          <a:p>
            <a:pPr marL="457200" lvl="1" indent="0">
              <a:buNone/>
            </a:pPr>
            <a:r>
              <a:rPr lang="en-US" dirty="0" smtClean="0">
                <a:solidFill>
                  <a:schemeClr val="bg1"/>
                </a:solidFill>
              </a:rPr>
              <a:t>Sports offered (including university, club, and intramural teams), schedules, tryouts, policies, staff, events and classes, etc.</a:t>
            </a:r>
            <a:endParaRPr lang="en-US" dirty="0">
              <a:solidFill>
                <a:schemeClr val="bg1"/>
              </a:solidFill>
            </a:endParaRPr>
          </a:p>
        </p:txBody>
      </p:sp>
      <p:pic>
        <p:nvPicPr>
          <p:cNvPr id="1028" name="Picture 4" descr="C:\Documents and Settings\COE\Local Settings\Temporary Internet Files\Content.IE5\IORBEZWV\MPj04225590000[1].jpg"/>
          <p:cNvPicPr>
            <a:picLocks noChangeAspect="1" noChangeArrowheads="1"/>
          </p:cNvPicPr>
          <p:nvPr/>
        </p:nvPicPr>
        <p:blipFill>
          <a:blip r:embed="rId3" cstate="print"/>
          <a:srcRect/>
          <a:stretch>
            <a:fillRect/>
          </a:stretch>
        </p:blipFill>
        <p:spPr bwMode="auto">
          <a:xfrm>
            <a:off x="6248400" y="1371600"/>
            <a:ext cx="1828800" cy="165578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2298</TotalTime>
  <Words>2888</Words>
  <Application>Microsoft Office PowerPoint</Application>
  <PresentationFormat>On-screen Show (4:3)</PresentationFormat>
  <Paragraphs>176</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1_Office Theme</vt:lpstr>
      <vt:lpstr>The College Community</vt:lpstr>
      <vt:lpstr>Review Your Goals</vt:lpstr>
      <vt:lpstr>Campus Resources</vt:lpstr>
      <vt:lpstr>Accessing Campus Resources</vt:lpstr>
      <vt:lpstr>Campus Community Components</vt:lpstr>
      <vt:lpstr>On-Campus Living Community</vt:lpstr>
      <vt:lpstr>Academic Department Community</vt:lpstr>
      <vt:lpstr>Academic Support Community</vt:lpstr>
      <vt:lpstr>Athletic Community</vt:lpstr>
      <vt:lpstr>Student Organization Community</vt:lpstr>
      <vt:lpstr>Cultural Enrichment Community</vt:lpstr>
      <vt:lpstr>Family Community</vt:lpstr>
      <vt:lpstr>Goal Setting Worksheet</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235</cp:revision>
  <cp:lastPrinted>2013-05-15T18:19:53Z</cp:lastPrinted>
  <dcterms:created xsi:type="dcterms:W3CDTF">2012-12-02T17:06:48Z</dcterms:created>
  <dcterms:modified xsi:type="dcterms:W3CDTF">2013-05-15T18:27:56Z</dcterms:modified>
</cp:coreProperties>
</file>