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6" r:id="rId4"/>
    <p:sldId id="275" r:id="rId5"/>
    <p:sldId id="258" r:id="rId6"/>
    <p:sldId id="259" r:id="rId7"/>
    <p:sldId id="260" r:id="rId8"/>
    <p:sldId id="276" r:id="rId9"/>
    <p:sldId id="283" r:id="rId10"/>
    <p:sldId id="261" r:id="rId11"/>
    <p:sldId id="262" r:id="rId12"/>
    <p:sldId id="284" r:id="rId13"/>
    <p:sldId id="269" r:id="rId14"/>
    <p:sldId id="263" r:id="rId15"/>
    <p:sldId id="264" r:id="rId16"/>
    <p:sldId id="274" r:id="rId17"/>
    <p:sldId id="265" r:id="rId18"/>
    <p:sldId id="270" r:id="rId19"/>
    <p:sldId id="285" r:id="rId20"/>
    <p:sldId id="286" r:id="rId21"/>
    <p:sldId id="289" r:id="rId22"/>
    <p:sldId id="290" r:id="rId23"/>
    <p:sldId id="291" r:id="rId24"/>
    <p:sldId id="278" r:id="rId2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8" clrIdx="0"/>
  <p:cmAuthor id="1" name="COE" initials="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939" autoAdjust="0"/>
  </p:normalViewPr>
  <p:slideViewPr>
    <p:cSldViewPr>
      <p:cViewPr>
        <p:scale>
          <a:sx n="70" d="100"/>
          <a:sy n="70" d="100"/>
        </p:scale>
        <p:origin x="-2814"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C79273B3-1304-44E2-97DD-56D11F0D0C21}" type="datetimeFigureOut">
              <a:rPr lang="en-US" smtClean="0"/>
              <a:pPr/>
              <a:t>5/15/2013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AE8FD8AC-AFB0-482B-A774-F590D403CF70}" type="slidenum">
              <a:rPr lang="en-US" smtClean="0"/>
              <a:pPr/>
              <a:t>‹#›</a:t>
            </a:fld>
            <a:endParaRPr lang="en-US"/>
          </a:p>
        </p:txBody>
      </p:sp>
    </p:spTree>
    <p:extLst>
      <p:ext uri="{BB962C8B-B14F-4D97-AF65-F5344CB8AC3E}">
        <p14:creationId xmlns:p14="http://schemas.microsoft.com/office/powerpoint/2010/main" val="263743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begincollege.com/learning-about-the-different-types-of-fraternities-sororities/"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Module 4 Lesson</a:t>
            </a:r>
            <a:r>
              <a:rPr lang="en-US" baseline="0" dirty="0" smtClean="0">
                <a:solidFill>
                  <a:schemeClr val="tx1"/>
                </a:solidFill>
              </a:rPr>
              <a:t> 1</a:t>
            </a:r>
          </a:p>
          <a:p>
            <a:endParaRPr lang="en-US" baseline="0" dirty="0" smtClean="0">
              <a:solidFill>
                <a:schemeClr val="tx1"/>
              </a:solidFill>
            </a:endParaRPr>
          </a:p>
          <a:p>
            <a:pPr defTabSz="932871">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1</a:t>
            </a:fld>
            <a:endParaRPr lang="en-US"/>
          </a:p>
        </p:txBody>
      </p:sp>
    </p:spTree>
    <p:extLst>
      <p:ext uri="{BB962C8B-B14F-4D97-AF65-F5344CB8AC3E}">
        <p14:creationId xmlns:p14="http://schemas.microsoft.com/office/powerpoint/2010/main" val="532071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Career</a:t>
            </a:r>
            <a:r>
              <a:rPr lang="en-US" baseline="0" dirty="0" smtClean="0">
                <a:solidFill>
                  <a:schemeClr val="tx1"/>
                </a:solidFill>
              </a:rPr>
              <a:t> centers can help students all through college, not just as they are graduating. </a:t>
            </a:r>
            <a:r>
              <a:rPr lang="en-US" baseline="0" dirty="0" smtClean="0">
                <a:solidFill>
                  <a:schemeClr val="tx1"/>
                </a:solidFill>
              </a:rPr>
              <a:t>Most </a:t>
            </a:r>
            <a:r>
              <a:rPr lang="en-US" baseline="0" dirty="0" smtClean="0">
                <a:solidFill>
                  <a:schemeClr val="tx1"/>
                </a:solidFill>
              </a:rPr>
              <a:t>career centers offer events and workshops that meet student needs throughout their college careers. </a:t>
            </a:r>
            <a:r>
              <a:rPr lang="en-US" baseline="0" dirty="0" smtClean="0">
                <a:solidFill>
                  <a:schemeClr val="tx1"/>
                </a:solidFill>
              </a:rPr>
              <a:t>These </a:t>
            </a:r>
            <a:r>
              <a:rPr lang="en-US" baseline="0" dirty="0" smtClean="0">
                <a:solidFill>
                  <a:schemeClr val="tx1"/>
                </a:solidFill>
              </a:rPr>
              <a:t>may include choosing a major, finding your personal skill set, career conversations, and finding internship opportunities.  As students prepare to graduate, the career center offers resume building, job fairs, and workshops on interviewing processes. </a:t>
            </a:r>
            <a:r>
              <a:rPr lang="en-US" baseline="0" dirty="0" smtClean="0">
                <a:solidFill>
                  <a:schemeClr val="tx1"/>
                </a:solidFill>
              </a:rPr>
              <a:t>his </a:t>
            </a:r>
            <a:r>
              <a:rPr lang="en-US" baseline="0" dirty="0" smtClean="0">
                <a:solidFill>
                  <a:schemeClr val="tx1"/>
                </a:solidFill>
              </a:rPr>
              <a:t>is a valuable resource that is often untapped by the student population. </a:t>
            </a:r>
            <a:r>
              <a:rPr lang="en-US" baseline="0" dirty="0" smtClean="0">
                <a:solidFill>
                  <a:schemeClr val="tx1"/>
                </a:solidFill>
              </a:rPr>
              <a:t>It </a:t>
            </a:r>
            <a:r>
              <a:rPr lang="en-US" baseline="0" dirty="0" smtClean="0">
                <a:solidFill>
                  <a:schemeClr val="tx1"/>
                </a:solidFill>
              </a:rPr>
              <a:t>is important to emphasize to the students that they have to take the initiative to find the career center and take advantage of the services they provide.</a:t>
            </a:r>
          </a:p>
          <a:p>
            <a:endParaRPr lang="en-US" baseline="0" dirty="0" smtClean="0">
              <a:solidFill>
                <a:schemeClr val="tx1"/>
              </a:solidFill>
            </a:endParaRPr>
          </a:p>
          <a:p>
            <a:r>
              <a:rPr lang="en-US" baseline="0" dirty="0" smtClean="0">
                <a:solidFill>
                  <a:schemeClr val="tx1"/>
                </a:solidFill>
              </a:rPr>
              <a:t>Once students graduate, they can still be involved with the career center through the college/university’s job opportunities network and database, various workshops (including changing careers, wading through human resources, and building resume/cover letters).  They also provide help for graduate school.</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10</a:t>
            </a:fld>
            <a:endParaRPr lang="en-US"/>
          </a:p>
        </p:txBody>
      </p:sp>
    </p:spTree>
    <p:extLst>
      <p:ext uri="{BB962C8B-B14F-4D97-AF65-F5344CB8AC3E}">
        <p14:creationId xmlns:p14="http://schemas.microsoft.com/office/powerpoint/2010/main" val="275502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The</a:t>
            </a:r>
            <a:r>
              <a:rPr lang="en-US" baseline="0" dirty="0" smtClean="0">
                <a:solidFill>
                  <a:schemeClr val="tx1"/>
                </a:solidFill>
              </a:rPr>
              <a:t> IT centers on campus can help students indirectly with academics. </a:t>
            </a:r>
            <a:r>
              <a:rPr lang="en-US" baseline="0" dirty="0" smtClean="0">
                <a:solidFill>
                  <a:schemeClr val="tx1"/>
                </a:solidFill>
              </a:rPr>
              <a:t>They </a:t>
            </a:r>
            <a:r>
              <a:rPr lang="en-US" baseline="0" dirty="0" smtClean="0">
                <a:solidFill>
                  <a:schemeClr val="tx1"/>
                </a:solidFill>
              </a:rPr>
              <a:t>are available for help with all things related to technology including help with email, online classes, and web services.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11</a:t>
            </a:fld>
            <a:endParaRPr lang="en-US"/>
          </a:p>
        </p:txBody>
      </p:sp>
    </p:spTree>
    <p:extLst>
      <p:ext uri="{BB962C8B-B14F-4D97-AF65-F5344CB8AC3E}">
        <p14:creationId xmlns:p14="http://schemas.microsoft.com/office/powerpoint/2010/main" val="3334247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“Registrar” refers both to a department and the person who is the head of that department.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12</a:t>
            </a:fld>
            <a:endParaRPr lang="en-US"/>
          </a:p>
        </p:txBody>
      </p:sp>
    </p:spTree>
    <p:extLst>
      <p:ext uri="{BB962C8B-B14F-4D97-AF65-F5344CB8AC3E}">
        <p14:creationId xmlns:p14="http://schemas.microsoft.com/office/powerpoint/2010/main" val="3211671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2871">
              <a:defRPr/>
            </a:pPr>
            <a:r>
              <a:rPr lang="en-US" dirty="0" smtClean="0">
                <a:solidFill>
                  <a:schemeClr val="tx1"/>
                </a:solidFill>
              </a:rPr>
              <a:t>This is not a traditional academic resource.</a:t>
            </a:r>
            <a:r>
              <a:rPr lang="en-US" baseline="0" dirty="0" smtClean="0">
                <a:solidFill>
                  <a:schemeClr val="tx1"/>
                </a:solidFill>
              </a:rPr>
              <a:t>  However, it is listed here because this program allows students the opportunity to study abroad and receive credit for courses taken. </a:t>
            </a:r>
            <a:r>
              <a:rPr lang="en-US" dirty="0" smtClean="0">
                <a:solidFill>
                  <a:schemeClr val="tx1"/>
                </a:solidFill>
              </a:rPr>
              <a:t>Many colleges and universities offer students the opportunity to participate in educational programs in other countries. In most cases, college credit is received. Different</a:t>
            </a:r>
            <a:r>
              <a:rPr lang="en-US" baseline="0" dirty="0" smtClean="0">
                <a:solidFill>
                  <a:schemeClr val="tx1"/>
                </a:solidFill>
              </a:rPr>
              <a:t> </a:t>
            </a:r>
            <a:r>
              <a:rPr lang="en-US" baseline="0" dirty="0" smtClean="0">
                <a:solidFill>
                  <a:schemeClr val="tx1"/>
                </a:solidFill>
              </a:rPr>
              <a:t>schools </a:t>
            </a:r>
            <a:r>
              <a:rPr lang="en-US" baseline="0" dirty="0" smtClean="0">
                <a:solidFill>
                  <a:schemeClr val="tx1"/>
                </a:solidFill>
              </a:rPr>
              <a:t>offer different opportunities.  </a:t>
            </a:r>
            <a:r>
              <a:rPr lang="en-US" dirty="0" smtClean="0">
                <a:solidFill>
                  <a:schemeClr val="tx1"/>
                </a:solidFill>
              </a:rPr>
              <a:t>Study abroad countries offered at one school may not be offered at another.</a:t>
            </a:r>
          </a:p>
          <a:p>
            <a:pPr defTabSz="932871">
              <a:defRPr/>
            </a:pPr>
            <a:endParaRPr lang="en-US" dirty="0" smtClean="0">
              <a:solidFill>
                <a:schemeClr val="tx1"/>
              </a:solidFill>
            </a:endParaRPr>
          </a:p>
          <a:p>
            <a:pPr defTabSz="932871">
              <a:defRPr/>
            </a:pP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13</a:t>
            </a:fld>
            <a:endParaRPr lang="en-US"/>
          </a:p>
        </p:txBody>
      </p:sp>
    </p:spTree>
    <p:extLst>
      <p:ext uri="{BB962C8B-B14F-4D97-AF65-F5344CB8AC3E}">
        <p14:creationId xmlns:p14="http://schemas.microsoft.com/office/powerpoint/2010/main" val="3007420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FD8AC-AFB0-482B-A774-F590D403CF70}" type="slidenum">
              <a:rPr lang="en-US" smtClean="0"/>
              <a:pPr/>
              <a:t>14</a:t>
            </a:fld>
            <a:endParaRPr lang="en-US"/>
          </a:p>
        </p:txBody>
      </p:sp>
    </p:spTree>
    <p:extLst>
      <p:ext uri="{BB962C8B-B14F-4D97-AF65-F5344CB8AC3E}">
        <p14:creationId xmlns:p14="http://schemas.microsoft.com/office/powerpoint/2010/main" val="2061142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solidFill>
                  <a:schemeClr val="tx1"/>
                </a:solidFill>
              </a:rPr>
              <a:t>Transportation is an</a:t>
            </a:r>
            <a:r>
              <a:rPr lang="en-US" baseline="0" dirty="0" smtClean="0">
                <a:solidFill>
                  <a:schemeClr val="tx1"/>
                </a:solidFill>
              </a:rPr>
              <a:t> essential part of college.  Whether a student lives on or off of campus will determine their transportation needs.  Students on campus will typically not have convenient access to a car.  They will rely heavily on buses or bikes.  Students who live off campus will either need a parking pass or will ride a bus to campus.  Off campus students may also ride bikes to and from campus depending on their location to the campus.  There are many transportation options </a:t>
            </a:r>
            <a:r>
              <a:rPr lang="en-US" dirty="0" smtClean="0">
                <a:solidFill>
                  <a:schemeClr val="tx1"/>
                </a:solidFill>
              </a:rPr>
              <a:t>for students.  Schools will vary in their parking and transportation</a:t>
            </a:r>
            <a:r>
              <a:rPr lang="en-US" baseline="0" dirty="0" smtClean="0">
                <a:solidFill>
                  <a:schemeClr val="tx1"/>
                </a:solidFill>
              </a:rPr>
              <a:t> options based on their location.  Urban schools have limited parking whereas rural schools will have larger parking areas.</a:t>
            </a: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15</a:t>
            </a:fld>
            <a:endParaRPr lang="en-US"/>
          </a:p>
        </p:txBody>
      </p:sp>
    </p:spTree>
    <p:extLst>
      <p:ext uri="{BB962C8B-B14F-4D97-AF65-F5344CB8AC3E}">
        <p14:creationId xmlns:p14="http://schemas.microsoft.com/office/powerpoint/2010/main" val="1652225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32871">
              <a:defRPr/>
            </a:pPr>
            <a:r>
              <a:rPr lang="en-US" dirty="0" smtClean="0">
                <a:solidFill>
                  <a:schemeClr val="tx1"/>
                </a:solidFill>
              </a:rPr>
              <a:t>Some campuses offer car rental or car-sharing options for students</a:t>
            </a:r>
            <a:r>
              <a:rPr lang="en-US" dirty="0" smtClean="0">
                <a:solidFill>
                  <a:schemeClr val="tx1"/>
                </a:solidFill>
              </a:rPr>
              <a:t>. (e.g., </a:t>
            </a:r>
            <a:r>
              <a:rPr lang="en-US" dirty="0" err="1" smtClean="0">
                <a:solidFill>
                  <a:schemeClr val="tx1"/>
                </a:solidFill>
              </a:rPr>
              <a:t>Zipcar</a:t>
            </a:r>
            <a:r>
              <a:rPr lang="en-US" dirty="0" smtClean="0">
                <a:solidFill>
                  <a:schemeClr val="tx1"/>
                </a:solidFill>
              </a:rPr>
              <a:t>)</a:t>
            </a:r>
          </a:p>
          <a:p>
            <a:pPr marL="0" lvl="2" defTabSz="932871">
              <a:defRPr/>
            </a:pPr>
            <a:r>
              <a:rPr lang="en-US" dirty="0" smtClean="0">
                <a:solidFill>
                  <a:schemeClr val="tx1"/>
                </a:solidFill>
              </a:rPr>
              <a:t>There</a:t>
            </a:r>
            <a:r>
              <a:rPr lang="en-US" baseline="0" dirty="0" smtClean="0">
                <a:solidFill>
                  <a:schemeClr val="tx1"/>
                </a:solidFill>
              </a:rPr>
              <a:t> </a:t>
            </a:r>
            <a:r>
              <a:rPr lang="en-US" baseline="0" dirty="0" smtClean="0">
                <a:solidFill>
                  <a:schemeClr val="tx1"/>
                </a:solidFill>
              </a:rPr>
              <a:t>are also social networking sites available where students can request or offer transportation.  </a:t>
            </a:r>
            <a:r>
              <a:rPr lang="en-US" baseline="0" dirty="0" smtClean="0">
                <a:solidFill>
                  <a:schemeClr val="tx1"/>
                </a:solidFill>
              </a:rPr>
              <a:t>(e.g., </a:t>
            </a:r>
            <a:r>
              <a:rPr lang="en-US" baseline="0" dirty="0" err="1" smtClean="0">
                <a:solidFill>
                  <a:schemeClr val="tx1"/>
                </a:solidFill>
              </a:rPr>
              <a:t>Zimride</a:t>
            </a:r>
            <a:r>
              <a:rPr lang="en-US" baseline="0" dirty="0" smtClean="0">
                <a:solidFill>
                  <a:schemeClr val="tx1"/>
                </a:solidFill>
              </a:rPr>
              <a:t>)</a:t>
            </a: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16</a:t>
            </a:fld>
            <a:endParaRPr lang="en-US"/>
          </a:p>
        </p:txBody>
      </p:sp>
    </p:spTree>
    <p:extLst>
      <p:ext uri="{BB962C8B-B14F-4D97-AF65-F5344CB8AC3E}">
        <p14:creationId xmlns:p14="http://schemas.microsoft.com/office/powerpoint/2010/main" val="3920772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In an effort to attract students</a:t>
            </a:r>
            <a:r>
              <a:rPr lang="en-US" baseline="0" dirty="0" smtClean="0">
                <a:solidFill>
                  <a:schemeClr val="tx1"/>
                </a:solidFill>
              </a:rPr>
              <a:t> and provide an enjoyable experience for them, colleges and universities are expanding their on-campus dining options as well as making improvements to what they already have.  Dining halls are becoming more sophisticated  and health conscious for all types of palettes.  They offer a variety of cuisine both in traditional, all you can eat, cafeteria style and a’ la carte.  Some campuses also offer chain food dining options on campus. </a:t>
            </a:r>
          </a:p>
          <a:p>
            <a:endParaRPr lang="en-US" baseline="0" dirty="0" smtClean="0">
              <a:solidFill>
                <a:schemeClr val="tx1"/>
              </a:solidFill>
            </a:endParaRPr>
          </a:p>
          <a:p>
            <a:r>
              <a:rPr lang="en-US" baseline="0" dirty="0" smtClean="0">
                <a:solidFill>
                  <a:schemeClr val="tx1"/>
                </a:solidFill>
              </a:rPr>
              <a:t>Meal plan options vary by university.  Most will offer a “small, medium or large” meal plan for cafeteria use only with an additional debit style card that can be used at any dining facility on campus.  Money can be added to the debit card at any time. There is a wide variety in the combinations that most colleges offer on these options.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17</a:t>
            </a:fld>
            <a:endParaRPr lang="en-US"/>
          </a:p>
        </p:txBody>
      </p:sp>
    </p:spTree>
    <p:extLst>
      <p:ext uri="{BB962C8B-B14F-4D97-AF65-F5344CB8AC3E}">
        <p14:creationId xmlns:p14="http://schemas.microsoft.com/office/powerpoint/2010/main" val="101978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FD8AC-AFB0-482B-A774-F590D403CF70}" type="slidenum">
              <a:rPr lang="en-US" smtClean="0"/>
              <a:pPr/>
              <a:t>18</a:t>
            </a:fld>
            <a:endParaRPr lang="en-US"/>
          </a:p>
        </p:txBody>
      </p:sp>
    </p:spTree>
    <p:extLst>
      <p:ext uri="{BB962C8B-B14F-4D97-AF65-F5344CB8AC3E}">
        <p14:creationId xmlns:p14="http://schemas.microsoft.com/office/powerpoint/2010/main" val="3780893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colleges and universities have broadened their mission to develop the "whole student.“  Extracurricular involvement is a key tool in this personal development.  Involvement in extracurricular activities can play an integral role a student’s college experience. Students become involved in extracurricular activities not only for entertainment, social, and enjoyment purposes, but also, to gain and improve skills. A wide and diversified range of extracurricular activities exist on college campuses. When students become involved in extracurricular activities, they become involved and interact with other students.  This may lead to increased learning and engagement in the college setting.  A student's peer group may be the most important source of influence on a student's academic and personal development.  Future employers also look for a student’s involvement in extracurricular activities because it shows a well rounded individual who is able to balance a work and pleasure.  </a:t>
            </a:r>
          </a:p>
          <a:p>
            <a:endParaRPr lang="en-US" dirty="0"/>
          </a:p>
          <a:p>
            <a:r>
              <a:rPr lang="en-US" dirty="0"/>
              <a:t>Information taken from http://education.stateuniversity.com/pages/1855/College-Extracurricular-Activities.html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19</a:t>
            </a:fld>
            <a:endParaRPr lang="en-US"/>
          </a:p>
        </p:txBody>
      </p:sp>
    </p:spTree>
    <p:extLst>
      <p:ext uri="{BB962C8B-B14F-4D97-AF65-F5344CB8AC3E}">
        <p14:creationId xmlns:p14="http://schemas.microsoft.com/office/powerpoint/2010/main" val="624386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2</a:t>
            </a:fld>
            <a:endParaRPr lang="en-US"/>
          </a:p>
        </p:txBody>
      </p:sp>
    </p:spTree>
    <p:extLst>
      <p:ext uri="{BB962C8B-B14F-4D97-AF65-F5344CB8AC3E}">
        <p14:creationId xmlns:p14="http://schemas.microsoft.com/office/powerpoint/2010/main" val="3597636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r>
              <a:rPr lang="en-US" sz="900" b="1" dirty="0"/>
              <a:t>Academic and Professional Organizations</a:t>
            </a:r>
            <a:r>
              <a:rPr lang="en-US" sz="900" dirty="0"/>
              <a:t> – assist their members in acquiring experience in their chosen occupational field and in aiding in the job search. Students convene to discuss pertinent issues related to their field of interest and to learn job related skills in an effort to be fully prepared for future success. Such professional organizations typically focus on one career area of interest. Examples of professional organizations include the American Marketing Association, Student Education Association, and the Mathematics Society.</a:t>
            </a:r>
          </a:p>
          <a:p>
            <a:endParaRPr lang="en-US" sz="900" b="1" dirty="0"/>
          </a:p>
          <a:p>
            <a:r>
              <a:rPr lang="en-US" sz="900" b="1" dirty="0"/>
              <a:t>Student Government - </a:t>
            </a:r>
            <a:r>
              <a:rPr lang="en-US" sz="900" dirty="0"/>
              <a:t>One of the most widespread types of extracurricular experience available on college campuses is student government. Students involved in governance organizations, such as student government and residence hall government, are typically elected by their peers to function as the "official voice" of students to university administration. These government participants often serve on campus-wide committees in an effort to represent the ideas and concerns of their fellow students. Student government functions include allocating funds to other organizations, planning programs related to student interests, providing forums for student issue discussion, and helping to build and sustain a successful campus community. Additional examples of campus governance organizations include honor councils, which seek to enforce a university's honor code, and judiciary boards, where students hear disciplinary cases and render verdicts.</a:t>
            </a:r>
          </a:p>
          <a:p>
            <a:endParaRPr lang="en-US" sz="900" dirty="0"/>
          </a:p>
          <a:p>
            <a:r>
              <a:rPr lang="en-US" sz="900" b="1" dirty="0"/>
              <a:t>Other Activities – </a:t>
            </a:r>
            <a:r>
              <a:rPr lang="en-US" sz="900" dirty="0"/>
              <a:t>Honorary organizations recognize student scholars, often in a certain academic discipline, who maintain a specific grade point average. Religious organizations offer students an opportunity to gather in fellowship with students of similar religious backgrounds. Media organizations on campus consist of print, television, and radio venues, and these activities may include writing or taking pictures for the school newspaper, serving on the yearbook staff, or working as a disc jockey for the campus radio station. Individuals interested in politics may join the College Republicans or College Democrats. Students who enjoy planning campus-wide events may participate in the Homecoming or Parents' Weekend committees. Greek organizations (fraternities and sororities) offer many social opportunities while also promoting service and leadership.</a:t>
            </a:r>
          </a:p>
          <a:p>
            <a:endParaRPr lang="en-US" sz="900" dirty="0"/>
          </a:p>
          <a:p>
            <a:r>
              <a:rPr lang="en-US" sz="900" dirty="0"/>
              <a:t>Information taken from http://education.stateuniversity.com/pages/1855/College-Extracurricular-Activities.html and </a:t>
            </a:r>
            <a:r>
              <a:rPr lang="en-US" sz="900" dirty="0">
                <a:hlinkClick r:id="rId3"/>
              </a:rPr>
              <a:t>http://www.begincollege.com/learning-about-the-different-types-of-fraternities-sororities/</a:t>
            </a:r>
            <a:endParaRPr lang="en-US" sz="900" dirty="0"/>
          </a:p>
        </p:txBody>
      </p:sp>
      <p:sp>
        <p:nvSpPr>
          <p:cNvPr id="4" name="Slide Number Placeholder 3"/>
          <p:cNvSpPr>
            <a:spLocks noGrp="1"/>
          </p:cNvSpPr>
          <p:nvPr>
            <p:ph type="sldNum" sz="quarter" idx="10"/>
          </p:nvPr>
        </p:nvSpPr>
        <p:spPr/>
        <p:txBody>
          <a:bodyPr/>
          <a:lstStyle/>
          <a:p>
            <a:fld id="{AE8FD8AC-AFB0-482B-A774-F590D403CF70}" type="slidenum">
              <a:rPr lang="en-US" smtClean="0"/>
              <a:pPr/>
              <a:t>20</a:t>
            </a:fld>
            <a:endParaRPr lang="en-US"/>
          </a:p>
        </p:txBody>
      </p:sp>
    </p:spTree>
    <p:extLst>
      <p:ext uri="{BB962C8B-B14F-4D97-AF65-F5344CB8AC3E}">
        <p14:creationId xmlns:p14="http://schemas.microsoft.com/office/powerpoint/2010/main" val="423053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The Arts</a:t>
            </a:r>
            <a:r>
              <a:rPr lang="en-US" sz="1000" dirty="0"/>
              <a:t>. Students interested in fine arts have a plethora of extracurricular opportunities in which they can actively participate. Activities including plays, musicals, and dance concerts offer a chance for students to demonstrate their dramatic abilities. Marching band, jazz band, orchestra, and singing groups allow students to pursue their musical interests at the college level. Pottery, sculpture, and mosaic classes and workshops are also offered for students to learn and enjoy.</a:t>
            </a:r>
          </a:p>
          <a:p>
            <a:endParaRPr lang="en-US" sz="1000" dirty="0"/>
          </a:p>
          <a:p>
            <a:r>
              <a:rPr lang="en-US" sz="1000" b="1" dirty="0"/>
              <a:t>Other Activities – </a:t>
            </a:r>
            <a:r>
              <a:rPr lang="en-US" sz="1000" dirty="0"/>
              <a:t>Honorary organizations recognize student scholars, often in a certain academic discipline, who maintain a specific grade point average. Religious organizations offer students an opportunity to gather in fellowship with students of similar religious backgrounds. Media organizations on campus consist of print, television, and radio venues, and these activities may include writing or taking pictures for the school newspaper, serving on the yearbook staff, or working as a disc jockey for the campus radio station. Individuals interested in politics may join the College Republicans or College Democrats. Students who enjoy planning campus-wide events may participate in the Homecoming or Parents' Weekend committees. Greek organizations (fraternities and sororities) offer many social opportunities while also promoting service and leadership.</a:t>
            </a:r>
          </a:p>
          <a:p>
            <a:endParaRPr lang="en-US" sz="1000" dirty="0"/>
          </a:p>
          <a:p>
            <a:r>
              <a:rPr lang="en-US" sz="1000" dirty="0"/>
              <a:t>Information taken from http://education.stateuniversity.com/pages/1855/College-Extracurricular-Activities.html</a:t>
            </a:r>
          </a:p>
          <a:p>
            <a:endParaRPr lang="en-US" sz="1000" dirty="0"/>
          </a:p>
          <a:p>
            <a:r>
              <a:rPr lang="en-US" sz="1000" b="1" dirty="0"/>
              <a:t>Volunteer and Service-Related Activities</a:t>
            </a:r>
            <a:r>
              <a:rPr lang="en-US" sz="1000" dirty="0"/>
              <a:t>. Volunteer and service-related activities exist to help improve the local and worldwide community, an important goal of extracurricular activities. In the Alternative Spring Break program, students engage in community service projects, such as rebuilding homes, planting trees, or tutoring students during their college spring break. Additional service projects and organizations function throughout the year, including Alpha Phi Omega, Habitat for Humanity, and Circle K, which promote service and volunteerism during the college years. Service-learning programs offer students an opportunity to contribute to their community and, most important, to critically reflect upon their service experiences.</a:t>
            </a:r>
          </a:p>
          <a:p>
            <a:r>
              <a:rPr lang="en-US" sz="1000" dirty="0"/>
              <a:t>Services include:</a:t>
            </a:r>
          </a:p>
          <a:p>
            <a:pPr lvl="1"/>
            <a:r>
              <a:rPr lang="en-US" sz="1000" dirty="0"/>
              <a:t>Volunteer Database: You can add your name and information to this database to be informed of volunteer and service opportunities on campus</a:t>
            </a:r>
          </a:p>
          <a:p>
            <a:pPr lvl="1"/>
            <a:r>
              <a:rPr lang="en-US" sz="1000" dirty="0"/>
              <a:t>Service and Immersion Trips: Travel in your own state or to another country for volunteer work</a:t>
            </a:r>
          </a:p>
          <a:p>
            <a:pPr lvl="1"/>
            <a:r>
              <a:rPr lang="en-US" sz="1000" dirty="0"/>
              <a:t>Campus Organizations: Get involved with a specific service group on your campus</a:t>
            </a:r>
          </a:p>
          <a:p>
            <a:pPr lvl="1"/>
            <a:r>
              <a:rPr lang="en-US" sz="1000" dirty="0"/>
              <a:t>Advocacy: Explore ways to work with others on the topic of social change</a:t>
            </a:r>
          </a:p>
          <a:p>
            <a:endParaRPr lang="en-US" sz="1000" dirty="0"/>
          </a:p>
          <a:p>
            <a:r>
              <a:rPr lang="en-US" sz="1000" dirty="0"/>
              <a:t>Information taken from http://education.stateuniversity.com/pages/1855/College-Extracurricular-Activities.html</a:t>
            </a:r>
          </a:p>
        </p:txBody>
      </p:sp>
      <p:sp>
        <p:nvSpPr>
          <p:cNvPr id="4" name="Slide Number Placeholder 3"/>
          <p:cNvSpPr>
            <a:spLocks noGrp="1"/>
          </p:cNvSpPr>
          <p:nvPr>
            <p:ph type="sldNum" sz="quarter" idx="10"/>
          </p:nvPr>
        </p:nvSpPr>
        <p:spPr/>
        <p:txBody>
          <a:bodyPr/>
          <a:lstStyle/>
          <a:p>
            <a:fld id="{AE8FD8AC-AFB0-482B-A774-F590D403CF70}" type="slidenum">
              <a:rPr lang="en-US" smtClean="0"/>
              <a:pPr/>
              <a:t>21</a:t>
            </a:fld>
            <a:endParaRPr lang="en-US"/>
          </a:p>
        </p:txBody>
      </p:sp>
    </p:spTree>
    <p:extLst>
      <p:ext uri="{BB962C8B-B14F-4D97-AF65-F5344CB8AC3E}">
        <p14:creationId xmlns:p14="http://schemas.microsoft.com/office/powerpoint/2010/main" val="423053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Multicultural Activities</a:t>
            </a:r>
            <a:r>
              <a:rPr lang="en-US" dirty="0"/>
              <a:t> – focus on increasing awareness and understanding of various cultures and ethnic and racial backgrounds. Many schools sponsor festivals, concerts, lectures, and discussions that promote multicultural awareness on campus in which students may participate. In addition, involvement in these activities may be an important step toward positive racial, ethnic, or sexual-identity development. Examples of multicultural organizations include Black Student Union, Muslim Student Association, and Russian Club.</a:t>
            </a:r>
          </a:p>
          <a:p>
            <a:endParaRPr lang="en-US" dirty="0"/>
          </a:p>
          <a:p>
            <a:r>
              <a:rPr lang="en-US" b="1" dirty="0"/>
              <a:t>Other Activities – </a:t>
            </a:r>
            <a:r>
              <a:rPr lang="en-US" dirty="0"/>
              <a:t>Honorary organizations recognize student scholars, often in a certain academic discipline, who maintain a specific grade point average. Religious organizations offer students an opportunity to gather in fellowship with students of similar religious backgrounds. Media organizations on campus consist of print, television, and radio venues, and these activities may include writing or taking pictures for the school newspaper, serving on the yearbook staff, or working as a disc jockey for the campus radio station. Individuals interested in politics may join the College Republicans or College Democrats. Students who enjoy planning campus-wide events may participate in the Homecoming or Parents' Weekend committees. Greek organizations (fraternities and sororities) offer many social opportunities while also promoting service and leadership.</a:t>
            </a:r>
          </a:p>
          <a:p>
            <a:endParaRPr lang="en-US" dirty="0"/>
          </a:p>
          <a:p>
            <a:r>
              <a:rPr lang="en-US" dirty="0"/>
              <a:t>Information taken from http://education.stateuniversity.com/pages/1855/College-Extracurricular-Activities.html</a:t>
            </a:r>
          </a:p>
        </p:txBody>
      </p:sp>
      <p:sp>
        <p:nvSpPr>
          <p:cNvPr id="4" name="Slide Number Placeholder 3"/>
          <p:cNvSpPr>
            <a:spLocks noGrp="1"/>
          </p:cNvSpPr>
          <p:nvPr>
            <p:ph type="sldNum" sz="quarter" idx="10"/>
          </p:nvPr>
        </p:nvSpPr>
        <p:spPr/>
        <p:txBody>
          <a:bodyPr/>
          <a:lstStyle/>
          <a:p>
            <a:fld id="{AE8FD8AC-AFB0-482B-A774-F590D403CF70}" type="slidenum">
              <a:rPr lang="en-US" smtClean="0"/>
              <a:pPr/>
              <a:t>22</a:t>
            </a:fld>
            <a:endParaRPr lang="en-US"/>
          </a:p>
        </p:txBody>
      </p:sp>
    </p:spTree>
    <p:extLst>
      <p:ext uri="{BB962C8B-B14F-4D97-AF65-F5344CB8AC3E}">
        <p14:creationId xmlns:p14="http://schemas.microsoft.com/office/powerpoint/2010/main" val="423053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people define extracurricular activities as athletics; however, in the college setting athletics take on their own meaning.  Almost every college and university in the United States offers some type of intercollegiate and intramural athletics. Being a varsity athlete requires a great commitment of time and energy for practicing, conditioning, and competing. Intramural sports provide an opportunity for all </a:t>
            </a:r>
            <a:r>
              <a:rPr lang="en-US" dirty="0" err="1"/>
              <a:t>nonvarsity</a:t>
            </a:r>
            <a:r>
              <a:rPr lang="en-US" dirty="0"/>
              <a:t> student athletes to play a sport they enjoy, while competing against their peers. Players at all skill levels are invited to participate, and often these activities may be quite competitive. For those students who particularly enjoy watching collegiate sports, many schools have student spirit organizations that allow students to attend sporting events, sit in a special student cheering section, and applaud the home team.</a:t>
            </a:r>
          </a:p>
          <a:p>
            <a:endParaRPr lang="en-US" dirty="0"/>
          </a:p>
          <a:p>
            <a:r>
              <a:rPr lang="en-US" dirty="0"/>
              <a:t>Information taken from http://education.stateuniversity.com/pages/1855/College-Extracurricular-Activities.html</a:t>
            </a:r>
          </a:p>
        </p:txBody>
      </p:sp>
      <p:sp>
        <p:nvSpPr>
          <p:cNvPr id="4" name="Slide Number Placeholder 3"/>
          <p:cNvSpPr>
            <a:spLocks noGrp="1"/>
          </p:cNvSpPr>
          <p:nvPr>
            <p:ph type="sldNum" sz="quarter" idx="10"/>
          </p:nvPr>
        </p:nvSpPr>
        <p:spPr/>
        <p:txBody>
          <a:bodyPr/>
          <a:lstStyle/>
          <a:p>
            <a:fld id="{AE8FD8AC-AFB0-482B-A774-F590D403CF70}" type="slidenum">
              <a:rPr lang="en-US" smtClean="0"/>
              <a:pPr/>
              <a:t>23</a:t>
            </a:fld>
            <a:endParaRPr lang="en-US"/>
          </a:p>
        </p:txBody>
      </p:sp>
    </p:spTree>
    <p:extLst>
      <p:ext uri="{BB962C8B-B14F-4D97-AF65-F5344CB8AC3E}">
        <p14:creationId xmlns:p14="http://schemas.microsoft.com/office/powerpoint/2010/main" val="423053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8FD8AC-AFB0-482B-A774-F590D403CF70}" type="slidenum">
              <a:rPr lang="en-US" smtClean="0"/>
              <a:pPr/>
              <a:t>24</a:t>
            </a:fld>
            <a:endParaRPr lang="en-US"/>
          </a:p>
        </p:txBody>
      </p:sp>
    </p:spTree>
    <p:extLst>
      <p:ext uri="{BB962C8B-B14F-4D97-AF65-F5344CB8AC3E}">
        <p14:creationId xmlns:p14="http://schemas.microsoft.com/office/powerpoint/2010/main" val="1982287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3</a:t>
            </a:fld>
            <a:endParaRPr lang="en-US"/>
          </a:p>
        </p:txBody>
      </p:sp>
    </p:spTree>
    <p:extLst>
      <p:ext uri="{BB962C8B-B14F-4D97-AF65-F5344CB8AC3E}">
        <p14:creationId xmlns:p14="http://schemas.microsoft.com/office/powerpoint/2010/main" val="2537911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Any</a:t>
            </a:r>
            <a:r>
              <a:rPr lang="en-US" baseline="0" dirty="0" smtClean="0">
                <a:solidFill>
                  <a:schemeClr val="tx1"/>
                </a:solidFill>
              </a:rPr>
              <a:t> resource that contributes directly to the academic progression of a student is an academic resource</a:t>
            </a:r>
          </a:p>
          <a:p>
            <a:endParaRPr lang="en-US" baseline="0" dirty="0" smtClean="0">
              <a:solidFill>
                <a:schemeClr val="tx1"/>
              </a:solidFill>
            </a:endParaRPr>
          </a:p>
          <a:p>
            <a:r>
              <a:rPr lang="en-US" baseline="0" dirty="0" smtClean="0">
                <a:solidFill>
                  <a:schemeClr val="tx1"/>
                </a:solidFill>
              </a:rPr>
              <a:t>Although each campus will have slightly different resources, call them by different names, and organize or group them differently, the main types of support available are fairly standard across university settings</a:t>
            </a:r>
          </a:p>
          <a:p>
            <a:endParaRPr lang="en-US" baseline="0" dirty="0" smtClean="0">
              <a:solidFill>
                <a:schemeClr val="tx1"/>
              </a:solidFill>
            </a:endParaRPr>
          </a:p>
          <a:p>
            <a:r>
              <a:rPr lang="en-US" baseline="0" dirty="0" smtClean="0">
                <a:solidFill>
                  <a:schemeClr val="tx1"/>
                </a:solidFill>
              </a:rPr>
              <a:t>As we talk more in-depth about these types of resources, keep in mind that the services that we mention will vary from campus to campus. The ones listed are reasonably common offerings.</a:t>
            </a:r>
          </a:p>
          <a:p>
            <a:endParaRPr lang="en-US" baseline="0" dirty="0" smtClean="0">
              <a:solidFill>
                <a:schemeClr val="tx1"/>
              </a:solidFill>
            </a:endParaRPr>
          </a:p>
          <a:p>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4</a:t>
            </a:fld>
            <a:endParaRPr lang="en-US"/>
          </a:p>
        </p:txBody>
      </p:sp>
    </p:spTree>
    <p:extLst>
      <p:ext uri="{BB962C8B-B14F-4D97-AF65-F5344CB8AC3E}">
        <p14:creationId xmlns:p14="http://schemas.microsoft.com/office/powerpoint/2010/main" val="3597636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a:t>The library is an important resource that sometimes isn’t utilized enough by students. Many students don’t realize the depth and breadth of the services their library offers and are surprised to find out that there’s support available for things they might not expect, such as loaning out technology items (e.g., Kindle, laptop), figuring out what topic to write a paper on, and generating the citations needed to correctly reference sources in papers.</a:t>
            </a:r>
          </a:p>
          <a:p>
            <a:pPr defTabSz="932871">
              <a:defRPr/>
            </a:pPr>
            <a:endParaRPr lang="en-US" dirty="0"/>
          </a:p>
          <a:p>
            <a:pPr defTabSz="932871">
              <a:defRPr/>
            </a:pPr>
            <a:r>
              <a:rPr lang="en-US" dirty="0"/>
              <a:t>In addition, with current technology, many libraries can be accessed remotely. Students may be able to use many of the library’s services from their dorm room or apartment.</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5</a:t>
            </a:fld>
            <a:endParaRPr lang="en-US"/>
          </a:p>
        </p:txBody>
      </p:sp>
    </p:spTree>
    <p:extLst>
      <p:ext uri="{BB962C8B-B14F-4D97-AF65-F5344CB8AC3E}">
        <p14:creationId xmlns:p14="http://schemas.microsoft.com/office/powerpoint/2010/main" val="123088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solidFill>
                  <a:schemeClr val="tx1"/>
                </a:solidFill>
              </a:rPr>
              <a:t>Tutoring</a:t>
            </a:r>
            <a:r>
              <a:rPr lang="en-US" baseline="0" dirty="0" smtClean="0">
                <a:solidFill>
                  <a:schemeClr val="tx1"/>
                </a:solidFill>
              </a:rPr>
              <a:t> </a:t>
            </a:r>
            <a:r>
              <a:rPr lang="en-US" dirty="0" smtClean="0">
                <a:solidFill>
                  <a:schemeClr val="tx1"/>
                </a:solidFill>
              </a:rPr>
              <a:t>centers offer many resources to aid students in understanding.  They</a:t>
            </a:r>
            <a:r>
              <a:rPr lang="en-US" baseline="0" dirty="0" smtClean="0">
                <a:solidFill>
                  <a:schemeClr val="tx1"/>
                </a:solidFill>
              </a:rPr>
              <a:t> are not only to be used when students are having difficulty in a class.  Some of the most successful students use them proactively to run through and review main ideas.  Tutoring sessions can be tailored for individual student needs.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Many colleges offer free</a:t>
            </a:r>
            <a:r>
              <a:rPr lang="en-US" baseline="0" dirty="0" smtClean="0">
                <a:solidFill>
                  <a:schemeClr val="tx1"/>
                </a:solidFill>
              </a:rPr>
              <a:t> tutoring in a wide variety of subjects and courses. They also may maintain lists of resources for students who need support beyond what they offer, such as online academic support or other tutors.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6</a:t>
            </a:fld>
            <a:endParaRPr lang="en-US"/>
          </a:p>
        </p:txBody>
      </p:sp>
    </p:spTree>
    <p:extLst>
      <p:ext uri="{BB962C8B-B14F-4D97-AF65-F5344CB8AC3E}">
        <p14:creationId xmlns:p14="http://schemas.microsoft.com/office/powerpoint/2010/main" val="421780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AE8FD8AC-AFB0-482B-A774-F590D403CF70}" type="slidenum">
              <a:rPr lang="en-US" smtClean="0"/>
              <a:pPr/>
              <a:t>7</a:t>
            </a:fld>
            <a:endParaRPr lang="en-US"/>
          </a:p>
        </p:txBody>
      </p:sp>
    </p:spTree>
    <p:extLst>
      <p:ext uri="{BB962C8B-B14F-4D97-AF65-F5344CB8AC3E}">
        <p14:creationId xmlns:p14="http://schemas.microsoft.com/office/powerpoint/2010/main" val="1187905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big difference between tutoring in high school and college is that in high school, students usually only use tutoring if they struggle in a subject or need to raise their grades. However college students take advantage of tutoring regardless of whether they’re struggling or not. Tutoring is a resource to </a:t>
            </a:r>
            <a:r>
              <a:rPr lang="en-US" i="1" dirty="0"/>
              <a:t>keep</a:t>
            </a:r>
            <a:r>
              <a:rPr lang="en-US" dirty="0"/>
              <a:t> your grades up so you won’t need to </a:t>
            </a:r>
            <a:r>
              <a:rPr lang="en-US" i="1" dirty="0"/>
              <a:t>bring</a:t>
            </a:r>
            <a:r>
              <a:rPr lang="en-US" dirty="0"/>
              <a:t> them up. </a:t>
            </a:r>
          </a:p>
          <a:p>
            <a:endParaRPr lang="en-US" dirty="0"/>
          </a:p>
          <a:p>
            <a:r>
              <a:rPr lang="en-US" dirty="0"/>
              <a:t>Tutoring in college has a different set of expectations and guidelines than in high school. Some of these include:</a:t>
            </a:r>
          </a:p>
          <a:p>
            <a:pPr marL="174913" indent="-174913">
              <a:buFontTx/>
              <a:buChar char="-"/>
            </a:pPr>
            <a:r>
              <a:rPr lang="en-US" dirty="0"/>
              <a:t>Students must show up prepared. This includes bringing all materials you may need – at minimum, your syllabus, book, and notes – as well as supplemental materials, laptop, </a:t>
            </a:r>
            <a:r>
              <a:rPr lang="en-US" dirty="0" err="1"/>
              <a:t>flashdrive</a:t>
            </a:r>
            <a:r>
              <a:rPr lang="en-US" dirty="0"/>
              <a:t>, etc. </a:t>
            </a:r>
          </a:p>
          <a:p>
            <a:pPr marL="174913" indent="-174913">
              <a:buFontTx/>
              <a:buChar char="-"/>
            </a:pPr>
            <a:r>
              <a:rPr lang="en-US" dirty="0"/>
              <a:t>Another aspect of being prepared for tutoring is being mentally prepared. To do this, you must have gone to class, listened attentively, and taken notes. You must have already studied independently by reading and reviewing the materials and by completing practice problems if applicable. This is because in this setting, a tutor’s role is not to teach or re-teach you the material. It’s to troubleshoot with you and either clarify or help you develop a deeper understanding. This is impossible to do unless you already have significant exposure to the material. You need to make a genuine effort at understanding the content beforehand – not just a cursory look at it with the assumption that the tutor will do the work of helping you understand it. You also need to come to tutoring knowing what you do and don’t understand so you don’t waste time on topics you’ve mastered. Being able to articulate specifically where you need help – and even better, what it is about that topic that’s confusing you – is important to getting the most out of tutoring.</a:t>
            </a:r>
          </a:p>
          <a:p>
            <a:pPr marL="174913" indent="-174913">
              <a:buFontTx/>
              <a:buChar char="-"/>
            </a:pPr>
            <a:r>
              <a:rPr lang="en-US" dirty="0"/>
              <a:t>During tutoring, you need to be an active participant in the process. Use your active listening and critical thinking skills to interact with the tutor and the material; don’t sit back passively and wait for knowledge to be spoon-fed to you.</a:t>
            </a:r>
          </a:p>
          <a:p>
            <a:pPr marL="174913" indent="-174913">
              <a:buFontTx/>
              <a:buChar char="-"/>
            </a:pPr>
            <a:r>
              <a:rPr lang="en-US" dirty="0"/>
              <a:t>Finally, be aware that tutoring is not a last-minute resource. If you only attend tutoring right before a test or assignment due date, there may be very little that the tutor can do to help you. Last-minute tutoring is great for clarifying a few points or getting in one more guided review, but not for cramming or learning entire concepts.</a:t>
            </a:r>
          </a:p>
          <a:p>
            <a:pPr marL="174913" indent="-174913">
              <a:buFontTx/>
              <a:buChar char="-"/>
            </a:pPr>
            <a:endParaRPr lang="en-US" dirty="0"/>
          </a:p>
          <a:p>
            <a:r>
              <a:rPr lang="en-US" dirty="0"/>
              <a:t>A couple more points about the role of tutors:</a:t>
            </a:r>
          </a:p>
          <a:p>
            <a:pPr marL="174913" indent="-174913">
              <a:buFontTx/>
              <a:buChar char="-"/>
            </a:pPr>
            <a:r>
              <a:rPr lang="en-US" dirty="0"/>
              <a:t>A tutor will work through material with you, but not for you. You can expect to receive guidance, but not the answers. </a:t>
            </a:r>
          </a:p>
          <a:p>
            <a:pPr marL="174913" indent="-174913">
              <a:buFontTx/>
              <a:buChar char="-"/>
            </a:pPr>
            <a:r>
              <a:rPr lang="en-US" dirty="0"/>
              <a:t>In addition, many tutoring centers have strict guidelines about the types of assignments their tutors can help with and the types of assistance they can provide. Especially in math, most tutors will not be able to help you work directly on an assignment that will be submitted for a grade. Instead, they may be able to show you problems that are very similar to the ones on your assignment and help you work through those to figure out what to do with the graded problems. The same goes for helping with content on online quizzes or tests. A tutor may be able to explain a concept to you but not tell you which answer on your quiz is correct. The big exception to this is usually writing assistance. Writing centers also have strict guidelines about how they can or cannot help you, but they will generally be able to provide direct support on papers and other writing assignments even though they will be turned in for a grade.</a:t>
            </a:r>
          </a:p>
        </p:txBody>
      </p:sp>
      <p:sp>
        <p:nvSpPr>
          <p:cNvPr id="4" name="Slide Number Placeholder 3"/>
          <p:cNvSpPr>
            <a:spLocks noGrp="1"/>
          </p:cNvSpPr>
          <p:nvPr>
            <p:ph type="sldNum" sz="quarter" idx="10"/>
          </p:nvPr>
        </p:nvSpPr>
        <p:spPr/>
        <p:txBody>
          <a:bodyPr/>
          <a:lstStyle/>
          <a:p>
            <a:fld id="{AE8FD8AC-AFB0-482B-A774-F590D403CF70}" type="slidenum">
              <a:rPr lang="en-US" smtClean="0"/>
              <a:pPr/>
              <a:t>8</a:t>
            </a:fld>
            <a:endParaRPr lang="en-US"/>
          </a:p>
        </p:txBody>
      </p:sp>
    </p:spTree>
    <p:extLst>
      <p:ext uri="{BB962C8B-B14F-4D97-AF65-F5344CB8AC3E}">
        <p14:creationId xmlns:p14="http://schemas.microsoft.com/office/powerpoint/2010/main" val="4217801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Advising is another key academic resource for college students. These are an advisor’s primary roles for supporting students.</a:t>
            </a:r>
          </a:p>
          <a:p>
            <a:r>
              <a:rPr lang="en-US" sz="1100" dirty="0"/>
              <a:t>Note: Although advisors assist students in selecting courses and figuring out how to register for them, in most cases advisors do not actually register students for the classes directly. After the first semester, that is usually the student’s responsibility, as most campuses have online course registration systems.</a:t>
            </a:r>
          </a:p>
          <a:p>
            <a:endParaRPr lang="en-US" sz="1100" dirty="0"/>
          </a:p>
          <a:p>
            <a:r>
              <a:rPr lang="en-US" sz="1100" dirty="0"/>
              <a:t>Students generally access 2 different types of advisors during their college experience. </a:t>
            </a:r>
          </a:p>
          <a:p>
            <a:pPr marL="174913" indent="-174913">
              <a:buFontTx/>
              <a:buChar char="-"/>
            </a:pPr>
            <a:r>
              <a:rPr lang="en-US" sz="1100" dirty="0"/>
              <a:t>General (or pre-major) advisors work with students before they enter a major/degree program. They are trained to help students mostly through the process of completing foundational/core requirements along with all the other roles listed on the slide. They also often have a working knowledge of many/most/all of the campus’s degree programs so they can help guide students towards declaring a major.</a:t>
            </a:r>
          </a:p>
          <a:p>
            <a:pPr marL="174913" indent="-174913">
              <a:buFontTx/>
              <a:buChar char="-"/>
            </a:pPr>
            <a:r>
              <a:rPr lang="en-US" sz="1100" dirty="0"/>
              <a:t>However, major advisors are the ones with the specialized knowledge about a major/degree program. Students start working with these advisors once they’ve decided what program to enter. They also have the same advising roles but may be more focused on the issues that apply specifically to students in their own department. In the same category, students who are majoring in something but also working towards a “pre-professional” track in order to attend a specialized graduate school (e.g., pre-law, pre-med, etc.) may have a pre-professional advisor who helps them meet these requirements; alternately, their major advisor may help with that. </a:t>
            </a:r>
          </a:p>
        </p:txBody>
      </p:sp>
      <p:sp>
        <p:nvSpPr>
          <p:cNvPr id="4" name="Slide Number Placeholder 3"/>
          <p:cNvSpPr>
            <a:spLocks noGrp="1"/>
          </p:cNvSpPr>
          <p:nvPr>
            <p:ph type="sldNum" sz="quarter" idx="10"/>
          </p:nvPr>
        </p:nvSpPr>
        <p:spPr/>
        <p:txBody>
          <a:bodyPr/>
          <a:lstStyle/>
          <a:p>
            <a:fld id="{AE8FD8AC-AFB0-482B-A774-F590D403CF70}" type="slidenum">
              <a:rPr lang="en-US" smtClean="0"/>
              <a:pPr/>
              <a:t>9</a:t>
            </a:fld>
            <a:endParaRPr lang="en-US"/>
          </a:p>
        </p:txBody>
      </p:sp>
    </p:spTree>
    <p:extLst>
      <p:ext uri="{BB962C8B-B14F-4D97-AF65-F5344CB8AC3E}">
        <p14:creationId xmlns:p14="http://schemas.microsoft.com/office/powerpoint/2010/main" val="349884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A377BCC-4DF7-4964-A5A9-34C38298DA14}"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30258240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77BCC-4DF7-4964-A5A9-34C38298DA14}"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126732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77BCC-4DF7-4964-A5A9-34C38298DA14}"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2909967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A377BCC-4DF7-4964-A5A9-34C38298DA14}"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18666830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377BCC-4DF7-4964-A5A9-34C38298DA14}"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321821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377BCC-4DF7-4964-A5A9-34C38298DA14}"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207877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377BCC-4DF7-4964-A5A9-34C38298DA14}"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1741046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377BCC-4DF7-4964-A5A9-34C38298DA14}"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169629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77BCC-4DF7-4964-A5A9-34C38298DA14}"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120252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77BCC-4DF7-4964-A5A9-34C38298DA14}"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3248634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77BCC-4DF7-4964-A5A9-34C38298DA14}"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33C25-0C2A-408F-B3E7-4650301F93D0}" type="slidenum">
              <a:rPr lang="en-US" smtClean="0"/>
              <a:pPr/>
              <a:t>‹#›</a:t>
            </a:fld>
            <a:endParaRPr lang="en-US"/>
          </a:p>
        </p:txBody>
      </p:sp>
    </p:spTree>
    <p:extLst>
      <p:ext uri="{BB962C8B-B14F-4D97-AF65-F5344CB8AC3E}">
        <p14:creationId xmlns:p14="http://schemas.microsoft.com/office/powerpoint/2010/main" val="323957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377BCC-4DF7-4964-A5A9-34C38298DA14}"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33C25-0C2A-408F-B3E7-4650301F93D0}" type="slidenum">
              <a:rPr lang="en-US" smtClean="0"/>
              <a:pPr/>
              <a:t>‹#›</a:t>
            </a:fld>
            <a:endParaRPr lang="en-US"/>
          </a:p>
        </p:txBody>
      </p:sp>
    </p:spTree>
    <p:extLst>
      <p:ext uri="{BB962C8B-B14F-4D97-AF65-F5344CB8AC3E}">
        <p14:creationId xmlns:p14="http://schemas.microsoft.com/office/powerpoint/2010/main" val="2631079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71600"/>
          </a:xfrm>
        </p:spPr>
        <p:txBody>
          <a:bodyPr>
            <a:normAutofit/>
          </a:bodyPr>
          <a:lstStyle/>
          <a:p>
            <a:r>
              <a:rPr lang="en-US" sz="5400" b="1" dirty="0" smtClean="0">
                <a:solidFill>
                  <a:schemeClr val="bg1"/>
                </a:solidFill>
              </a:rPr>
              <a:t>Campus Resources</a:t>
            </a:r>
            <a:endParaRPr lang="en-US" sz="5400" b="1" dirty="0">
              <a:solidFill>
                <a:schemeClr val="bg1"/>
              </a:solidFill>
            </a:endParaRPr>
          </a:p>
        </p:txBody>
      </p:sp>
      <p:pic>
        <p:nvPicPr>
          <p:cNvPr id="1026" name="Picture 2" descr="C:\Users\COE\AppData\Local\Microsoft\Windows\Temporary Internet Files\Content.IE5\EXVJYG4B\MP90044224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8819" y="2743200"/>
            <a:ext cx="5186362" cy="345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20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Center</a:t>
            </a:r>
            <a:endParaRPr lang="en-US" dirty="0"/>
          </a:p>
        </p:txBody>
      </p:sp>
      <p:sp>
        <p:nvSpPr>
          <p:cNvPr id="3" name="Content Placeholder 2"/>
          <p:cNvSpPr>
            <a:spLocks noGrp="1"/>
          </p:cNvSpPr>
          <p:nvPr>
            <p:ph idx="1"/>
          </p:nvPr>
        </p:nvSpPr>
        <p:spPr>
          <a:xfrm>
            <a:off x="457200" y="1600200"/>
            <a:ext cx="5181600" cy="4525963"/>
          </a:xfrm>
        </p:spPr>
        <p:txBody>
          <a:bodyPr>
            <a:normAutofit/>
          </a:bodyPr>
          <a:lstStyle/>
          <a:p>
            <a:pPr marL="342900" lvl="1" indent="-342900">
              <a:buNone/>
            </a:pPr>
            <a:r>
              <a:rPr lang="en-US" sz="3600" dirty="0" smtClean="0"/>
              <a:t>Career Centers offer:</a:t>
            </a:r>
          </a:p>
          <a:p>
            <a:pPr marL="0" indent="-400050"/>
            <a:r>
              <a:rPr lang="en-US" dirty="0"/>
              <a:t>C</a:t>
            </a:r>
            <a:r>
              <a:rPr lang="en-US" dirty="0" smtClean="0"/>
              <a:t>areer counseling</a:t>
            </a:r>
          </a:p>
          <a:p>
            <a:pPr marL="0" indent="-400050"/>
            <a:r>
              <a:rPr lang="en-US" dirty="0"/>
              <a:t>I</a:t>
            </a:r>
            <a:r>
              <a:rPr lang="en-US" dirty="0" smtClean="0"/>
              <a:t>nternship guidance</a:t>
            </a:r>
          </a:p>
          <a:p>
            <a:pPr marL="0" indent="-400050"/>
            <a:r>
              <a:rPr lang="en-US" dirty="0"/>
              <a:t>J</a:t>
            </a:r>
            <a:r>
              <a:rPr lang="en-US" dirty="0" smtClean="0"/>
              <a:t>ob fairs</a:t>
            </a:r>
          </a:p>
          <a:p>
            <a:pPr marL="0" indent="-400050"/>
            <a:r>
              <a:rPr lang="en-US" dirty="0" smtClean="0"/>
              <a:t>Extensive </a:t>
            </a:r>
            <a:r>
              <a:rPr lang="en-US" dirty="0"/>
              <a:t>career </a:t>
            </a:r>
            <a:r>
              <a:rPr lang="en-US" dirty="0" smtClean="0"/>
              <a:t>resources</a:t>
            </a:r>
          </a:p>
          <a:p>
            <a:pPr marL="0" indent="-400050"/>
            <a:r>
              <a:rPr lang="en-US" dirty="0" smtClean="0"/>
              <a:t>Mock interviews </a:t>
            </a:r>
          </a:p>
          <a:p>
            <a:pPr marL="0" indent="-400050"/>
            <a:r>
              <a:rPr lang="en-US" dirty="0" smtClean="0"/>
              <a:t>Alumni </a:t>
            </a:r>
            <a:r>
              <a:rPr lang="en-US" dirty="0" smtClean="0"/>
              <a:t>support</a:t>
            </a:r>
            <a:endParaRPr lang="en-US" dirty="0" smtClean="0"/>
          </a:p>
        </p:txBody>
      </p:sp>
      <p:pic>
        <p:nvPicPr>
          <p:cNvPr id="6147" name="Picture 3" descr="C:\Windows\system32\config\systemprofile\AppData\Local\Microsoft\Windows\Temporary Internet Files\Content.IE5\VIRI8N2F\MC900070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1327247"/>
            <a:ext cx="2436973" cy="4768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506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a:t>
            </a:r>
            <a:r>
              <a:rPr lang="en-US" dirty="0" smtClean="0"/>
              <a:t>Technology &amp; Computing</a:t>
            </a:r>
            <a:endParaRPr lang="en-US" dirty="0"/>
          </a:p>
        </p:txBody>
      </p:sp>
      <p:sp>
        <p:nvSpPr>
          <p:cNvPr id="3" name="Content Placeholder 2"/>
          <p:cNvSpPr>
            <a:spLocks noGrp="1"/>
          </p:cNvSpPr>
          <p:nvPr>
            <p:ph idx="1"/>
          </p:nvPr>
        </p:nvSpPr>
        <p:spPr>
          <a:xfrm>
            <a:off x="457200" y="1371600"/>
            <a:ext cx="8229600" cy="5181600"/>
          </a:xfrm>
        </p:spPr>
        <p:txBody>
          <a:bodyPr>
            <a:normAutofit lnSpcReduction="10000"/>
          </a:bodyPr>
          <a:lstStyle/>
          <a:p>
            <a:pPr marL="457200" lvl="1" indent="-457200">
              <a:buFont typeface="Arial" pitchFamily="34" charset="0"/>
              <a:buChar char="•"/>
            </a:pPr>
            <a:r>
              <a:rPr lang="en-US" dirty="0" smtClean="0"/>
              <a:t>Manage </a:t>
            </a:r>
            <a:r>
              <a:rPr lang="en-US" dirty="0"/>
              <a:t>campus technology and </a:t>
            </a:r>
            <a:r>
              <a:rPr lang="en-US" dirty="0" smtClean="0"/>
              <a:t>related </a:t>
            </a:r>
            <a:r>
              <a:rPr lang="en-US" dirty="0" smtClean="0"/>
              <a:t>services </a:t>
            </a:r>
          </a:p>
          <a:p>
            <a:pPr marL="457200" lvl="1" indent="-457200">
              <a:buFont typeface="Arial" pitchFamily="34" charset="0"/>
              <a:buChar char="•"/>
            </a:pPr>
            <a:r>
              <a:rPr lang="en-US" dirty="0" smtClean="0"/>
              <a:t>Some services include:</a:t>
            </a:r>
          </a:p>
          <a:p>
            <a:pPr marL="742950" lvl="2" indent="-342900">
              <a:buFont typeface="Calibri" pitchFamily="34" charset="0"/>
              <a:buChar char="⁻"/>
            </a:pPr>
            <a:r>
              <a:rPr lang="en-US" dirty="0" smtClean="0"/>
              <a:t>Troubleshooting personal computer issues for hardware or software</a:t>
            </a:r>
          </a:p>
          <a:p>
            <a:pPr marL="742950" lvl="2" indent="-342900">
              <a:buFont typeface="Calibri" pitchFamily="34" charset="0"/>
              <a:buChar char="⁻"/>
            </a:pPr>
            <a:r>
              <a:rPr lang="en-US" dirty="0" smtClean="0"/>
              <a:t>Providing and supporting a</a:t>
            </a:r>
            <a:r>
              <a:rPr lang="en-US" dirty="0" smtClean="0"/>
              <a:t>cademic software</a:t>
            </a:r>
            <a:endParaRPr lang="en-US" dirty="0" smtClean="0"/>
          </a:p>
          <a:p>
            <a:pPr marL="742950" lvl="2" indent="-342900">
              <a:buFont typeface="Calibri" pitchFamily="34" charset="0"/>
              <a:buChar char="⁻"/>
            </a:pPr>
            <a:r>
              <a:rPr lang="en-US" dirty="0" smtClean="0"/>
              <a:t>Student email</a:t>
            </a:r>
            <a:endParaRPr lang="en-US" dirty="0" smtClean="0"/>
          </a:p>
          <a:p>
            <a:pPr marL="742950" lvl="2" indent="-342900">
              <a:buFont typeface="Calibri" pitchFamily="34" charset="0"/>
              <a:buChar char="⁻"/>
            </a:pPr>
            <a:r>
              <a:rPr lang="en-US" dirty="0"/>
              <a:t>F</a:t>
            </a:r>
            <a:r>
              <a:rPr lang="en-US" dirty="0" smtClean="0"/>
              <a:t>ile storage</a:t>
            </a:r>
          </a:p>
          <a:p>
            <a:pPr marL="742950" lvl="2" indent="-342900">
              <a:buFont typeface="Calibri" pitchFamily="34" charset="0"/>
              <a:buChar char="⁻"/>
            </a:pPr>
            <a:r>
              <a:rPr lang="en-US" dirty="0" smtClean="0"/>
              <a:t>Workshops and training</a:t>
            </a:r>
            <a:endParaRPr lang="en-US" dirty="0"/>
          </a:p>
          <a:p>
            <a:pPr marL="742950" lvl="2" indent="-342900">
              <a:buFont typeface="Calibri" pitchFamily="34" charset="0"/>
              <a:buChar char="⁻"/>
            </a:pPr>
            <a:r>
              <a:rPr lang="en-US" dirty="0"/>
              <a:t>Internet safety and security</a:t>
            </a:r>
          </a:p>
          <a:p>
            <a:pPr marL="742950" lvl="2" indent="-342900">
              <a:buFont typeface="Calibri" pitchFamily="34" charset="0"/>
              <a:buChar char="⁻"/>
            </a:pPr>
            <a:r>
              <a:rPr lang="en-US" dirty="0"/>
              <a:t>Maintaining campus computer labs</a:t>
            </a:r>
          </a:p>
          <a:p>
            <a:pPr marL="742950" lvl="2" indent="-342900">
              <a:buFont typeface="Calibri" pitchFamily="34" charset="0"/>
              <a:buChar char="⁻"/>
            </a:pPr>
            <a:r>
              <a:rPr lang="en-US" dirty="0" smtClean="0"/>
              <a:t>Supporting </a:t>
            </a:r>
            <a:r>
              <a:rPr lang="en-US" dirty="0"/>
              <a:t>online courses or online course content</a:t>
            </a:r>
          </a:p>
          <a:p>
            <a:pPr marL="742950" lvl="2" indent="-342900">
              <a:buFont typeface="Calibri" pitchFamily="34" charset="0"/>
              <a:buChar char="⁻"/>
            </a:pPr>
            <a:r>
              <a:rPr lang="en-US" dirty="0" smtClean="0"/>
              <a:t>Maintaining </a:t>
            </a:r>
            <a:r>
              <a:rPr lang="en-US" dirty="0"/>
              <a:t>campus servers and networks (e.g., </a:t>
            </a:r>
            <a:r>
              <a:rPr lang="en-US" dirty="0" err="1"/>
              <a:t>wifi</a:t>
            </a:r>
            <a:r>
              <a:rPr lang="en-US" dirty="0"/>
              <a:t>)</a:t>
            </a:r>
          </a:p>
          <a:p>
            <a:endParaRPr lang="en-US" dirty="0"/>
          </a:p>
        </p:txBody>
      </p:sp>
      <p:pic>
        <p:nvPicPr>
          <p:cNvPr id="7170" name="Picture 2" descr="C:\Windows\system32\config\systemprofile\AppData\Local\Microsoft\Windows\Temporary Internet Files\Content.IE5\KP898TLL\MC9002341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2861280"/>
            <a:ext cx="1939705" cy="2472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23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Registrar</a:t>
            </a:r>
            <a:endParaRPr lang="en-US" dirty="0"/>
          </a:p>
        </p:txBody>
      </p:sp>
      <p:sp>
        <p:nvSpPr>
          <p:cNvPr id="3" name="Content Placeholder 2"/>
          <p:cNvSpPr>
            <a:spLocks noGrp="1"/>
          </p:cNvSpPr>
          <p:nvPr>
            <p:ph idx="1"/>
          </p:nvPr>
        </p:nvSpPr>
        <p:spPr>
          <a:xfrm>
            <a:off x="457200" y="1477940"/>
            <a:ext cx="8229600" cy="4648224"/>
          </a:xfrm>
        </p:spPr>
        <p:txBody>
          <a:bodyPr>
            <a:normAutofit fontScale="92500"/>
          </a:bodyPr>
          <a:lstStyle/>
          <a:p>
            <a:pPr>
              <a:spcAft>
                <a:spcPts val="1800"/>
              </a:spcAft>
            </a:pPr>
            <a:r>
              <a:rPr lang="en-US" dirty="0" smtClean="0"/>
              <a:t>University official (or department) responsible for maintaining records on all students and academic policies</a:t>
            </a:r>
          </a:p>
          <a:p>
            <a:r>
              <a:rPr lang="en-US" dirty="0" smtClean="0"/>
              <a:t>Services and responsibilities provided</a:t>
            </a:r>
          </a:p>
          <a:p>
            <a:pPr lvl="1"/>
            <a:r>
              <a:rPr lang="en-US" dirty="0"/>
              <a:t>Academic record-keeping on all students</a:t>
            </a:r>
          </a:p>
          <a:p>
            <a:pPr lvl="1"/>
            <a:r>
              <a:rPr lang="en-US" dirty="0"/>
              <a:t>Issuing grades</a:t>
            </a:r>
          </a:p>
          <a:p>
            <a:pPr lvl="1"/>
            <a:r>
              <a:rPr lang="en-US" dirty="0" smtClean="0"/>
              <a:t>Filling transcript requests</a:t>
            </a:r>
          </a:p>
          <a:p>
            <a:pPr lvl="1"/>
            <a:r>
              <a:rPr lang="en-US" dirty="0" smtClean="0"/>
              <a:t>Assigning classroom/meeting space</a:t>
            </a:r>
          </a:p>
          <a:p>
            <a:pPr lvl="1"/>
            <a:r>
              <a:rPr lang="en-US" dirty="0" smtClean="0"/>
              <a:t>Certifying degree requirements and issuing degrees</a:t>
            </a:r>
          </a:p>
        </p:txBody>
      </p:sp>
      <p:pic>
        <p:nvPicPr>
          <p:cNvPr id="4" name="Picture 2" descr="C:\Users\johnsonem\AppData\Local\Microsoft\Windows\Temporary Internet Files\Content.IE5\CLFPAK0H\MP90040903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661" y="3856061"/>
            <a:ext cx="1554139" cy="1554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577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Study Abroad Programs</a:t>
            </a:r>
            <a:endParaRPr lang="en-US" dirty="0"/>
          </a:p>
        </p:txBody>
      </p:sp>
      <p:sp>
        <p:nvSpPr>
          <p:cNvPr id="3" name="Content Placeholder 2"/>
          <p:cNvSpPr>
            <a:spLocks noGrp="1"/>
          </p:cNvSpPr>
          <p:nvPr>
            <p:ph idx="1"/>
          </p:nvPr>
        </p:nvSpPr>
        <p:spPr>
          <a:xfrm>
            <a:off x="381000" y="1371600"/>
            <a:ext cx="8229600" cy="5181600"/>
          </a:xfrm>
        </p:spPr>
        <p:txBody>
          <a:bodyPr>
            <a:normAutofit lnSpcReduction="10000"/>
          </a:bodyPr>
          <a:lstStyle/>
          <a:p>
            <a:pPr marL="342900" lvl="1" indent="-342900">
              <a:buFont typeface="Arial" pitchFamily="34" charset="0"/>
              <a:buChar char="•"/>
            </a:pPr>
            <a:r>
              <a:rPr lang="en-US" dirty="0"/>
              <a:t>Educational programs in other countries offered by </a:t>
            </a:r>
            <a:r>
              <a:rPr lang="en-US" dirty="0" smtClean="0"/>
              <a:t>a student’s home school</a:t>
            </a:r>
          </a:p>
          <a:p>
            <a:pPr marL="342900" lvl="1" indent="-342900">
              <a:buFont typeface="Arial" pitchFamily="34" charset="0"/>
              <a:buChar char="•"/>
            </a:pPr>
            <a:r>
              <a:rPr lang="en-US" dirty="0" smtClean="0"/>
              <a:t>Opportunities vary by university</a:t>
            </a:r>
          </a:p>
          <a:p>
            <a:pPr marL="742950" lvl="2" indent="-342900"/>
            <a:r>
              <a:rPr lang="en-US" dirty="0" smtClean="0"/>
              <a:t>Various countries; different host institutions</a:t>
            </a:r>
          </a:p>
          <a:p>
            <a:pPr marL="742950" lvl="2" indent="-342900"/>
            <a:r>
              <a:rPr lang="en-US" dirty="0" smtClean="0"/>
              <a:t>Varying living arrangements </a:t>
            </a:r>
            <a:br>
              <a:rPr lang="en-US" dirty="0" smtClean="0"/>
            </a:br>
            <a:r>
              <a:rPr lang="en-US" dirty="0" smtClean="0"/>
              <a:t>(e.g., dorm, host family)</a:t>
            </a:r>
          </a:p>
          <a:p>
            <a:pPr marL="742950" lvl="2" indent="-342900"/>
            <a:r>
              <a:rPr lang="en-US" dirty="0" smtClean="0"/>
              <a:t>Options for length of program may </a:t>
            </a:r>
            <a:br>
              <a:rPr lang="en-US" dirty="0" smtClean="0"/>
            </a:br>
            <a:r>
              <a:rPr lang="en-US" dirty="0" smtClean="0"/>
              <a:t>include summer, semester, year</a:t>
            </a:r>
          </a:p>
          <a:p>
            <a:pPr marL="742950" lvl="2" indent="-342900"/>
            <a:r>
              <a:rPr lang="en-US" dirty="0" smtClean="0"/>
              <a:t>M</a:t>
            </a:r>
            <a:r>
              <a:rPr lang="en-US" dirty="0" smtClean="0"/>
              <a:t>ay receive academic credits for </a:t>
            </a:r>
            <a:br>
              <a:rPr lang="en-US" dirty="0" smtClean="0"/>
            </a:br>
            <a:r>
              <a:rPr lang="en-US" dirty="0" smtClean="0"/>
              <a:t>participating</a:t>
            </a:r>
          </a:p>
          <a:p>
            <a:pPr marL="742950" lvl="2" indent="-342900"/>
            <a:r>
              <a:rPr lang="en-US" dirty="0" smtClean="0"/>
              <a:t>Costs will vary depending on school, </a:t>
            </a:r>
            <a:br>
              <a:rPr lang="en-US" dirty="0" smtClean="0"/>
            </a:br>
            <a:r>
              <a:rPr lang="en-US" dirty="0" smtClean="0"/>
              <a:t>program, location, etc.</a:t>
            </a:r>
            <a:endParaRPr lang="en-US" dirty="0"/>
          </a:p>
          <a:p>
            <a:r>
              <a:rPr lang="en-US" sz="2800" dirty="0" smtClean="0"/>
              <a:t>Courses usually offered in student’s native language</a:t>
            </a:r>
          </a:p>
        </p:txBody>
      </p:sp>
      <p:pic>
        <p:nvPicPr>
          <p:cNvPr id="6146" name="Picture 2" descr="C:\Users\johnsonem\AppData\Local\Microsoft\Windows\Temporary Internet Files\Content.IE5\2BNQUXTV\MP90044238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3505200"/>
            <a:ext cx="2576584" cy="1717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305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339975"/>
            <a:ext cx="9144000" cy="1470025"/>
          </a:xfrm>
        </p:spPr>
        <p:txBody>
          <a:bodyPr>
            <a:normAutofit/>
          </a:bodyPr>
          <a:lstStyle/>
          <a:p>
            <a:r>
              <a:rPr lang="en-US" sz="4800" dirty="0" smtClean="0"/>
              <a:t>Transportation </a:t>
            </a:r>
            <a:r>
              <a:rPr lang="en-US" sz="4800" dirty="0" smtClean="0"/>
              <a:t>&amp; Dining </a:t>
            </a:r>
            <a:r>
              <a:rPr lang="en-US" sz="4800" dirty="0" smtClean="0"/>
              <a:t>Resources</a:t>
            </a:r>
            <a:endParaRPr lang="en-US" sz="4800" dirty="0"/>
          </a:p>
        </p:txBody>
      </p:sp>
      <p:pic>
        <p:nvPicPr>
          <p:cNvPr id="10242" name="Picture 2" descr="C:\Windows\system32\config\systemprofile\AppData\Local\Microsoft\Windows\Temporary Internet Files\Content.IE5\K04QBX08\MC90023336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4150346"/>
            <a:ext cx="1997259" cy="1869454"/>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Windows\system32\config\systemprofile\AppData\Local\Microsoft\Windows\Temporary Internet Files\Content.IE5\K04QBX08\MC90002838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7544" y="551507"/>
            <a:ext cx="2077572" cy="1582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105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1143000"/>
          </a:xfrm>
        </p:spPr>
        <p:txBody>
          <a:bodyPr/>
          <a:lstStyle/>
          <a:p>
            <a:r>
              <a:rPr lang="en-US" dirty="0" smtClean="0"/>
              <a:t>Campus Transportation</a:t>
            </a:r>
            <a:endParaRPr lang="en-US"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dirty="0" smtClean="0"/>
              <a:t>Buses </a:t>
            </a:r>
          </a:p>
          <a:p>
            <a:pPr lvl="1"/>
            <a:r>
              <a:rPr lang="en-US" dirty="0"/>
              <a:t>S</a:t>
            </a:r>
            <a:r>
              <a:rPr lang="en-US" dirty="0" smtClean="0"/>
              <a:t>afe and reliable way to travel </a:t>
            </a:r>
          </a:p>
          <a:p>
            <a:pPr lvl="1"/>
            <a:r>
              <a:rPr lang="en-US" dirty="0" smtClean="0"/>
              <a:t>Most require a campus ID</a:t>
            </a:r>
          </a:p>
          <a:p>
            <a:pPr lvl="1">
              <a:spcAft>
                <a:spcPts val="1200"/>
              </a:spcAft>
            </a:pPr>
            <a:r>
              <a:rPr lang="en-US" dirty="0" smtClean="0"/>
              <a:t>Typically have multiple stops in a city, including grocery stores, shopping centers, and apartment complexes</a:t>
            </a:r>
          </a:p>
          <a:p>
            <a:r>
              <a:rPr lang="en-US" dirty="0" smtClean="0"/>
              <a:t>Bikes</a:t>
            </a:r>
          </a:p>
          <a:p>
            <a:pPr lvl="1"/>
            <a:r>
              <a:rPr lang="en-US" dirty="0" smtClean="0"/>
              <a:t>Efficient and cost effective</a:t>
            </a:r>
          </a:p>
          <a:p>
            <a:pPr lvl="1">
              <a:spcAft>
                <a:spcPts val="1200"/>
              </a:spcAft>
            </a:pPr>
            <a:r>
              <a:rPr lang="en-US" dirty="0" smtClean="0"/>
              <a:t>Convenient</a:t>
            </a:r>
          </a:p>
          <a:p>
            <a:r>
              <a:rPr lang="en-US" dirty="0" smtClean="0"/>
              <a:t>Personal v</a:t>
            </a:r>
            <a:r>
              <a:rPr lang="en-US" dirty="0" smtClean="0"/>
              <a:t>ehicles </a:t>
            </a:r>
            <a:r>
              <a:rPr lang="en-US" dirty="0" smtClean="0"/>
              <a:t>and parking </a:t>
            </a:r>
          </a:p>
          <a:p>
            <a:pPr lvl="1"/>
            <a:r>
              <a:rPr lang="en-US" dirty="0" smtClean="0"/>
              <a:t>Parking </a:t>
            </a:r>
            <a:r>
              <a:rPr lang="en-US" dirty="0" smtClean="0"/>
              <a:t>for </a:t>
            </a:r>
            <a:r>
              <a:rPr lang="en-US" dirty="0" smtClean="0"/>
              <a:t>freshmen often limited</a:t>
            </a:r>
            <a:endParaRPr lang="en-US" dirty="0" smtClean="0"/>
          </a:p>
          <a:p>
            <a:pPr lvl="1"/>
            <a:r>
              <a:rPr lang="en-US" dirty="0" smtClean="0"/>
              <a:t>Stickers or parking passes </a:t>
            </a:r>
            <a:r>
              <a:rPr lang="en-US" dirty="0" smtClean="0"/>
              <a:t>usually required on campus</a:t>
            </a:r>
            <a:endParaRPr lang="en-US" dirty="0" smtClean="0"/>
          </a:p>
          <a:p>
            <a:pPr lvl="1"/>
            <a:r>
              <a:rPr lang="en-US" dirty="0" smtClean="0"/>
              <a:t>Prices and parking areas vary </a:t>
            </a:r>
            <a:r>
              <a:rPr lang="en-US" dirty="0" smtClean="0"/>
              <a:t>by campus</a:t>
            </a:r>
            <a:endParaRPr lang="en-US" dirty="0" smtClean="0"/>
          </a:p>
        </p:txBody>
      </p:sp>
      <p:pic>
        <p:nvPicPr>
          <p:cNvPr id="11266" name="Picture 2" descr="C:\Windows\system32\config\systemprofile\AppData\Local\Microsoft\Windows\Temporary Internet Files\Content.IE5\VIRI8N2F\MC9003656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3352800"/>
            <a:ext cx="2057400" cy="199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642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Additional Campus Transportation Options</a:t>
            </a:r>
            <a:endParaRPr lang="en-US" sz="3600"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Car-sharing / short-term car </a:t>
            </a:r>
            <a:r>
              <a:rPr lang="en-US" sz="2800" dirty="0"/>
              <a:t>rental </a:t>
            </a:r>
          </a:p>
          <a:p>
            <a:pPr lvl="1"/>
            <a:r>
              <a:rPr lang="en-US" sz="2400" dirty="0" smtClean="0"/>
              <a:t>Service </a:t>
            </a:r>
            <a:r>
              <a:rPr lang="en-US" sz="2400" dirty="0"/>
              <a:t>for students who </a:t>
            </a:r>
            <a:r>
              <a:rPr lang="en-US" sz="2400" dirty="0" smtClean="0"/>
              <a:t>only need </a:t>
            </a:r>
            <a:r>
              <a:rPr lang="en-US" sz="2400" dirty="0"/>
              <a:t>intermittent access to a </a:t>
            </a:r>
            <a:r>
              <a:rPr lang="en-US" sz="2400" dirty="0" smtClean="0"/>
              <a:t>vehicle</a:t>
            </a:r>
            <a:endParaRPr lang="en-US" sz="2400" dirty="0"/>
          </a:p>
          <a:p>
            <a:pPr lvl="1">
              <a:spcAft>
                <a:spcPts val="1800"/>
              </a:spcAft>
            </a:pPr>
            <a:r>
              <a:rPr lang="en-US" sz="2400" dirty="0" smtClean="0"/>
              <a:t>Availability, rates, and </a:t>
            </a:r>
            <a:r>
              <a:rPr lang="en-US" sz="2400" dirty="0" smtClean="0"/>
              <a:t>restrictions vary </a:t>
            </a:r>
            <a:r>
              <a:rPr lang="en-US" sz="2400" dirty="0"/>
              <a:t>per </a:t>
            </a:r>
            <a:r>
              <a:rPr lang="en-US" sz="2400" dirty="0" smtClean="0"/>
              <a:t>campus</a:t>
            </a:r>
            <a:endParaRPr lang="en-US" sz="2400" dirty="0"/>
          </a:p>
          <a:p>
            <a:r>
              <a:rPr lang="en-US" sz="2800" dirty="0" smtClean="0"/>
              <a:t>Ride-sharing</a:t>
            </a:r>
            <a:endParaRPr lang="en-US" sz="2800" dirty="0"/>
          </a:p>
          <a:p>
            <a:pPr lvl="1"/>
            <a:r>
              <a:rPr lang="en-US" sz="2400" dirty="0" smtClean="0"/>
              <a:t>Social networks that facilitate requesting </a:t>
            </a:r>
            <a:r>
              <a:rPr lang="en-US" sz="2400" dirty="0"/>
              <a:t>or </a:t>
            </a:r>
            <a:r>
              <a:rPr lang="en-US" sz="2400" dirty="0" smtClean="0"/>
              <a:t>offering transportation within a community or university</a:t>
            </a:r>
            <a:endParaRPr lang="en-US" sz="2400" dirty="0"/>
          </a:p>
          <a:p>
            <a:pPr lvl="1"/>
            <a:r>
              <a:rPr lang="en-US" sz="2400" dirty="0" smtClean="0"/>
              <a:t>Aims to </a:t>
            </a:r>
            <a:r>
              <a:rPr lang="en-US" sz="2400" dirty="0" smtClean="0"/>
              <a:t>decrease </a:t>
            </a:r>
            <a:r>
              <a:rPr lang="en-US" sz="2400" dirty="0"/>
              <a:t>traffic and parking </a:t>
            </a:r>
            <a:r>
              <a:rPr lang="en-US" sz="2400" dirty="0" smtClean="0"/>
              <a:t>difficulties, helps the environment, </a:t>
            </a:r>
            <a:r>
              <a:rPr lang="en-US" sz="2400" dirty="0"/>
              <a:t>and </a:t>
            </a:r>
            <a:r>
              <a:rPr lang="en-US" sz="2400" dirty="0" smtClean="0"/>
              <a:t>reduces </a:t>
            </a:r>
            <a:r>
              <a:rPr lang="en-US" sz="2400" dirty="0"/>
              <a:t>travel </a:t>
            </a:r>
            <a:r>
              <a:rPr lang="en-US" sz="2400" dirty="0" smtClean="0"/>
              <a:t>costs</a:t>
            </a:r>
            <a:endParaRPr lang="en-US" sz="2800" dirty="0"/>
          </a:p>
        </p:txBody>
      </p:sp>
      <p:pic>
        <p:nvPicPr>
          <p:cNvPr id="7170" name="Picture 2" descr="C:\Users\johnsonem\AppData\Local\Microsoft\Windows\Temporary Internet Files\Content.IE5\2BNQUXTV\MC90036120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5486400"/>
            <a:ext cx="1921716" cy="1099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065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Campus Dining</a:t>
            </a:r>
            <a:endParaRPr lang="en-US" dirty="0"/>
          </a:p>
        </p:txBody>
      </p:sp>
      <p:sp>
        <p:nvSpPr>
          <p:cNvPr id="3" name="Content Placeholder 2"/>
          <p:cNvSpPr>
            <a:spLocks noGrp="1"/>
          </p:cNvSpPr>
          <p:nvPr>
            <p:ph idx="1"/>
          </p:nvPr>
        </p:nvSpPr>
        <p:spPr>
          <a:xfrm>
            <a:off x="228600" y="1143000"/>
            <a:ext cx="8686800" cy="5715000"/>
          </a:xfrm>
        </p:spPr>
        <p:txBody>
          <a:bodyPr>
            <a:normAutofit/>
          </a:bodyPr>
          <a:lstStyle/>
          <a:p>
            <a:r>
              <a:rPr lang="en-US" sz="2800" dirty="0" smtClean="0"/>
              <a:t>Most campuses have many dining options</a:t>
            </a:r>
            <a:endParaRPr lang="en-US" sz="2800" dirty="0" smtClean="0"/>
          </a:p>
          <a:p>
            <a:pPr lvl="1"/>
            <a:r>
              <a:rPr lang="en-US" sz="2400" dirty="0" smtClean="0"/>
              <a:t>Wide </a:t>
            </a:r>
            <a:r>
              <a:rPr lang="en-US" sz="2400" dirty="0" smtClean="0"/>
              <a:t>variety of foods</a:t>
            </a:r>
          </a:p>
          <a:p>
            <a:pPr lvl="1"/>
            <a:r>
              <a:rPr lang="en-US" sz="2400" dirty="0" smtClean="0"/>
              <a:t>Cafeteria style as well as </a:t>
            </a:r>
            <a:r>
              <a:rPr lang="en-US" sz="2400" i="1" dirty="0" err="1" smtClean="0"/>
              <a:t>à</a:t>
            </a:r>
            <a:r>
              <a:rPr lang="en-US" sz="2400" i="1" dirty="0" smtClean="0"/>
              <a:t> la carte</a:t>
            </a:r>
            <a:endParaRPr lang="en-US" sz="2400" dirty="0" smtClean="0"/>
          </a:p>
          <a:p>
            <a:pPr lvl="1"/>
            <a:r>
              <a:rPr lang="en-US" sz="2400" dirty="0" smtClean="0"/>
              <a:t>Your campus’s options might include chain restaurants (fast-food or sit-down), coffee shops, smoothie bars, snack shops, and/or mini-markets</a:t>
            </a:r>
            <a:endParaRPr lang="en-US" sz="2400" dirty="0" smtClean="0"/>
          </a:p>
          <a:p>
            <a:endParaRPr lang="en-US" sz="1400" dirty="0" smtClean="0"/>
          </a:p>
          <a:p>
            <a:r>
              <a:rPr lang="en-US" sz="2800" dirty="0" smtClean="0"/>
              <a:t>Many students are enrolled in a meal plan</a:t>
            </a:r>
            <a:endParaRPr lang="en-US" sz="2800" dirty="0" smtClean="0"/>
          </a:p>
          <a:p>
            <a:pPr lvl="1"/>
            <a:r>
              <a:rPr lang="en-US" sz="2400" dirty="0" smtClean="0"/>
              <a:t>Small, medium, and large meal plans are </a:t>
            </a:r>
            <a:r>
              <a:rPr lang="en-US" sz="2400" dirty="0" smtClean="0"/>
              <a:t>available</a:t>
            </a:r>
          </a:p>
          <a:p>
            <a:pPr lvl="1"/>
            <a:r>
              <a:rPr lang="en-US" sz="2400" dirty="0" smtClean="0"/>
              <a:t>May cover only dining halls or include other dining facilities</a:t>
            </a:r>
            <a:endParaRPr lang="en-US" sz="2400" dirty="0" smtClean="0"/>
          </a:p>
          <a:p>
            <a:endParaRPr lang="en-US" sz="1400" dirty="0" smtClean="0"/>
          </a:p>
          <a:p>
            <a:r>
              <a:rPr lang="en-US" sz="2800" dirty="0" smtClean="0"/>
              <a:t>Campus dining services may also hold social events such as “Midnight Breakfast”</a:t>
            </a:r>
            <a:endParaRPr lang="en-US" sz="2800" dirty="0" smtClean="0"/>
          </a:p>
        </p:txBody>
      </p:sp>
      <p:pic>
        <p:nvPicPr>
          <p:cNvPr id="8194" name="Picture 2" descr="C:\Users\johnsonem\AppData\Local\Microsoft\Windows\Temporary Internet Files\Content.IE5\2BNQUXTV\MC90023768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457200"/>
            <a:ext cx="1331614" cy="1531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760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42900" y="1295400"/>
            <a:ext cx="8458200" cy="1470025"/>
          </a:xfrm>
        </p:spPr>
        <p:txBody>
          <a:bodyPr>
            <a:noAutofit/>
          </a:bodyPr>
          <a:lstStyle/>
          <a:p>
            <a:r>
              <a:rPr lang="en-US" sz="4800" dirty="0" smtClean="0"/>
              <a:t>Student Organization Resources</a:t>
            </a:r>
            <a:endParaRPr lang="en-US" sz="4800" dirty="0"/>
          </a:p>
        </p:txBody>
      </p:sp>
      <p:pic>
        <p:nvPicPr>
          <p:cNvPr id="13314" name="Picture 2" descr="C:\Windows\system32\config\systemprofile\AppData\Local\Microsoft\Windows\Temporary Internet Files\Content.IE5\CRGM37W4\MC90043985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0336" y="3352800"/>
            <a:ext cx="3863328" cy="2099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9949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Extracurricular Activities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Any non-academic activity or organization</a:t>
            </a:r>
          </a:p>
          <a:p>
            <a:r>
              <a:rPr lang="en-US" dirty="0" smtClean="0"/>
              <a:t>Participation helps to develop the “whole student”</a:t>
            </a:r>
          </a:p>
          <a:p>
            <a:r>
              <a:rPr lang="en-US" dirty="0" smtClean="0"/>
              <a:t>Many possible purposes for getting involved</a:t>
            </a:r>
          </a:p>
          <a:p>
            <a:pPr lvl="1"/>
            <a:r>
              <a:rPr lang="en-US" dirty="0" smtClean="0"/>
              <a:t>Entertainment and enjoyment</a:t>
            </a:r>
          </a:p>
          <a:p>
            <a:pPr lvl="1"/>
            <a:r>
              <a:rPr lang="en-US" dirty="0" smtClean="0"/>
              <a:t>Socialization; meeting friends; networking</a:t>
            </a:r>
          </a:p>
          <a:p>
            <a:pPr lvl="1"/>
            <a:r>
              <a:rPr lang="en-US" dirty="0" smtClean="0"/>
              <a:t>Gaining and improving skills</a:t>
            </a:r>
          </a:p>
          <a:p>
            <a:pPr lvl="1"/>
            <a:r>
              <a:rPr lang="en-US" dirty="0" smtClean="0"/>
              <a:t>Service/volunteering</a:t>
            </a:r>
          </a:p>
          <a:p>
            <a:pPr lvl="1"/>
            <a:r>
              <a:rPr lang="en-US" dirty="0" smtClean="0"/>
              <a:t>Resume-building</a:t>
            </a:r>
            <a:endParaRPr lang="en-US" dirty="0"/>
          </a:p>
        </p:txBody>
      </p:sp>
    </p:spTree>
    <p:extLst>
      <p:ext uri="{BB962C8B-B14F-4D97-AF65-F5344CB8AC3E}">
        <p14:creationId xmlns:p14="http://schemas.microsoft.com/office/powerpoint/2010/main" val="269719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Types of Campus Resources</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Academic Resources</a:t>
            </a:r>
          </a:p>
          <a:p>
            <a:pPr>
              <a:lnSpc>
                <a:spcPct val="150000"/>
              </a:lnSpc>
            </a:pPr>
            <a:r>
              <a:rPr lang="en-US" dirty="0" smtClean="0"/>
              <a:t>Housing, Dining, and </a:t>
            </a:r>
            <a:r>
              <a:rPr lang="en-US" dirty="0" smtClean="0"/>
              <a:t>Transportation Resources</a:t>
            </a:r>
            <a:endParaRPr lang="en-US" dirty="0" smtClean="0"/>
          </a:p>
          <a:p>
            <a:pPr>
              <a:lnSpc>
                <a:spcPct val="150000"/>
              </a:lnSpc>
            </a:pPr>
            <a:r>
              <a:rPr lang="en-US" dirty="0" smtClean="0"/>
              <a:t>Student Organization Resources</a:t>
            </a:r>
            <a:endParaRPr lang="en-US" dirty="0"/>
          </a:p>
        </p:txBody>
      </p:sp>
      <p:pic>
        <p:nvPicPr>
          <p:cNvPr id="2050" name="Picture 2" descr="C:\Users\johnsonem\AppData\Local\Microsoft\Windows\Temporary Internet Files\Content.IE5\CLFPAK0H\MC90035897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4114799"/>
            <a:ext cx="2286000" cy="228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758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2800" dirty="0" smtClean="0"/>
              <a:t>Types of Student Organizations &amp; Extracurricular Activities</a:t>
            </a:r>
            <a:endParaRPr lang="en-US" sz="2800" dirty="0"/>
          </a:p>
        </p:txBody>
      </p:sp>
      <p:sp>
        <p:nvSpPr>
          <p:cNvPr id="3" name="Content Placeholder 2"/>
          <p:cNvSpPr>
            <a:spLocks noGrp="1"/>
          </p:cNvSpPr>
          <p:nvPr>
            <p:ph idx="1"/>
          </p:nvPr>
        </p:nvSpPr>
        <p:spPr>
          <a:xfrm>
            <a:off x="533400" y="1219200"/>
            <a:ext cx="8077200" cy="5638800"/>
          </a:xfrm>
        </p:spPr>
        <p:txBody>
          <a:bodyPr>
            <a:noAutofit/>
          </a:bodyPr>
          <a:lstStyle/>
          <a:p>
            <a:r>
              <a:rPr lang="en-US" sz="2400" dirty="0" smtClean="0"/>
              <a:t>Academic, Professional, &amp; Honorary</a:t>
            </a:r>
          </a:p>
          <a:p>
            <a:pPr lvl="1"/>
            <a:r>
              <a:rPr lang="en-US" sz="2000" dirty="0" smtClean="0"/>
              <a:t>Groups related to a specific major/field</a:t>
            </a:r>
          </a:p>
          <a:p>
            <a:pPr lvl="1"/>
            <a:r>
              <a:rPr lang="en-US" sz="2000" dirty="0" smtClean="0"/>
              <a:t>Professional membership group</a:t>
            </a:r>
          </a:p>
          <a:p>
            <a:pPr lvl="1">
              <a:spcAft>
                <a:spcPts val="1200"/>
              </a:spcAft>
            </a:pPr>
            <a:r>
              <a:rPr lang="en-US" sz="2000" dirty="0" smtClean="0"/>
              <a:t>Academic honors groups</a:t>
            </a:r>
          </a:p>
          <a:p>
            <a:r>
              <a:rPr lang="en-US" sz="2400" dirty="0" smtClean="0"/>
              <a:t>Leadership</a:t>
            </a:r>
          </a:p>
          <a:p>
            <a:pPr lvl="1"/>
            <a:r>
              <a:rPr lang="en-US" sz="2000" dirty="0" smtClean="0"/>
              <a:t>Developing leadership skills</a:t>
            </a:r>
          </a:p>
          <a:p>
            <a:pPr lvl="1">
              <a:spcAft>
                <a:spcPts val="1200"/>
              </a:spcAft>
            </a:pPr>
            <a:r>
              <a:rPr lang="en-US" sz="2000" dirty="0" smtClean="0"/>
              <a:t>Leadership on campus or in community (e.g., student government, event-planning committees, etc.)</a:t>
            </a:r>
          </a:p>
          <a:p>
            <a:r>
              <a:rPr lang="en-US" sz="2400" dirty="0"/>
              <a:t>Greek </a:t>
            </a:r>
            <a:r>
              <a:rPr lang="en-US" sz="2400" dirty="0" smtClean="0"/>
              <a:t>Life – Fraternities &amp; Sororities</a:t>
            </a:r>
          </a:p>
          <a:p>
            <a:pPr lvl="1"/>
            <a:r>
              <a:rPr lang="en-US" sz="2000" dirty="0" smtClean="0"/>
              <a:t>Social</a:t>
            </a:r>
          </a:p>
          <a:p>
            <a:pPr lvl="1"/>
            <a:r>
              <a:rPr lang="en-US" sz="2000" dirty="0" smtClean="0"/>
              <a:t>Service</a:t>
            </a:r>
          </a:p>
          <a:p>
            <a:pPr lvl="1"/>
            <a:r>
              <a:rPr lang="en-US" sz="2000" dirty="0" smtClean="0"/>
              <a:t>Honorary</a:t>
            </a:r>
          </a:p>
          <a:p>
            <a:pPr lvl="1"/>
            <a:r>
              <a:rPr lang="en-US" sz="2000" dirty="0" smtClean="0"/>
              <a:t>Professional</a:t>
            </a:r>
            <a:endParaRPr lang="en-US" sz="2000" dirty="0"/>
          </a:p>
        </p:txBody>
      </p:sp>
    </p:spTree>
    <p:extLst>
      <p:ext uri="{BB962C8B-B14F-4D97-AF65-F5344CB8AC3E}">
        <p14:creationId xmlns:p14="http://schemas.microsoft.com/office/powerpoint/2010/main" val="1487285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2800" dirty="0" smtClean="0"/>
              <a:t>Types of Student Organizations &amp; Extracurricular Activities</a:t>
            </a:r>
            <a:endParaRPr lang="en-US" sz="2800" dirty="0"/>
          </a:p>
        </p:txBody>
      </p:sp>
      <p:sp>
        <p:nvSpPr>
          <p:cNvPr id="3" name="Content Placeholder 2"/>
          <p:cNvSpPr>
            <a:spLocks noGrp="1"/>
          </p:cNvSpPr>
          <p:nvPr>
            <p:ph idx="1"/>
          </p:nvPr>
        </p:nvSpPr>
        <p:spPr>
          <a:xfrm>
            <a:off x="533400" y="1219200"/>
            <a:ext cx="8077200" cy="5638800"/>
          </a:xfrm>
        </p:spPr>
        <p:txBody>
          <a:bodyPr>
            <a:noAutofit/>
          </a:bodyPr>
          <a:lstStyle/>
          <a:p>
            <a:r>
              <a:rPr lang="en-US" sz="2400" dirty="0" smtClean="0"/>
              <a:t>Service, Volunteering, &amp; Activism</a:t>
            </a:r>
          </a:p>
          <a:p>
            <a:pPr lvl="1"/>
            <a:r>
              <a:rPr lang="en-US" sz="2000" dirty="0" smtClean="0"/>
              <a:t>Groups that place volunteers within university or local community</a:t>
            </a:r>
          </a:p>
          <a:p>
            <a:pPr lvl="1"/>
            <a:r>
              <a:rPr lang="en-US" sz="2000" dirty="0" smtClean="0"/>
              <a:t>Service-Learning programs that combine education with service</a:t>
            </a:r>
          </a:p>
          <a:p>
            <a:pPr lvl="1">
              <a:spcAft>
                <a:spcPts val="1200"/>
              </a:spcAft>
            </a:pPr>
            <a:r>
              <a:rPr lang="en-US" sz="2000" dirty="0" smtClean="0"/>
              <a:t>Services may include volunteer database, service trips, advocacy, etc.</a:t>
            </a:r>
          </a:p>
          <a:p>
            <a:r>
              <a:rPr lang="en-US" sz="2400" dirty="0" smtClean="0"/>
              <a:t>The Arts – Music, Dance, Theatre, Visual Arts, etc.</a:t>
            </a:r>
          </a:p>
          <a:p>
            <a:pPr lvl="1"/>
            <a:r>
              <a:rPr lang="en-US" sz="2000" dirty="0" smtClean="0"/>
              <a:t>Performing arts groups</a:t>
            </a:r>
          </a:p>
          <a:p>
            <a:pPr lvl="1">
              <a:spcAft>
                <a:spcPts val="1200"/>
              </a:spcAft>
            </a:pPr>
            <a:r>
              <a:rPr lang="en-US" sz="2000" dirty="0" smtClean="0"/>
              <a:t>Fine-arts related interest or appreciation groups and events</a:t>
            </a:r>
          </a:p>
          <a:p>
            <a:r>
              <a:rPr lang="en-US" sz="2400" dirty="0" smtClean="0"/>
              <a:t>Student Media</a:t>
            </a:r>
          </a:p>
          <a:p>
            <a:pPr lvl="1"/>
            <a:r>
              <a:rPr lang="en-US" sz="2000" dirty="0" smtClean="0"/>
              <a:t>Campus newspaper</a:t>
            </a:r>
          </a:p>
          <a:p>
            <a:pPr lvl="1"/>
            <a:r>
              <a:rPr lang="en-US" sz="2000" dirty="0" smtClean="0"/>
              <a:t>Yearbook</a:t>
            </a:r>
          </a:p>
          <a:p>
            <a:pPr lvl="1"/>
            <a:r>
              <a:rPr lang="en-US" sz="2000" dirty="0" smtClean="0"/>
              <a:t>Campus television or radio stations</a:t>
            </a:r>
          </a:p>
          <a:p>
            <a:pPr lvl="1"/>
            <a:r>
              <a:rPr lang="en-US" sz="2000" dirty="0" smtClean="0"/>
              <a:t>Literary, art, or other publications</a:t>
            </a:r>
            <a:endParaRPr lang="en-US" sz="2000" dirty="0"/>
          </a:p>
        </p:txBody>
      </p:sp>
    </p:spTree>
    <p:extLst>
      <p:ext uri="{BB962C8B-B14F-4D97-AF65-F5344CB8AC3E}">
        <p14:creationId xmlns:p14="http://schemas.microsoft.com/office/powerpoint/2010/main" val="2264773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2800" dirty="0" smtClean="0"/>
              <a:t>Types of Student Organizations &amp; Extracurricular Activities</a:t>
            </a:r>
            <a:endParaRPr lang="en-US" sz="2800" dirty="0"/>
          </a:p>
        </p:txBody>
      </p:sp>
      <p:sp>
        <p:nvSpPr>
          <p:cNvPr id="3" name="Content Placeholder 2"/>
          <p:cNvSpPr>
            <a:spLocks noGrp="1"/>
          </p:cNvSpPr>
          <p:nvPr>
            <p:ph idx="1"/>
          </p:nvPr>
        </p:nvSpPr>
        <p:spPr>
          <a:xfrm>
            <a:off x="533400" y="1143000"/>
            <a:ext cx="8077200" cy="5638800"/>
          </a:xfrm>
        </p:spPr>
        <p:txBody>
          <a:bodyPr>
            <a:noAutofit/>
          </a:bodyPr>
          <a:lstStyle/>
          <a:p>
            <a:r>
              <a:rPr lang="en-US" sz="2400" dirty="0" smtClean="0"/>
              <a:t>Multicultural</a:t>
            </a:r>
          </a:p>
          <a:p>
            <a:pPr lvl="1"/>
            <a:r>
              <a:rPr lang="en-US" sz="2000" dirty="0" smtClean="0"/>
              <a:t>International student communities</a:t>
            </a:r>
          </a:p>
          <a:p>
            <a:pPr lvl="1"/>
            <a:r>
              <a:rPr lang="en-US" sz="2000" dirty="0" smtClean="0"/>
              <a:t>Cultural exploration and appreciation clubs</a:t>
            </a:r>
          </a:p>
          <a:p>
            <a:pPr lvl="1">
              <a:spcAft>
                <a:spcPts val="1200"/>
              </a:spcAft>
            </a:pPr>
            <a:r>
              <a:rPr lang="en-US" sz="2000" dirty="0" smtClean="0"/>
              <a:t>Minority groups – social, networking, activism, etc.</a:t>
            </a:r>
          </a:p>
          <a:p>
            <a:r>
              <a:rPr lang="en-US" sz="2400" dirty="0" smtClean="0"/>
              <a:t>Religious</a:t>
            </a:r>
          </a:p>
          <a:p>
            <a:pPr lvl="1"/>
            <a:r>
              <a:rPr lang="en-US" sz="2000" dirty="0" smtClean="0"/>
              <a:t>Groups for specific organized religions or interfaith groups</a:t>
            </a:r>
          </a:p>
          <a:p>
            <a:pPr lvl="1"/>
            <a:r>
              <a:rPr lang="en-US" sz="2000" dirty="0" smtClean="0"/>
              <a:t>Spiritual or philosophical organizations</a:t>
            </a:r>
          </a:p>
          <a:p>
            <a:pPr lvl="1">
              <a:spcAft>
                <a:spcPts val="1200"/>
              </a:spcAft>
            </a:pPr>
            <a:r>
              <a:rPr lang="en-US" sz="2000" dirty="0" smtClean="0"/>
              <a:t>Atheist/agnostic groups</a:t>
            </a:r>
          </a:p>
          <a:p>
            <a:r>
              <a:rPr lang="en-US" sz="2400" dirty="0" smtClean="0"/>
              <a:t>Specific Interests</a:t>
            </a:r>
          </a:p>
          <a:p>
            <a:pPr lvl="1"/>
            <a:r>
              <a:rPr lang="en-US" sz="2000" dirty="0" smtClean="0"/>
              <a:t>Political organizations</a:t>
            </a:r>
          </a:p>
          <a:p>
            <a:pPr lvl="1"/>
            <a:r>
              <a:rPr lang="en-US" sz="2000" dirty="0" smtClean="0"/>
              <a:t>Groups for hobbies or activities (e.g., paintball, anime, scuba diving, poetry, comedy, board games, motorcycles, bowling, etc.)</a:t>
            </a:r>
          </a:p>
          <a:p>
            <a:pPr lvl="1"/>
            <a:r>
              <a:rPr lang="en-US" sz="2000" dirty="0" smtClean="0"/>
              <a:t>Health or wellness (e.g., substance-free lifestyle)</a:t>
            </a:r>
          </a:p>
        </p:txBody>
      </p:sp>
    </p:spTree>
    <p:extLst>
      <p:ext uri="{BB962C8B-B14F-4D97-AF65-F5344CB8AC3E}">
        <p14:creationId xmlns:p14="http://schemas.microsoft.com/office/powerpoint/2010/main" val="1412171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2800" dirty="0" smtClean="0"/>
              <a:t>Types of Student Organizations &amp; Extracurricular Activities</a:t>
            </a:r>
            <a:endParaRPr lang="en-US" sz="2800" dirty="0"/>
          </a:p>
        </p:txBody>
      </p:sp>
      <p:sp>
        <p:nvSpPr>
          <p:cNvPr id="3" name="Content Placeholder 2"/>
          <p:cNvSpPr>
            <a:spLocks noGrp="1"/>
          </p:cNvSpPr>
          <p:nvPr>
            <p:ph idx="1"/>
          </p:nvPr>
        </p:nvSpPr>
        <p:spPr>
          <a:xfrm>
            <a:off x="266700" y="1143000"/>
            <a:ext cx="8610600" cy="5638800"/>
          </a:xfrm>
        </p:spPr>
        <p:txBody>
          <a:bodyPr>
            <a:noAutofit/>
          </a:bodyPr>
          <a:lstStyle/>
          <a:p>
            <a:r>
              <a:rPr lang="en-US" sz="2800" dirty="0" smtClean="0"/>
              <a:t>Athletics</a:t>
            </a:r>
            <a:endParaRPr lang="en-US" sz="2400" dirty="0" smtClean="0"/>
          </a:p>
          <a:p>
            <a:pPr lvl="1"/>
            <a:r>
              <a:rPr lang="en-US" sz="2400" dirty="0" smtClean="0"/>
              <a:t>Varsity sports</a:t>
            </a:r>
          </a:p>
          <a:p>
            <a:pPr lvl="2"/>
            <a:r>
              <a:rPr lang="en-US" sz="1600" dirty="0" smtClean="0"/>
              <a:t>Well-organized, highly competitive</a:t>
            </a:r>
          </a:p>
          <a:p>
            <a:pPr lvl="2"/>
            <a:r>
              <a:rPr lang="en-US" sz="1600" dirty="0"/>
              <a:t>S</a:t>
            </a:r>
            <a:r>
              <a:rPr lang="en-US" sz="1600" dirty="0" smtClean="0"/>
              <a:t>ubject to rules from national organizations such as NCAA; professional leadership</a:t>
            </a:r>
          </a:p>
          <a:p>
            <a:pPr lvl="2"/>
            <a:r>
              <a:rPr lang="en-US" sz="1600" dirty="0" smtClean="0"/>
              <a:t>Large time commitment</a:t>
            </a:r>
          </a:p>
          <a:p>
            <a:pPr lvl="1"/>
            <a:r>
              <a:rPr lang="en-US" sz="2400" dirty="0" smtClean="0"/>
              <a:t>Club sports</a:t>
            </a:r>
          </a:p>
          <a:p>
            <a:pPr lvl="2"/>
            <a:r>
              <a:rPr lang="en-US" sz="1600" dirty="0" smtClean="0"/>
              <a:t>Organized and competitive, but less so than varsity sports</a:t>
            </a:r>
          </a:p>
          <a:p>
            <a:pPr lvl="2"/>
            <a:r>
              <a:rPr lang="en-US" sz="1600" dirty="0" smtClean="0"/>
              <a:t>Fewer restrictions and rules; leadership may be student or professional</a:t>
            </a:r>
          </a:p>
          <a:p>
            <a:pPr lvl="2"/>
            <a:r>
              <a:rPr lang="en-US" sz="1600" dirty="0" smtClean="0"/>
              <a:t>Less time commitment than  varsity sports but more than intramurals</a:t>
            </a:r>
          </a:p>
          <a:p>
            <a:pPr lvl="1"/>
            <a:r>
              <a:rPr lang="en-US" sz="2400" dirty="0" smtClean="0"/>
              <a:t>Intramural sports</a:t>
            </a:r>
          </a:p>
          <a:p>
            <a:pPr lvl="2"/>
            <a:r>
              <a:rPr lang="en-US" sz="1600" dirty="0" smtClean="0"/>
              <a:t>Level of organization and competition varies drastically; many are “just for fun”</a:t>
            </a:r>
          </a:p>
          <a:p>
            <a:pPr lvl="2"/>
            <a:r>
              <a:rPr lang="en-US" sz="1600" dirty="0" smtClean="0"/>
              <a:t>Governed by much more lax restrictions; leadership is usually from students</a:t>
            </a:r>
          </a:p>
          <a:p>
            <a:pPr lvl="2"/>
            <a:r>
              <a:rPr lang="en-US" sz="1600" dirty="0" smtClean="0"/>
              <a:t>Usually minimal time commitment</a:t>
            </a:r>
          </a:p>
          <a:p>
            <a:endParaRPr lang="en-US" sz="1200" dirty="0" smtClean="0"/>
          </a:p>
          <a:p>
            <a:r>
              <a:rPr lang="en-US" sz="2800" dirty="0" smtClean="0"/>
              <a:t>Athletic Boosters and school spirit organizations</a:t>
            </a:r>
          </a:p>
        </p:txBody>
      </p:sp>
    </p:spTree>
    <p:extLst>
      <p:ext uri="{BB962C8B-B14F-4D97-AF65-F5344CB8AC3E}">
        <p14:creationId xmlns:p14="http://schemas.microsoft.com/office/powerpoint/2010/main" val="3377471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43572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0"/>
            <a:ext cx="7772400" cy="1470025"/>
          </a:xfrm>
        </p:spPr>
        <p:txBody>
          <a:bodyPr>
            <a:normAutofit/>
          </a:bodyPr>
          <a:lstStyle/>
          <a:p>
            <a:r>
              <a:rPr lang="en-US" sz="6000" dirty="0" smtClean="0"/>
              <a:t>Academic Resources</a:t>
            </a:r>
            <a:endParaRPr lang="en-US" sz="6000" dirty="0"/>
          </a:p>
        </p:txBody>
      </p:sp>
      <p:pic>
        <p:nvPicPr>
          <p:cNvPr id="1026" name="Picture 2" descr="C:\Windows\system32\config\systemprofile\AppData\Local\Microsoft\Windows\Temporary Internet Files\Content.IE5\KP898TLL\MC90003067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4122" y="3383360"/>
            <a:ext cx="3235757" cy="201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121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Academic Resources?</a:t>
            </a:r>
            <a:endParaRPr lang="en-US" dirty="0"/>
          </a:p>
        </p:txBody>
      </p:sp>
      <p:sp>
        <p:nvSpPr>
          <p:cNvPr id="3" name="Content Placeholder 2"/>
          <p:cNvSpPr>
            <a:spLocks noGrp="1"/>
          </p:cNvSpPr>
          <p:nvPr>
            <p:ph idx="1"/>
          </p:nvPr>
        </p:nvSpPr>
        <p:spPr>
          <a:xfrm>
            <a:off x="457200" y="1447800"/>
            <a:ext cx="8229600" cy="5181600"/>
          </a:xfrm>
        </p:spPr>
        <p:txBody>
          <a:bodyPr>
            <a:noAutofit/>
          </a:bodyPr>
          <a:lstStyle/>
          <a:p>
            <a:pPr>
              <a:spcAft>
                <a:spcPts val="1200"/>
              </a:spcAft>
            </a:pPr>
            <a:r>
              <a:rPr lang="en-US" sz="2600" dirty="0" smtClean="0">
                <a:effectLst/>
              </a:rPr>
              <a:t>Resources that benefit</a:t>
            </a:r>
            <a:r>
              <a:rPr lang="en-US" sz="2600" dirty="0" smtClean="0"/>
              <a:t> students </a:t>
            </a:r>
            <a:r>
              <a:rPr lang="en-US" sz="2600" dirty="0" smtClean="0"/>
              <a:t>academically</a:t>
            </a:r>
            <a:endParaRPr lang="en-US" sz="2600" dirty="0" smtClean="0">
              <a:effectLst/>
            </a:endParaRPr>
          </a:p>
          <a:p>
            <a:pPr>
              <a:spcAft>
                <a:spcPts val="1200"/>
              </a:spcAft>
            </a:pPr>
            <a:r>
              <a:rPr lang="en-US" sz="2600" dirty="0" smtClean="0"/>
              <a:t>Types of resources are fairly standard, but details vary from school to school</a:t>
            </a:r>
            <a:endParaRPr lang="en-US" sz="2600" dirty="0" smtClean="0"/>
          </a:p>
          <a:p>
            <a:r>
              <a:rPr lang="en-US" sz="2600" dirty="0" smtClean="0"/>
              <a:t>Academic </a:t>
            </a:r>
            <a:r>
              <a:rPr lang="en-US" sz="2600" dirty="0" smtClean="0"/>
              <a:t>resources </a:t>
            </a:r>
            <a:r>
              <a:rPr lang="en-US" sz="2600" dirty="0" smtClean="0"/>
              <a:t>include:</a:t>
            </a:r>
            <a:endParaRPr lang="en-US" sz="2600" dirty="0"/>
          </a:p>
          <a:p>
            <a:pPr lvl="1"/>
            <a:r>
              <a:rPr lang="en-US" sz="2400" dirty="0" smtClean="0"/>
              <a:t>Library</a:t>
            </a:r>
          </a:p>
          <a:p>
            <a:pPr lvl="1"/>
            <a:r>
              <a:rPr lang="en-US" sz="2400" dirty="0" smtClean="0"/>
              <a:t>Tutoring, including general and subject-specific centers</a:t>
            </a:r>
          </a:p>
          <a:p>
            <a:pPr lvl="1"/>
            <a:r>
              <a:rPr lang="en-US" sz="2400" dirty="0" smtClean="0"/>
              <a:t>Advising</a:t>
            </a:r>
            <a:endParaRPr lang="en-US" sz="2400" dirty="0" smtClean="0"/>
          </a:p>
          <a:p>
            <a:pPr lvl="1"/>
            <a:r>
              <a:rPr lang="en-US" sz="2400" dirty="0" smtClean="0"/>
              <a:t>Career Center</a:t>
            </a:r>
          </a:p>
          <a:p>
            <a:pPr lvl="1"/>
            <a:r>
              <a:rPr lang="en-US" sz="2400" dirty="0" smtClean="0"/>
              <a:t>Information </a:t>
            </a:r>
            <a:r>
              <a:rPr lang="en-US" sz="2400" dirty="0" smtClean="0"/>
              <a:t>Technology &amp; Computing</a:t>
            </a:r>
          </a:p>
          <a:p>
            <a:pPr lvl="1"/>
            <a:r>
              <a:rPr lang="en-US" sz="2400" dirty="0" smtClean="0"/>
              <a:t>Registrar</a:t>
            </a:r>
          </a:p>
          <a:p>
            <a:pPr lvl="1"/>
            <a:r>
              <a:rPr lang="en-US" sz="2400" dirty="0" smtClean="0"/>
              <a:t>Study Abroad</a:t>
            </a:r>
            <a:endParaRPr lang="en-US" sz="2400" dirty="0"/>
          </a:p>
        </p:txBody>
      </p:sp>
      <p:pic>
        <p:nvPicPr>
          <p:cNvPr id="4102" name="Picture 6" descr="C:\Users\johnsonem\AppData\Local\Microsoft\Windows\Temporary Internet Files\Content.IE5\2BNQUXTV\MC9003711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4783836"/>
            <a:ext cx="1827886" cy="1540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758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Services</a:t>
            </a:r>
            <a:endParaRPr lang="en-US" dirty="0"/>
          </a:p>
        </p:txBody>
      </p:sp>
      <p:sp>
        <p:nvSpPr>
          <p:cNvPr id="3" name="Content Placeholder 2"/>
          <p:cNvSpPr>
            <a:spLocks noGrp="1"/>
          </p:cNvSpPr>
          <p:nvPr>
            <p:ph idx="1"/>
          </p:nvPr>
        </p:nvSpPr>
        <p:spPr>
          <a:xfrm>
            <a:off x="457200" y="1570037"/>
            <a:ext cx="8229600" cy="4906963"/>
          </a:xfrm>
        </p:spPr>
        <p:txBody>
          <a:bodyPr>
            <a:normAutofit lnSpcReduction="10000"/>
          </a:bodyPr>
          <a:lstStyle/>
          <a:p>
            <a:pPr>
              <a:spcAft>
                <a:spcPts val="1200"/>
              </a:spcAft>
            </a:pPr>
            <a:r>
              <a:rPr lang="en-US" sz="3000" dirty="0" smtClean="0"/>
              <a:t>Traditional library services (e.g., lending books and other materials, reference services, etc.)</a:t>
            </a:r>
            <a:endParaRPr lang="en-US" sz="3000" dirty="0" smtClean="0"/>
          </a:p>
          <a:p>
            <a:pPr>
              <a:spcAft>
                <a:spcPts val="1200"/>
              </a:spcAft>
            </a:pPr>
            <a:r>
              <a:rPr lang="en-US" sz="3000" dirty="0" smtClean="0"/>
              <a:t>Library databases</a:t>
            </a:r>
          </a:p>
          <a:p>
            <a:pPr>
              <a:spcAft>
                <a:spcPts val="1200"/>
              </a:spcAft>
            </a:pPr>
            <a:r>
              <a:rPr lang="en-US" sz="3000" dirty="0" smtClean="0"/>
              <a:t>Study environments</a:t>
            </a:r>
          </a:p>
          <a:p>
            <a:pPr>
              <a:spcAft>
                <a:spcPts val="1200"/>
              </a:spcAft>
            </a:pPr>
            <a:r>
              <a:rPr lang="en-US" sz="3000" dirty="0" smtClean="0"/>
              <a:t>Technology</a:t>
            </a:r>
          </a:p>
          <a:p>
            <a:pPr>
              <a:spcAft>
                <a:spcPts val="1200"/>
              </a:spcAft>
            </a:pPr>
            <a:r>
              <a:rPr lang="en-US" sz="3000" dirty="0" smtClean="0"/>
              <a:t>Research assistance</a:t>
            </a:r>
          </a:p>
          <a:p>
            <a:pPr>
              <a:spcAft>
                <a:spcPts val="1200"/>
              </a:spcAft>
            </a:pPr>
            <a:r>
              <a:rPr lang="en-US" sz="3000" dirty="0" smtClean="0"/>
              <a:t>Writing assistance</a:t>
            </a:r>
          </a:p>
          <a:p>
            <a:pPr>
              <a:spcAft>
                <a:spcPts val="1200"/>
              </a:spcAft>
            </a:pPr>
            <a:r>
              <a:rPr lang="en-US" sz="3000" dirty="0" smtClean="0"/>
              <a:t>Citation </a:t>
            </a:r>
            <a:r>
              <a:rPr lang="en-US" sz="3000" dirty="0" smtClean="0"/>
              <a:t>resources</a:t>
            </a:r>
            <a:endParaRPr lang="en-US" sz="2400" dirty="0"/>
          </a:p>
        </p:txBody>
      </p:sp>
      <p:pic>
        <p:nvPicPr>
          <p:cNvPr id="1026" name="Picture 2" descr="C:\Users\johnsonem\AppData\Local\Microsoft\Windows\Temporary Internet Files\Content.IE5\2BNQUXTV\MC90028996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6743" y="2895600"/>
            <a:ext cx="3987504"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215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Tutoring</a:t>
            </a:r>
            <a:endParaRPr lang="en-US" dirty="0"/>
          </a:p>
        </p:txBody>
      </p:sp>
      <p:sp>
        <p:nvSpPr>
          <p:cNvPr id="3" name="Content Placeholder 2"/>
          <p:cNvSpPr>
            <a:spLocks noGrp="1"/>
          </p:cNvSpPr>
          <p:nvPr>
            <p:ph idx="1"/>
          </p:nvPr>
        </p:nvSpPr>
        <p:spPr>
          <a:xfrm>
            <a:off x="228600" y="1874837"/>
            <a:ext cx="8686800" cy="4525963"/>
          </a:xfrm>
        </p:spPr>
        <p:txBody>
          <a:bodyPr>
            <a:normAutofit fontScale="92500"/>
          </a:bodyPr>
          <a:lstStyle/>
          <a:p>
            <a:pPr>
              <a:spcAft>
                <a:spcPts val="1200"/>
              </a:spcAft>
            </a:pPr>
            <a:r>
              <a:rPr lang="en-US" dirty="0" smtClean="0"/>
              <a:t>One-on-one </a:t>
            </a:r>
            <a:r>
              <a:rPr lang="en-US" dirty="0" smtClean="0"/>
              <a:t>tutoring</a:t>
            </a:r>
          </a:p>
          <a:p>
            <a:pPr>
              <a:spcAft>
                <a:spcPts val="1200"/>
              </a:spcAft>
            </a:pPr>
            <a:r>
              <a:rPr lang="en-US" dirty="0" smtClean="0"/>
              <a:t>Group sessions</a:t>
            </a:r>
          </a:p>
          <a:p>
            <a:pPr>
              <a:spcAft>
                <a:spcPts val="1200"/>
              </a:spcAft>
            </a:pPr>
            <a:r>
              <a:rPr lang="en-US" dirty="0" smtClean="0"/>
              <a:t>Academic workshops</a:t>
            </a:r>
          </a:p>
          <a:p>
            <a:pPr>
              <a:spcAft>
                <a:spcPts val="1200"/>
              </a:spcAft>
            </a:pPr>
            <a:r>
              <a:rPr lang="en-US" dirty="0" smtClean="0"/>
              <a:t>Study skills</a:t>
            </a:r>
          </a:p>
          <a:p>
            <a:pPr>
              <a:spcAft>
                <a:spcPts val="1200"/>
              </a:spcAft>
            </a:pPr>
            <a:r>
              <a:rPr lang="en-US" dirty="0" smtClean="0"/>
              <a:t>Tailored academic </a:t>
            </a:r>
            <a:r>
              <a:rPr lang="en-US" dirty="0" smtClean="0"/>
              <a:t>support</a:t>
            </a:r>
          </a:p>
          <a:p>
            <a:pPr>
              <a:spcAft>
                <a:spcPts val="1200"/>
              </a:spcAft>
            </a:pPr>
            <a:r>
              <a:rPr lang="en-US" dirty="0" smtClean="0"/>
              <a:t>Referrals to additional tutoring/academic resources</a:t>
            </a:r>
            <a:endParaRPr lang="en-US" dirty="0" smtClean="0"/>
          </a:p>
          <a:p>
            <a:pPr lvl="1"/>
            <a:endParaRPr lang="en-US" dirty="0"/>
          </a:p>
        </p:txBody>
      </p:sp>
      <p:pic>
        <p:nvPicPr>
          <p:cNvPr id="4098" name="Picture 2" descr="C:\Windows\system32\config\systemprofile\AppData\Local\Microsoft\Windows\Temporary Internet Files\Content.IE5\K04QBX08\MC90029754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2057400"/>
            <a:ext cx="2321661" cy="2689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729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Subject-Specific Tutoring Centers</a:t>
            </a:r>
            <a:endParaRPr lang="en-US" dirty="0"/>
          </a:p>
        </p:txBody>
      </p:sp>
      <p:sp>
        <p:nvSpPr>
          <p:cNvPr id="3" name="Content Placeholder 2"/>
          <p:cNvSpPr>
            <a:spLocks noGrp="1"/>
          </p:cNvSpPr>
          <p:nvPr>
            <p:ph idx="1"/>
          </p:nvPr>
        </p:nvSpPr>
        <p:spPr>
          <a:xfrm>
            <a:off x="228600" y="1295400"/>
            <a:ext cx="8686800" cy="5562600"/>
          </a:xfrm>
        </p:spPr>
        <p:txBody>
          <a:bodyPr>
            <a:noAutofit/>
          </a:bodyPr>
          <a:lstStyle/>
          <a:p>
            <a:pPr marL="0" indent="0">
              <a:buNone/>
            </a:pPr>
            <a:r>
              <a:rPr lang="en-US" sz="2000" dirty="0" smtClean="0"/>
              <a:t>Examples and Types of Services Offered</a:t>
            </a:r>
          </a:p>
          <a:p>
            <a:pPr marL="342900" lvl="1" indent="-342900">
              <a:buFont typeface="Arial" pitchFamily="34" charset="0"/>
              <a:buChar char="•"/>
            </a:pPr>
            <a:r>
              <a:rPr lang="en-US" sz="1800" dirty="0" smtClean="0"/>
              <a:t>Many services are similar </a:t>
            </a:r>
            <a:r>
              <a:rPr lang="en-US" sz="1800" dirty="0"/>
              <a:t>to general tutoring centers (e.g., individual appointments, workshops</a:t>
            </a:r>
            <a:r>
              <a:rPr lang="en-US" sz="1800" dirty="0" smtClean="0"/>
              <a:t>)</a:t>
            </a:r>
          </a:p>
          <a:p>
            <a:r>
              <a:rPr lang="en-US" sz="2000" dirty="0" smtClean="0"/>
              <a:t>A </a:t>
            </a:r>
            <a:r>
              <a:rPr lang="en-US" sz="2000" b="1" dirty="0" smtClean="0"/>
              <a:t>Writing</a:t>
            </a:r>
            <a:r>
              <a:rPr lang="en-US" sz="2000" dirty="0" smtClean="0"/>
              <a:t> Center may help students with</a:t>
            </a:r>
          </a:p>
          <a:p>
            <a:pPr lvl="1"/>
            <a:r>
              <a:rPr lang="en-US" sz="1800" dirty="0"/>
              <a:t>Grammar</a:t>
            </a:r>
          </a:p>
          <a:p>
            <a:pPr lvl="1"/>
            <a:r>
              <a:rPr lang="en-US" sz="1800" dirty="0"/>
              <a:t>Selecting and developing topics</a:t>
            </a:r>
          </a:p>
          <a:p>
            <a:pPr lvl="1"/>
            <a:r>
              <a:rPr lang="en-US" sz="1800" dirty="0"/>
              <a:t>Writing specific parts of a paper (e.g., </a:t>
            </a:r>
            <a:r>
              <a:rPr lang="en-US" sz="1800" dirty="0" smtClean="0"/>
              <a:t>thesis, </a:t>
            </a:r>
            <a:r>
              <a:rPr lang="en-US" sz="1800" dirty="0"/>
              <a:t>transitions)</a:t>
            </a:r>
          </a:p>
          <a:p>
            <a:pPr lvl="1"/>
            <a:r>
              <a:rPr lang="en-US" sz="1800" dirty="0"/>
              <a:t>Formatting and </a:t>
            </a:r>
            <a:r>
              <a:rPr lang="en-US" sz="1800" dirty="0" smtClean="0"/>
              <a:t>style</a:t>
            </a:r>
          </a:p>
          <a:p>
            <a:r>
              <a:rPr lang="en-US" sz="2000" dirty="0" smtClean="0"/>
              <a:t>A </a:t>
            </a:r>
            <a:r>
              <a:rPr lang="en-US" sz="2000" b="1" dirty="0" smtClean="0"/>
              <a:t>Math</a:t>
            </a:r>
            <a:r>
              <a:rPr lang="en-US" sz="2000" dirty="0" smtClean="0"/>
              <a:t> Lab may help students to</a:t>
            </a:r>
          </a:p>
          <a:p>
            <a:pPr lvl="1"/>
            <a:r>
              <a:rPr lang="en-US" sz="1800" dirty="0" smtClean="0"/>
              <a:t>Understand concepts</a:t>
            </a:r>
          </a:p>
          <a:p>
            <a:pPr lvl="1"/>
            <a:r>
              <a:rPr lang="en-US" sz="1800" dirty="0" smtClean="0"/>
              <a:t>Complete practice problems</a:t>
            </a:r>
          </a:p>
          <a:p>
            <a:r>
              <a:rPr lang="en-US" sz="2000" dirty="0" smtClean="0"/>
              <a:t>A </a:t>
            </a:r>
            <a:r>
              <a:rPr lang="en-US" sz="2000" b="1" dirty="0" smtClean="0"/>
              <a:t>Foreign Language </a:t>
            </a:r>
            <a:r>
              <a:rPr lang="en-US" sz="2000" dirty="0" smtClean="0"/>
              <a:t>Resource Center may provide</a:t>
            </a:r>
          </a:p>
          <a:p>
            <a:pPr lvl="1"/>
            <a:r>
              <a:rPr lang="en-US" sz="1800" dirty="0" smtClean="0"/>
              <a:t>Assistance with translating vocabulary and learning language structure</a:t>
            </a:r>
          </a:p>
          <a:p>
            <a:pPr lvl="1"/>
            <a:r>
              <a:rPr lang="en-US" sz="1800" dirty="0" smtClean="0"/>
              <a:t>Practice speaking the language</a:t>
            </a:r>
          </a:p>
          <a:p>
            <a:pPr lvl="1"/>
            <a:r>
              <a:rPr lang="en-US" sz="1800" dirty="0" smtClean="0"/>
              <a:t>Resources to understand and appreciate a foreign culture</a:t>
            </a:r>
          </a:p>
          <a:p>
            <a:pPr lvl="1"/>
            <a:r>
              <a:rPr lang="en-US" sz="1800" dirty="0" smtClean="0"/>
              <a:t>Physical resources such as dictionaries, software, workbooks, etc.</a:t>
            </a:r>
          </a:p>
        </p:txBody>
      </p:sp>
      <p:pic>
        <p:nvPicPr>
          <p:cNvPr id="2052" name="Picture 4" descr="C:\Users\COE\AppData\Local\Microsoft\Windows\Temporary Internet Files\Content.IE5\PWBWEY4K\MP90042238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2286000"/>
            <a:ext cx="1905000" cy="2831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761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Tutoring in College</a:t>
            </a:r>
            <a:endParaRPr lang="en-US" dirty="0"/>
          </a:p>
        </p:txBody>
      </p:sp>
      <p:sp>
        <p:nvSpPr>
          <p:cNvPr id="3" name="Content Placeholder 2"/>
          <p:cNvSpPr>
            <a:spLocks noGrp="1"/>
          </p:cNvSpPr>
          <p:nvPr>
            <p:ph idx="1"/>
          </p:nvPr>
        </p:nvSpPr>
        <p:spPr>
          <a:xfrm>
            <a:off x="152400" y="1066800"/>
            <a:ext cx="8839200" cy="3200400"/>
          </a:xfrm>
        </p:spPr>
        <p:txBody>
          <a:bodyPr>
            <a:noAutofit/>
          </a:bodyPr>
          <a:lstStyle/>
          <a:p>
            <a:pPr>
              <a:spcAft>
                <a:spcPts val="600"/>
              </a:spcAft>
            </a:pPr>
            <a:r>
              <a:rPr lang="en-US" sz="2200" dirty="0" smtClean="0"/>
              <a:t>Tutoring is for everyone – not just students who struggle</a:t>
            </a:r>
          </a:p>
          <a:p>
            <a:r>
              <a:rPr lang="en-US" sz="2200" dirty="0" smtClean="0"/>
              <a:t>Expectations and guidelines for college-level tutoring</a:t>
            </a:r>
          </a:p>
          <a:p>
            <a:pPr lvl="1"/>
            <a:r>
              <a:rPr lang="en-US" sz="2000" dirty="0" smtClean="0"/>
              <a:t>Show up prepared – both physically and mentally</a:t>
            </a:r>
          </a:p>
          <a:p>
            <a:pPr lvl="1"/>
            <a:r>
              <a:rPr lang="en-US" sz="2000" dirty="0" smtClean="0"/>
              <a:t>Study independently before tutoring; mak</a:t>
            </a:r>
            <a:r>
              <a:rPr lang="en-US" sz="2000" dirty="0" smtClean="0"/>
              <a:t>e </a:t>
            </a:r>
            <a:r>
              <a:rPr lang="en-US" sz="2000" dirty="0"/>
              <a:t>a genuine effort to understand the material and do the work</a:t>
            </a:r>
            <a:endParaRPr lang="en-US" sz="2000" dirty="0" smtClean="0"/>
          </a:p>
          <a:p>
            <a:pPr lvl="1"/>
            <a:r>
              <a:rPr lang="en-US" sz="2000" dirty="0" smtClean="0"/>
              <a:t>Bring specific questions about  the material</a:t>
            </a:r>
            <a:endParaRPr lang="en-US" sz="2000" dirty="0" smtClean="0"/>
          </a:p>
          <a:p>
            <a:pPr lvl="1"/>
            <a:r>
              <a:rPr lang="en-US" sz="2000" dirty="0" smtClean="0"/>
              <a:t>Actively participate in the process</a:t>
            </a:r>
            <a:endParaRPr lang="en-US" sz="2000" dirty="0" smtClean="0"/>
          </a:p>
          <a:p>
            <a:pPr lvl="1"/>
            <a:r>
              <a:rPr lang="en-US" sz="2000" dirty="0" smtClean="0"/>
              <a:t>Don’t wait until the last minute to attend tutoring</a:t>
            </a:r>
            <a:endParaRPr lang="en-US" sz="2000" dirty="0" smtClean="0"/>
          </a:p>
        </p:txBody>
      </p:sp>
      <p:graphicFrame>
        <p:nvGraphicFramePr>
          <p:cNvPr id="4" name="Table 3"/>
          <p:cNvGraphicFramePr>
            <a:graphicFrameLocks noGrp="1"/>
          </p:cNvGraphicFramePr>
          <p:nvPr>
            <p:extLst>
              <p:ext uri="{D42A27DB-BD31-4B8C-83A1-F6EECF244321}">
                <p14:modId xmlns:p14="http://schemas.microsoft.com/office/powerpoint/2010/main" val="3790311764"/>
              </p:ext>
            </p:extLst>
          </p:nvPr>
        </p:nvGraphicFramePr>
        <p:xfrm>
          <a:off x="228600" y="4191000"/>
          <a:ext cx="8686800" cy="2565400"/>
        </p:xfrm>
        <a:graphic>
          <a:graphicData uri="http://schemas.openxmlformats.org/drawingml/2006/table">
            <a:tbl>
              <a:tblPr firstRow="1" bandRow="1">
                <a:tableStyleId>{5C22544A-7EE6-4342-B048-85BDC9FD1C3A}</a:tableStyleId>
              </a:tblPr>
              <a:tblGrid>
                <a:gridCol w="4343400"/>
                <a:gridCol w="4343400"/>
              </a:tblGrid>
              <a:tr h="370840">
                <a:tc>
                  <a:txBody>
                    <a:bodyPr/>
                    <a:lstStyle/>
                    <a:p>
                      <a:r>
                        <a:rPr lang="en-US" dirty="0" smtClean="0"/>
                        <a:t>Tutors DO:</a:t>
                      </a:r>
                      <a:endParaRPr lang="en-US" dirty="0"/>
                    </a:p>
                  </a:txBody>
                  <a:tcPr/>
                </a:tc>
                <a:tc>
                  <a:txBody>
                    <a:bodyPr/>
                    <a:lstStyle/>
                    <a:p>
                      <a:r>
                        <a:rPr lang="en-US" dirty="0" smtClean="0"/>
                        <a:t>Tutors DO NOT:</a:t>
                      </a:r>
                      <a:endParaRPr lang="en-US" dirty="0"/>
                    </a:p>
                  </a:txBody>
                  <a:tcPr/>
                </a:tc>
              </a:tr>
              <a:tr h="370840">
                <a:tc>
                  <a:txBody>
                    <a:bodyPr/>
                    <a:lstStyle/>
                    <a:p>
                      <a:r>
                        <a:rPr lang="en-US" b="1" dirty="0" smtClean="0"/>
                        <a:t>Troubleshoot</a:t>
                      </a:r>
                      <a:r>
                        <a:rPr lang="en-US" dirty="0" smtClean="0"/>
                        <a:t> &amp; </a:t>
                      </a:r>
                      <a:r>
                        <a:rPr lang="en-US" b="1" dirty="0" smtClean="0"/>
                        <a:t>clarify</a:t>
                      </a:r>
                      <a:r>
                        <a:rPr lang="en-US" dirty="0" smtClean="0"/>
                        <a:t> areas you didn’t get during the first encounters</a:t>
                      </a:r>
                      <a:r>
                        <a:rPr lang="en-US" baseline="0" dirty="0" smtClean="0"/>
                        <a:t> with the material</a:t>
                      </a:r>
                      <a:endParaRPr lang="en-US" dirty="0"/>
                    </a:p>
                  </a:txBody>
                  <a:tcPr anchor="ctr"/>
                </a:tc>
                <a:tc>
                  <a:txBody>
                    <a:bodyPr/>
                    <a:lstStyle/>
                    <a:p>
                      <a:r>
                        <a:rPr lang="en-US" b="1" dirty="0" smtClean="0"/>
                        <a:t>Re-teach</a:t>
                      </a:r>
                      <a:r>
                        <a:rPr lang="en-US" dirty="0" smtClean="0"/>
                        <a:t> entire lessons or concepts</a:t>
                      </a:r>
                      <a:endParaRPr lang="en-US" dirty="0"/>
                    </a:p>
                  </a:txBody>
                  <a:tcPr anchor="ctr"/>
                </a:tc>
              </a:tr>
              <a:tr h="370840">
                <a:tc>
                  <a:txBody>
                    <a:bodyPr/>
                    <a:lstStyle/>
                    <a:p>
                      <a:r>
                        <a:rPr lang="en-US" dirty="0" smtClean="0"/>
                        <a:t>Work through material </a:t>
                      </a:r>
                      <a:r>
                        <a:rPr lang="en-US" b="1" dirty="0" smtClean="0"/>
                        <a:t>with</a:t>
                      </a:r>
                      <a:r>
                        <a:rPr lang="en-US" dirty="0" smtClean="0"/>
                        <a:t> you and </a:t>
                      </a:r>
                      <a:r>
                        <a:rPr lang="en-US" b="1" dirty="0" smtClean="0"/>
                        <a:t>guide</a:t>
                      </a:r>
                      <a:r>
                        <a:rPr lang="en-US" dirty="0" smtClean="0"/>
                        <a:t> you toward the answers</a:t>
                      </a:r>
                      <a:endParaRPr lang="en-US" dirty="0"/>
                    </a:p>
                  </a:txBody>
                  <a:tcPr anchor="ctr"/>
                </a:tc>
                <a:tc>
                  <a:txBody>
                    <a:bodyPr/>
                    <a:lstStyle/>
                    <a:p>
                      <a:r>
                        <a:rPr lang="en-US" dirty="0" smtClean="0"/>
                        <a:t>Work through material </a:t>
                      </a:r>
                      <a:r>
                        <a:rPr lang="en-US" b="1" dirty="0" smtClean="0"/>
                        <a:t>for</a:t>
                      </a:r>
                      <a:r>
                        <a:rPr lang="en-US" b="0" dirty="0" smtClean="0"/>
                        <a:t> you or </a:t>
                      </a:r>
                      <a:r>
                        <a:rPr lang="en-US" b="1" dirty="0" smtClean="0"/>
                        <a:t>give</a:t>
                      </a:r>
                      <a:r>
                        <a:rPr lang="en-US" b="0" dirty="0" smtClean="0"/>
                        <a:t> you the answers</a:t>
                      </a:r>
                      <a:endParaRPr lang="en-US" dirty="0"/>
                    </a:p>
                  </a:txBody>
                  <a:tcPr anchor="ctr"/>
                </a:tc>
              </a:tr>
              <a:tr h="370840">
                <a:tc>
                  <a:txBody>
                    <a:bodyPr/>
                    <a:lstStyle/>
                    <a:p>
                      <a:r>
                        <a:rPr lang="en-US" dirty="0" smtClean="0"/>
                        <a:t>Help you understand and apply concepts &amp; complete problems </a:t>
                      </a:r>
                      <a:r>
                        <a:rPr lang="en-US" b="1" dirty="0" smtClean="0"/>
                        <a:t>similar</a:t>
                      </a:r>
                      <a:r>
                        <a:rPr lang="en-US" dirty="0" smtClean="0"/>
                        <a:t> to those on graded assignments</a:t>
                      </a:r>
                      <a:endParaRPr lang="en-US" dirty="0"/>
                    </a:p>
                  </a:txBody>
                  <a:tcPr anchor="ctr"/>
                </a:tc>
                <a:tc>
                  <a:txBody>
                    <a:bodyPr/>
                    <a:lstStyle/>
                    <a:p>
                      <a:r>
                        <a:rPr lang="en-US" dirty="0" smtClean="0"/>
                        <a:t>Directly</a:t>
                      </a:r>
                      <a:r>
                        <a:rPr lang="en-US" baseline="0" dirty="0" smtClean="0"/>
                        <a:t> help you answer </a:t>
                      </a:r>
                      <a:r>
                        <a:rPr lang="en-US" b="1" baseline="0" dirty="0" smtClean="0"/>
                        <a:t>specific</a:t>
                      </a:r>
                      <a:r>
                        <a:rPr lang="en-US" baseline="0" dirty="0" smtClean="0"/>
                        <a:t> problems or questions on graded assignments</a:t>
                      </a:r>
                      <a:endParaRPr lang="en-US" dirty="0"/>
                    </a:p>
                  </a:txBody>
                  <a:tcPr anchor="ctr"/>
                </a:tc>
              </a:tr>
            </a:tbl>
          </a:graphicData>
        </a:graphic>
      </p:graphicFrame>
    </p:spTree>
    <p:extLst>
      <p:ext uri="{BB962C8B-B14F-4D97-AF65-F5344CB8AC3E}">
        <p14:creationId xmlns:p14="http://schemas.microsoft.com/office/powerpoint/2010/main" val="847729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Academic Advising</a:t>
            </a:r>
            <a:endParaRPr lang="en-US" dirty="0"/>
          </a:p>
        </p:txBody>
      </p:sp>
      <p:sp>
        <p:nvSpPr>
          <p:cNvPr id="3" name="Content Placeholder 2"/>
          <p:cNvSpPr>
            <a:spLocks noGrp="1"/>
          </p:cNvSpPr>
          <p:nvPr>
            <p:ph idx="1"/>
          </p:nvPr>
        </p:nvSpPr>
        <p:spPr>
          <a:xfrm>
            <a:off x="457200" y="1219200"/>
            <a:ext cx="8229600" cy="5364163"/>
          </a:xfrm>
        </p:spPr>
        <p:txBody>
          <a:bodyPr>
            <a:normAutofit lnSpcReduction="10000"/>
          </a:bodyPr>
          <a:lstStyle/>
          <a:p>
            <a:r>
              <a:rPr lang="en-US" dirty="0" smtClean="0"/>
              <a:t>Advisors support students in </a:t>
            </a:r>
          </a:p>
          <a:p>
            <a:pPr lvl="1"/>
            <a:r>
              <a:rPr lang="en-US" dirty="0" smtClean="0"/>
              <a:t>Understanding academic requirements and planning a course of study</a:t>
            </a:r>
          </a:p>
          <a:p>
            <a:pPr lvl="1"/>
            <a:r>
              <a:rPr lang="en-US" dirty="0" smtClean="0"/>
              <a:t>Selecting, scheduling, and registering for classes</a:t>
            </a:r>
          </a:p>
          <a:p>
            <a:pPr lvl="1"/>
            <a:r>
              <a:rPr lang="en-US" dirty="0" smtClean="0"/>
              <a:t>Monitoring academic progression</a:t>
            </a:r>
          </a:p>
          <a:p>
            <a:pPr lvl="1"/>
            <a:r>
              <a:rPr lang="en-US" dirty="0" smtClean="0"/>
              <a:t>Interpreting and following academic guidelines</a:t>
            </a:r>
          </a:p>
          <a:p>
            <a:pPr lvl="1">
              <a:spcAft>
                <a:spcPts val="1800"/>
              </a:spcAft>
            </a:pPr>
            <a:r>
              <a:rPr lang="en-US" dirty="0" smtClean="0"/>
              <a:t>Locating other resources needed to meet goals</a:t>
            </a:r>
          </a:p>
          <a:p>
            <a:r>
              <a:rPr lang="en-US" dirty="0" smtClean="0"/>
              <a:t>Types of advisors</a:t>
            </a:r>
          </a:p>
          <a:p>
            <a:pPr lvl="1"/>
            <a:r>
              <a:rPr lang="en-US" dirty="0" smtClean="0"/>
              <a:t>General</a:t>
            </a:r>
          </a:p>
          <a:p>
            <a:pPr lvl="1"/>
            <a:r>
              <a:rPr lang="en-US" dirty="0" smtClean="0"/>
              <a:t>Major</a:t>
            </a:r>
            <a:endParaRPr lang="en-US" dirty="0"/>
          </a:p>
        </p:txBody>
      </p:sp>
      <p:pic>
        <p:nvPicPr>
          <p:cNvPr id="3074" name="Picture 2" descr="C:\Users\johnsonem\AppData\Local\Microsoft\Windows\Temporary Internet Files\Content.IE5\2BNQUXTV\MC9000888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4800600"/>
            <a:ext cx="2127199" cy="1858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862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2582</TotalTime>
  <Words>4309</Words>
  <Application>Microsoft Office PowerPoint</Application>
  <PresentationFormat>On-screen Show (4:3)</PresentationFormat>
  <Paragraphs>308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Campus Resources</vt:lpstr>
      <vt:lpstr>Three Types of Campus Resources</vt:lpstr>
      <vt:lpstr>Academic Resources</vt:lpstr>
      <vt:lpstr>What Are Academic Resources?</vt:lpstr>
      <vt:lpstr>Library Services</vt:lpstr>
      <vt:lpstr>Tutoring</vt:lpstr>
      <vt:lpstr>Subject-Specific Tutoring Centers</vt:lpstr>
      <vt:lpstr>Tutoring in College</vt:lpstr>
      <vt:lpstr>Academic Advising</vt:lpstr>
      <vt:lpstr>Career Center</vt:lpstr>
      <vt:lpstr>Information Technology &amp; Computing</vt:lpstr>
      <vt:lpstr>Registrar</vt:lpstr>
      <vt:lpstr>Study Abroad Programs</vt:lpstr>
      <vt:lpstr>Transportation &amp; Dining Resources</vt:lpstr>
      <vt:lpstr>Campus Transportation</vt:lpstr>
      <vt:lpstr>Additional Campus Transportation Options</vt:lpstr>
      <vt:lpstr>Campus Dining</vt:lpstr>
      <vt:lpstr>Student Organization Resources</vt:lpstr>
      <vt:lpstr>Extracurricular Activities</vt:lpstr>
      <vt:lpstr>Types of Student Organizations &amp; Extracurricular Activities</vt:lpstr>
      <vt:lpstr>Types of Student Organizations &amp; Extracurricular Activities</vt:lpstr>
      <vt:lpstr>Types of Student Organizations &amp; Extracurricular Activities</vt:lpstr>
      <vt:lpstr>Types of Student Organizations &amp; Extracurricular Activities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Resources</dc:title>
  <dc:creator>COE</dc:creator>
  <cp:lastModifiedBy>Emily Bennert Johnson</cp:lastModifiedBy>
  <cp:revision>134</cp:revision>
  <dcterms:created xsi:type="dcterms:W3CDTF">2013-01-03T00:01:13Z</dcterms:created>
  <dcterms:modified xsi:type="dcterms:W3CDTF">2013-05-15T17:52:55Z</dcterms:modified>
</cp:coreProperties>
</file>