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autoAdjust="0"/>
    <p:restoredTop sz="72780" autoAdjust="0"/>
  </p:normalViewPr>
  <p:slideViewPr>
    <p:cSldViewPr>
      <p:cViewPr varScale="1">
        <p:scale>
          <a:sx n="88" d="100"/>
          <a:sy n="88" d="100"/>
        </p:scale>
        <p:origin x="-1608" y="-102"/>
      </p:cViewPr>
      <p:guideLst>
        <p:guide orient="horz" pos="2160"/>
        <p:guide pos="2880"/>
      </p:guideLst>
    </p:cSldViewPr>
  </p:slideViewPr>
  <p:outlineViewPr>
    <p:cViewPr>
      <p:scale>
        <a:sx n="33" d="100"/>
        <a:sy n="33" d="100"/>
      </p:scale>
      <p:origin x="0" y="5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E9F8D48-622D-4CBA-97C8-B9CB6534AF43}" type="datetimeFigureOut">
              <a:rPr lang="en-US" smtClean="0"/>
              <a:pPr/>
              <a:t>5/15/2013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CC85A41-C822-4FB2-9053-94624C1BB1EA}" type="slidenum">
              <a:rPr lang="en-US" smtClean="0"/>
              <a:pPr/>
              <a:t>‹#›</a:t>
            </a:fld>
            <a:endParaRPr lang="en-US"/>
          </a:p>
        </p:txBody>
      </p:sp>
    </p:spTree>
    <p:extLst>
      <p:ext uri="{BB962C8B-B14F-4D97-AF65-F5344CB8AC3E}">
        <p14:creationId xmlns:p14="http://schemas.microsoft.com/office/powerpoint/2010/main" val="2637214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Module 4 Activity 2</a:t>
            </a:r>
          </a:p>
          <a:p>
            <a:endParaRPr lang="en-US" dirty="0" smtClean="0"/>
          </a:p>
          <a:p>
            <a:pPr lvl="0"/>
            <a:r>
              <a:rPr lang="en-US" sz="1200" kern="1200" dirty="0" smtClean="0">
                <a:solidFill>
                  <a:schemeClr val="tx1"/>
                </a:solidFill>
                <a:latin typeface="+mn-lt"/>
                <a:ea typeface="+mn-ea"/>
                <a:cs typeface="+mn-cs"/>
              </a:rPr>
              <a:t>College students with disabilities have said that in elementary, middle, and high school they have experienced stigma attached to having a disability.  In the public school system, students do not have control over who knows about their disability.</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College is different from high school because the student uses his/her discretion as to whom s/he will tell about personal disabilities.  ‘</a:t>
            </a:r>
          </a:p>
          <a:p>
            <a:pPr lvl="0"/>
            <a:endParaRPr lang="en-US" sz="1200" kern="1200" dirty="0" smtClean="0">
              <a:solidFill>
                <a:schemeClr val="tx1"/>
              </a:solidFill>
              <a:latin typeface="+mn-lt"/>
              <a:ea typeface="+mn-ea"/>
              <a:cs typeface="+mn-cs"/>
            </a:endParaRP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Unless otherwise specified, all clip art and images in this document are used with permission from Microsoft in accordance with their End User License Agreement.</a:t>
            </a:r>
            <a:endParaRPr lang="en-US" b="0" dirty="0" smtClean="0"/>
          </a:p>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CC85A41-C822-4FB2-9053-94624C1BB1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85A41-C822-4FB2-9053-94624C1BB1EA}" type="slidenum">
              <a:rPr lang="en-US" smtClean="0"/>
              <a:pPr/>
              <a:t>10</a:t>
            </a:fld>
            <a:endParaRPr lang="en-US"/>
          </a:p>
        </p:txBody>
      </p:sp>
    </p:spTree>
    <p:extLst>
      <p:ext uri="{BB962C8B-B14F-4D97-AF65-F5344CB8AC3E}">
        <p14:creationId xmlns:p14="http://schemas.microsoft.com/office/powerpoint/2010/main" val="653880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should add their journal entry to their transition</a:t>
            </a:r>
            <a:r>
              <a:rPr lang="en-US" baseline="0" dirty="0" smtClean="0"/>
              <a:t> notebook upon completion.</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11</a:t>
            </a:fld>
            <a:endParaRPr lang="en-US"/>
          </a:p>
        </p:txBody>
      </p:sp>
    </p:spTree>
    <p:extLst>
      <p:ext uri="{BB962C8B-B14F-4D97-AF65-F5344CB8AC3E}">
        <p14:creationId xmlns:p14="http://schemas.microsoft.com/office/powerpoint/2010/main" val="1249858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85A41-C822-4FB2-9053-94624C1BB1EA}" type="slidenum">
              <a:rPr lang="en-US" smtClean="0"/>
              <a:pPr/>
              <a:t>12</a:t>
            </a:fld>
            <a:endParaRPr lang="en-US"/>
          </a:p>
        </p:txBody>
      </p:sp>
    </p:spTree>
    <p:extLst>
      <p:ext uri="{BB962C8B-B14F-4D97-AF65-F5344CB8AC3E}">
        <p14:creationId xmlns:p14="http://schemas.microsoft.com/office/powerpoint/2010/main" val="4209668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baseline="0" dirty="0" smtClean="0"/>
              <a:t>On the first click, this slide will pop up with only the question visible. The next click will make the text visible.</a:t>
            </a:r>
          </a:p>
          <a:p>
            <a:endParaRPr lang="en-US" b="1" i="1" baseline="0" dirty="0" smtClean="0"/>
          </a:p>
          <a:p>
            <a:r>
              <a:rPr lang="en-US" dirty="0" smtClean="0"/>
              <a:t>Ask the class who they think would need to know about their disability.  Discuss why</a:t>
            </a:r>
            <a:r>
              <a:rPr lang="en-US" baseline="0" dirty="0" smtClean="0"/>
              <a:t> it would be important to let these people know</a:t>
            </a:r>
            <a:r>
              <a:rPr lang="en-US" baseline="0" dirty="0" smtClean="0"/>
              <a:t>.</a:t>
            </a:r>
          </a:p>
          <a:p>
            <a:endParaRPr lang="en-US" b="1" i="1" baseline="0" dirty="0" smtClean="0"/>
          </a:p>
          <a:p>
            <a:r>
              <a:rPr lang="en-US" b="0" i="0" baseline="0" dirty="0" smtClean="0"/>
              <a:t>The people whose role it is to support you in your academic and professional goals will most likely need to know about your disability in order to know how to help you most effectively.</a:t>
            </a:r>
            <a:endParaRPr lang="en-US" b="0" i="0"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baseline="0" dirty="0" smtClean="0"/>
              <a:t>On the first click, this slide will pop up with only the question visible. The next click will make the text visible.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baseline="0" dirty="0" smtClean="0"/>
              <a:t>When it comes to people who do not have a professional need to know in order to support you, it’s completely up to you.</a:t>
            </a:r>
          </a:p>
          <a:p>
            <a:r>
              <a:rPr lang="en-US" baseline="0" dirty="0" smtClean="0"/>
              <a:t>Have </a:t>
            </a:r>
            <a:r>
              <a:rPr lang="en-US" baseline="0" dirty="0" smtClean="0"/>
              <a:t>a class discussion about why this is a personal decision.  Some students may have only had positive or neutral experiences with peers knowing about their disability while others may have been the subject of teasing or ridicule from peers about the same disability.  This makes a big difference in how students will approach disclosure in college.  Personality differences also affect the way students handle disclosure.  Some people are open with personal details while others are more guarded.  It is important for students to know that having a disability doesn’t make them better or worse than the next person, it is simply a part of who they are.  </a:t>
            </a:r>
          </a:p>
          <a:p>
            <a:endParaRPr lang="en-US" baseline="0" dirty="0" smtClean="0"/>
          </a:p>
          <a:p>
            <a:r>
              <a:rPr lang="en-US" baseline="0" dirty="0" smtClean="0"/>
              <a:t>Also discuss the differences in the person who is asking and the way s/he asks.  Is it a friend or just a casual acquaintance?  Is the question asked out of curiosity or animosity?    </a:t>
            </a:r>
          </a:p>
          <a:p>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baseline="0" dirty="0" smtClean="0"/>
              <a:t>On the first click, this slide will pop up with only the question visible. The next click will make the text visible.</a:t>
            </a:r>
          </a:p>
          <a:p>
            <a:endParaRPr lang="en-US" b="1" i="1" baseline="0" dirty="0" smtClean="0"/>
          </a:p>
          <a:p>
            <a:r>
              <a:rPr lang="en-US" baseline="0" dirty="0" smtClean="0"/>
              <a:t>As a class, discuss some of the things that may cause your peers to ask questions.  Remind students that these questions are not typically critical or judgmental, but simply asked out of curiosity.  Talk about ways to not take offense to questions, but to see them as sincere inquiries.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i="1" dirty="0" smtClean="0"/>
          </a:p>
          <a:p>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85A41-C822-4FB2-9053-94624C1BB1EA}" type="slidenum">
              <a:rPr lang="en-US" smtClean="0"/>
              <a:pPr/>
              <a:t>5</a:t>
            </a:fld>
            <a:endParaRPr lang="en-US"/>
          </a:p>
        </p:txBody>
      </p:sp>
    </p:spTree>
    <p:extLst>
      <p:ext uri="{BB962C8B-B14F-4D97-AF65-F5344CB8AC3E}">
        <p14:creationId xmlns:p14="http://schemas.microsoft.com/office/powerpoint/2010/main" val="4254797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some sample questions and answers that demonstrate</a:t>
            </a:r>
            <a:r>
              <a:rPr lang="en-US" baseline="0" dirty="0" smtClean="0"/>
              <a:t> being honest without disclosing the student’s disability.</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6</a:t>
            </a:fld>
            <a:endParaRPr lang="en-US"/>
          </a:p>
        </p:txBody>
      </p:sp>
    </p:spTree>
    <p:extLst>
      <p:ext uri="{BB962C8B-B14F-4D97-AF65-F5344CB8AC3E}">
        <p14:creationId xmlns:p14="http://schemas.microsoft.com/office/powerpoint/2010/main" val="1068667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Have students break into pairs for</a:t>
            </a:r>
            <a:r>
              <a:rPr lang="en-US" baseline="0" dirty="0" smtClean="0"/>
              <a:t> this role-playing exercise.</a:t>
            </a:r>
            <a:endParaRPr lang="en-US" dirty="0"/>
          </a:p>
        </p:txBody>
      </p:sp>
      <p:sp>
        <p:nvSpPr>
          <p:cNvPr id="4" name="Slide Number Placeholder 3"/>
          <p:cNvSpPr>
            <a:spLocks noGrp="1"/>
          </p:cNvSpPr>
          <p:nvPr>
            <p:ph type="sldNum" sz="quarter" idx="10"/>
          </p:nvPr>
        </p:nvSpPr>
        <p:spPr/>
        <p:txBody>
          <a:bodyPr/>
          <a:lstStyle/>
          <a:p>
            <a:fld id="{FCC85A41-C822-4FB2-9053-94624C1BB1E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85A41-C822-4FB2-9053-94624C1BB1EA}" type="slidenum">
              <a:rPr lang="en-US" smtClean="0"/>
              <a:pPr/>
              <a:t>8</a:t>
            </a:fld>
            <a:endParaRPr lang="en-US"/>
          </a:p>
        </p:txBody>
      </p:sp>
    </p:spTree>
    <p:extLst>
      <p:ext uri="{BB962C8B-B14F-4D97-AF65-F5344CB8AC3E}">
        <p14:creationId xmlns:p14="http://schemas.microsoft.com/office/powerpoint/2010/main" val="2441908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C85A41-C822-4FB2-9053-94624C1BB1EA}" type="slidenum">
              <a:rPr lang="en-US" smtClean="0"/>
              <a:pPr/>
              <a:t>9</a:t>
            </a:fld>
            <a:endParaRPr lang="en-US"/>
          </a:p>
        </p:txBody>
      </p:sp>
    </p:spTree>
    <p:extLst>
      <p:ext uri="{BB962C8B-B14F-4D97-AF65-F5344CB8AC3E}">
        <p14:creationId xmlns:p14="http://schemas.microsoft.com/office/powerpoint/2010/main" val="3294012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088D10-3F18-4801-B382-A6DD6B033B9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88D10-3F18-4801-B382-A6DD6B033B98}"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088D10-3F18-4801-B382-A6DD6B033B98}"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088D10-3F18-4801-B382-A6DD6B033B98}" type="datetimeFigureOut">
              <a:rPr lang="en-US" smtClean="0"/>
              <a:pPr/>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088D10-3F18-4801-B382-A6DD6B033B98}" type="datetimeFigureOut">
              <a:rPr lang="en-US" smtClean="0"/>
              <a:pPr/>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88D10-3F18-4801-B382-A6DD6B033B98}" type="datetimeFigureOut">
              <a:rPr lang="en-US" smtClean="0"/>
              <a:pPr/>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8D10-3F18-4801-B382-A6DD6B033B98}"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8D10-3F18-4801-B382-A6DD6B033B98}"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7AB5-9B1A-490A-8E73-A34288B9CF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88D10-3F18-4801-B382-A6DD6B033B98}" type="datetimeFigureOut">
              <a:rPr lang="en-US" smtClean="0"/>
              <a:pPr/>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97AB5-9B1A-490A-8E73-A34288B9CF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72400" cy="1470025"/>
          </a:xfrm>
        </p:spPr>
        <p:txBody>
          <a:bodyPr>
            <a:normAutofit/>
          </a:bodyPr>
          <a:lstStyle/>
          <a:p>
            <a:r>
              <a:rPr lang="en-US" sz="5400" b="1" dirty="0" smtClean="0">
                <a:solidFill>
                  <a:schemeClr val="bg1"/>
                </a:solidFill>
              </a:rPr>
              <a:t>Discussing Disabilities</a:t>
            </a:r>
            <a:endParaRPr lang="en-US" sz="5400" b="1" dirty="0">
              <a:solidFill>
                <a:schemeClr val="bg1"/>
              </a:solidFill>
            </a:endParaRPr>
          </a:p>
        </p:txBody>
      </p:sp>
      <p:sp>
        <p:nvSpPr>
          <p:cNvPr id="4" name="Subtitle 3"/>
          <p:cNvSpPr>
            <a:spLocks noGrp="1"/>
          </p:cNvSpPr>
          <p:nvPr>
            <p:ph type="subTitle" idx="1"/>
          </p:nvPr>
        </p:nvSpPr>
        <p:spPr>
          <a:xfrm>
            <a:off x="1295400" y="2057400"/>
            <a:ext cx="6400800" cy="1066800"/>
          </a:xfrm>
        </p:spPr>
        <p:txBody>
          <a:bodyPr>
            <a:normAutofit/>
          </a:bodyPr>
          <a:lstStyle/>
          <a:p>
            <a:r>
              <a:rPr lang="en-US" sz="4400" dirty="0" smtClean="0">
                <a:solidFill>
                  <a:schemeClr val="bg1"/>
                </a:solidFill>
              </a:rPr>
              <a:t>Whom will I tell?</a:t>
            </a:r>
            <a:endParaRPr lang="en-US" sz="4400" dirty="0">
              <a:solidFill>
                <a:schemeClr val="bg1"/>
              </a:solidFill>
            </a:endParaRPr>
          </a:p>
        </p:txBody>
      </p:sp>
      <p:pic>
        <p:nvPicPr>
          <p:cNvPr id="1026" name="Picture 2" descr="C:\Users\johnsonem\AppData\Local\Microsoft\Windows\Temporary Internet Files\Content.IE5\CLFPAK0H\MP90044848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0400" y="3048000"/>
            <a:ext cx="2184400" cy="3276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77500" lnSpcReduction="20000"/>
          </a:bodyPr>
          <a:lstStyle/>
          <a:p>
            <a:pPr lvl="0"/>
            <a:r>
              <a:rPr lang="en-US" dirty="0" smtClean="0">
                <a:solidFill>
                  <a:schemeClr val="bg1"/>
                </a:solidFill>
              </a:rPr>
              <a:t>One of your modifications is to take tests in a separate location with extended time.  The person who sits beside you in class asks you why you are never in class for tests.  This person regularly falls asleep in class, seems more interested in his phone than the lecture, and only talks to you when he needs information about the class.  What will you say?</a:t>
            </a:r>
          </a:p>
          <a:p>
            <a:pPr lvl="0"/>
            <a:endParaRPr lang="en-US" dirty="0" smtClean="0">
              <a:solidFill>
                <a:schemeClr val="bg1"/>
              </a:solidFill>
            </a:endParaRPr>
          </a:p>
          <a:p>
            <a:pPr lvl="0"/>
            <a:r>
              <a:rPr lang="en-US" dirty="0" smtClean="0">
                <a:solidFill>
                  <a:schemeClr val="bg1"/>
                </a:solidFill>
              </a:rPr>
              <a:t>You have begun to make a friend in your biology lab.  You have met for lunch on campus a few times, and you always work together in the lab.  She asks you why your schedule is so structured, your planner is so full, and why you study so much during the day.  What will you say?</a:t>
            </a:r>
          </a:p>
          <a:p>
            <a:pPr lvl="0">
              <a:buNone/>
            </a:pPr>
            <a:endParaRPr lang="en-US" dirty="0" smtClean="0">
              <a:solidFill>
                <a:schemeClr val="bg1"/>
              </a:solidFill>
            </a:endParaRPr>
          </a:p>
          <a:p>
            <a:pPr lvl="0"/>
            <a:r>
              <a:rPr lang="en-US" dirty="0" smtClean="0">
                <a:solidFill>
                  <a:schemeClr val="bg1"/>
                </a:solidFill>
              </a:rPr>
              <a:t>You have spoken to the person who sits behind you several times, but never on a personal level.  You have heard him complaining about having difficulty learning the material and low grades on tests.  One day you tell him about tutoring opportunities that are available to all students.  He is grateful, but wants to know how you know so much about tutoring.  What will you say?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Journal Response</a:t>
            </a:r>
            <a:endParaRPr lang="en-US" b="1"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Write about what you learned from the role-play scenarios.  Whom should you tell about your disability?  You will never know until you are in a situation, but at this point, who else do you think you will tell about your disability?  Write three answers you can give people if they ask you questions and you do not want to reveal your disability.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604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Who Needs to Know?</a:t>
            </a:r>
            <a:endParaRPr lang="en-US" dirty="0">
              <a:solidFill>
                <a:schemeClr val="bg1"/>
              </a:solidFill>
            </a:endParaRP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sz="4000" dirty="0" smtClean="0">
                <a:solidFill>
                  <a:schemeClr val="bg1"/>
                </a:solidFill>
              </a:rPr>
              <a:t>Certain people will need to know about your disability in order to effectively support you in college</a:t>
            </a:r>
          </a:p>
          <a:p>
            <a:endParaRPr lang="en-US" sz="4000" dirty="0" smtClean="0">
              <a:solidFill>
                <a:schemeClr val="bg1"/>
              </a:solidFill>
            </a:endParaRPr>
          </a:p>
          <a:p>
            <a:r>
              <a:rPr lang="en-US" sz="4000" dirty="0" smtClean="0">
                <a:solidFill>
                  <a:schemeClr val="bg1"/>
                </a:solidFill>
              </a:rPr>
              <a:t>These people include:</a:t>
            </a:r>
          </a:p>
          <a:p>
            <a:pPr lvl="1"/>
            <a:r>
              <a:rPr lang="en-US" sz="3600" dirty="0" smtClean="0">
                <a:solidFill>
                  <a:schemeClr val="bg1"/>
                </a:solidFill>
              </a:rPr>
              <a:t>Disability </a:t>
            </a:r>
            <a:r>
              <a:rPr lang="en-US" sz="3600" dirty="0" smtClean="0">
                <a:solidFill>
                  <a:schemeClr val="bg1"/>
                </a:solidFill>
              </a:rPr>
              <a:t>Support Services</a:t>
            </a:r>
          </a:p>
          <a:p>
            <a:pPr lvl="1"/>
            <a:r>
              <a:rPr lang="en-US" sz="3600" dirty="0" smtClean="0">
                <a:solidFill>
                  <a:schemeClr val="bg1"/>
                </a:solidFill>
              </a:rPr>
              <a:t>Professors</a:t>
            </a:r>
          </a:p>
          <a:p>
            <a:pPr lvl="1"/>
            <a:r>
              <a:rPr lang="en-US" sz="3600" dirty="0" smtClean="0">
                <a:solidFill>
                  <a:schemeClr val="bg1"/>
                </a:solidFill>
              </a:rPr>
              <a:t>Advisors</a:t>
            </a:r>
          </a:p>
          <a:p>
            <a:pPr lvl="1"/>
            <a:r>
              <a:rPr lang="en-US" sz="3600" dirty="0" smtClean="0">
                <a:solidFill>
                  <a:schemeClr val="bg1"/>
                </a:solidFill>
              </a:rPr>
              <a:t>People </a:t>
            </a:r>
            <a:r>
              <a:rPr lang="en-US" sz="3600" dirty="0" smtClean="0">
                <a:solidFill>
                  <a:schemeClr val="bg1"/>
                </a:solidFill>
              </a:rPr>
              <a:t>you work with in </a:t>
            </a:r>
            <a:r>
              <a:rPr lang="en-US" sz="3600" dirty="0" smtClean="0">
                <a:solidFill>
                  <a:schemeClr val="bg1"/>
                </a:solidFill>
              </a:rPr>
              <a:t>a professional capacity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Should I tell my peers?</a:t>
            </a:r>
            <a:endParaRPr lang="en-US" dirty="0">
              <a:solidFill>
                <a:schemeClr val="bg1"/>
              </a:solidFill>
            </a:endParaRPr>
          </a:p>
        </p:txBody>
      </p:sp>
      <p:sp>
        <p:nvSpPr>
          <p:cNvPr id="3" name="Content Placeholder 2"/>
          <p:cNvSpPr>
            <a:spLocks noGrp="1"/>
          </p:cNvSpPr>
          <p:nvPr>
            <p:ph sz="half" idx="1"/>
          </p:nvPr>
        </p:nvSpPr>
        <p:spPr>
          <a:xfrm>
            <a:off x="457200" y="1600200"/>
            <a:ext cx="8001000" cy="4724400"/>
          </a:xfrm>
        </p:spPr>
        <p:txBody>
          <a:bodyPr>
            <a:normAutofit/>
          </a:bodyPr>
          <a:lstStyle/>
          <a:p>
            <a:pPr marL="0" indent="0">
              <a:buNone/>
            </a:pPr>
            <a:r>
              <a:rPr lang="en-US" sz="3200" dirty="0" smtClean="0">
                <a:solidFill>
                  <a:schemeClr val="bg1"/>
                </a:solidFill>
              </a:rPr>
              <a:t>While most college students have had positive experiences with telling peers about disabilities, deciding whom to tell is a </a:t>
            </a:r>
            <a:r>
              <a:rPr lang="en-US" sz="3200" u="sng" dirty="0" smtClean="0">
                <a:solidFill>
                  <a:schemeClr val="bg1"/>
                </a:solidFill>
              </a:rPr>
              <a:t>PERSONAL</a:t>
            </a:r>
            <a:r>
              <a:rPr lang="en-US" sz="3200" dirty="0" smtClean="0">
                <a:solidFill>
                  <a:schemeClr val="bg1"/>
                </a:solidFill>
              </a:rPr>
              <a:t> decision based on:</a:t>
            </a:r>
          </a:p>
          <a:p>
            <a:pPr lvl="1"/>
            <a:r>
              <a:rPr lang="en-US" sz="2800" dirty="0" smtClean="0">
                <a:solidFill>
                  <a:schemeClr val="bg1"/>
                </a:solidFill>
              </a:rPr>
              <a:t>Past experiences</a:t>
            </a:r>
          </a:p>
          <a:p>
            <a:pPr lvl="1"/>
            <a:r>
              <a:rPr lang="en-US" sz="2800" dirty="0" smtClean="0">
                <a:solidFill>
                  <a:schemeClr val="bg1"/>
                </a:solidFill>
              </a:rPr>
              <a:t>Personality differences</a:t>
            </a:r>
          </a:p>
          <a:p>
            <a:pPr lvl="1"/>
            <a:r>
              <a:rPr lang="en-US" sz="2800" dirty="0" smtClean="0">
                <a:solidFill>
                  <a:schemeClr val="bg1"/>
                </a:solidFill>
              </a:rPr>
              <a:t>Who is asking</a:t>
            </a:r>
          </a:p>
          <a:p>
            <a:pPr lvl="1"/>
            <a:r>
              <a:rPr lang="en-US" sz="2800" dirty="0" smtClean="0">
                <a:solidFill>
                  <a:schemeClr val="bg1"/>
                </a:solidFill>
              </a:rPr>
              <a:t>Why the person is asking</a:t>
            </a:r>
            <a:endParaRPr lang="en-US" sz="2800" dirty="0" smtClean="0">
              <a:solidFill>
                <a:schemeClr val="bg1"/>
              </a:solidFill>
            </a:endParaRPr>
          </a:p>
          <a:p>
            <a:pPr lvl="1"/>
            <a:r>
              <a:rPr lang="en-US" sz="2800" dirty="0" smtClean="0">
                <a:solidFill>
                  <a:schemeClr val="bg1"/>
                </a:solidFill>
              </a:rPr>
              <a:t>Other</a:t>
            </a:r>
          </a:p>
          <a:p>
            <a:pPr lvl="1"/>
            <a:endParaRPr lang="en-US" dirty="0" smtClean="0">
              <a:solidFill>
                <a:schemeClr val="bg1"/>
              </a:solidFill>
            </a:endParaRPr>
          </a:p>
          <a:p>
            <a:pPr lvl="1"/>
            <a:endParaRPr lang="en-US" dirty="0" smtClean="0">
              <a:solidFill>
                <a:schemeClr val="bg1"/>
              </a:solidFill>
            </a:endParaRPr>
          </a:p>
        </p:txBody>
      </p:sp>
      <p:pic>
        <p:nvPicPr>
          <p:cNvPr id="8" name="Picture 2" descr="https://encrypted-tbn0.gstatic.com/images?q=tbn:ANd9GcRsth0UVKufXguezmQG4eEutLQk6x0wype6B3Zo0-Bb78Pi3xoWWA"/>
          <p:cNvPicPr>
            <a:picLocks noChangeAspect="1" noChangeArrowheads="1"/>
          </p:cNvPicPr>
          <p:nvPr/>
        </p:nvPicPr>
        <p:blipFill>
          <a:blip r:embed="rId3" cstate="print"/>
          <a:srcRect/>
          <a:stretch>
            <a:fillRect/>
          </a:stretch>
        </p:blipFill>
        <p:spPr bwMode="auto">
          <a:xfrm rot="1028311">
            <a:off x="6139031" y="4149755"/>
            <a:ext cx="2114550" cy="21621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How will people know?</a:t>
            </a:r>
            <a:endParaRPr lang="en-US" dirty="0">
              <a:solidFill>
                <a:schemeClr val="bg1"/>
              </a:solidFill>
            </a:endParaRPr>
          </a:p>
        </p:txBody>
      </p:sp>
      <p:sp>
        <p:nvSpPr>
          <p:cNvPr id="4" name="Content Placeholder 3"/>
          <p:cNvSpPr>
            <a:spLocks noGrp="1"/>
          </p:cNvSpPr>
          <p:nvPr>
            <p:ph sz="half" idx="1"/>
          </p:nvPr>
        </p:nvSpPr>
        <p:spPr>
          <a:xfrm>
            <a:off x="609600" y="1752600"/>
            <a:ext cx="7696200" cy="4419600"/>
          </a:xfrm>
        </p:spPr>
        <p:txBody>
          <a:bodyPr>
            <a:noAutofit/>
          </a:bodyPr>
          <a:lstStyle/>
          <a:p>
            <a:pPr marL="0" indent="0">
              <a:buNone/>
            </a:pPr>
            <a:r>
              <a:rPr lang="en-US" sz="3200" dirty="0" smtClean="0">
                <a:solidFill>
                  <a:schemeClr val="bg1"/>
                </a:solidFill>
              </a:rPr>
              <a:t>As you make friends in classes, they may notice some differences, such as:</a:t>
            </a:r>
          </a:p>
          <a:p>
            <a:pPr lvl="1"/>
            <a:r>
              <a:rPr lang="en-US" sz="2800" dirty="0" smtClean="0">
                <a:solidFill>
                  <a:schemeClr val="bg1"/>
                </a:solidFill>
              </a:rPr>
              <a:t>Assistive </a:t>
            </a:r>
            <a:r>
              <a:rPr lang="en-US" sz="2800" dirty="0" smtClean="0">
                <a:solidFill>
                  <a:schemeClr val="bg1"/>
                </a:solidFill>
              </a:rPr>
              <a:t>technology you use</a:t>
            </a:r>
          </a:p>
          <a:p>
            <a:pPr lvl="1"/>
            <a:r>
              <a:rPr lang="en-US" sz="2800" dirty="0" smtClean="0">
                <a:solidFill>
                  <a:schemeClr val="bg1"/>
                </a:solidFill>
              </a:rPr>
              <a:t>Modifications for test taking</a:t>
            </a:r>
          </a:p>
          <a:p>
            <a:pPr lvl="1"/>
            <a:r>
              <a:rPr lang="en-US" sz="2800" dirty="0" smtClean="0">
                <a:solidFill>
                  <a:schemeClr val="bg1"/>
                </a:solidFill>
              </a:rPr>
              <a:t>Your </a:t>
            </a:r>
            <a:r>
              <a:rPr lang="en-US" sz="2800" dirty="0" smtClean="0">
                <a:solidFill>
                  <a:schemeClr val="bg1"/>
                </a:solidFill>
              </a:rPr>
              <a:t>structured </a:t>
            </a:r>
            <a:r>
              <a:rPr lang="en-US" sz="2800" dirty="0" smtClean="0">
                <a:solidFill>
                  <a:schemeClr val="bg1"/>
                </a:solidFill>
              </a:rPr>
              <a:t>schedule or extra study time</a:t>
            </a:r>
          </a:p>
          <a:p>
            <a:pPr lvl="1"/>
            <a:r>
              <a:rPr lang="en-US" sz="2800" dirty="0" smtClean="0">
                <a:solidFill>
                  <a:schemeClr val="bg1"/>
                </a:solidFill>
              </a:rPr>
              <a:t>Utilization of tutoring services</a:t>
            </a:r>
          </a:p>
          <a:p>
            <a:pPr lvl="1"/>
            <a:endParaRPr lang="en-US" sz="2800" dirty="0" smtClean="0">
              <a:solidFill>
                <a:schemeClr val="bg1"/>
              </a:solidFill>
            </a:endParaRPr>
          </a:p>
        </p:txBody>
      </p:sp>
      <p:pic>
        <p:nvPicPr>
          <p:cNvPr id="5122" name="Picture 2" descr="https://encrypted-tbn0.gstatic.com/images?q=tbn:ANd9GcQEjEdpxWmkOxRjvD4__AZHU83wM93eN1P0YcHSnwTBDSRmFAEIqA"/>
          <p:cNvPicPr>
            <a:picLocks noChangeAspect="1" noChangeArrowheads="1"/>
          </p:cNvPicPr>
          <p:nvPr/>
        </p:nvPicPr>
        <p:blipFill>
          <a:blip r:embed="rId3" cstate="print"/>
          <a:srcRect/>
          <a:stretch>
            <a:fillRect/>
          </a:stretch>
        </p:blipFill>
        <p:spPr bwMode="auto">
          <a:xfrm rot="744347">
            <a:off x="6019800" y="4724400"/>
            <a:ext cx="2628900" cy="17430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0"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animEffect transition="in" filter="fade">
                                      <p:cBhvr>
                                        <p:cTn id="9" dur="2000"/>
                                        <p:tgtEl>
                                          <p:spTgt spid="4">
                                            <p:txEl>
                                              <p:pRg st="1" end="1"/>
                                            </p:txEl>
                                          </p:spTgt>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2000"/>
                                        <p:tgtEl>
                                          <p:spTgt spid="4">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chemeClr val="bg1"/>
                </a:solidFill>
              </a:rPr>
              <a:t>Answers!</a:t>
            </a:r>
            <a:endParaRPr lang="en-US" b="1" dirty="0">
              <a:solidFill>
                <a:schemeClr val="bg1"/>
              </a:solidFill>
            </a:endParaRPr>
          </a:p>
        </p:txBody>
      </p:sp>
      <p:sp>
        <p:nvSpPr>
          <p:cNvPr id="3" name="Content Placeholder 2"/>
          <p:cNvSpPr>
            <a:spLocks noGrp="1"/>
          </p:cNvSpPr>
          <p:nvPr>
            <p:ph idx="1"/>
          </p:nvPr>
        </p:nvSpPr>
        <p:spPr>
          <a:xfrm>
            <a:off x="304800" y="1295400"/>
            <a:ext cx="8534400" cy="5334000"/>
          </a:xfrm>
        </p:spPr>
        <p:txBody>
          <a:bodyPr>
            <a:normAutofit/>
          </a:bodyPr>
          <a:lstStyle/>
          <a:p>
            <a:r>
              <a:rPr lang="en-US" dirty="0" smtClean="0">
                <a:solidFill>
                  <a:schemeClr val="bg1"/>
                </a:solidFill>
              </a:rPr>
              <a:t>It is OK to be </a:t>
            </a:r>
            <a:r>
              <a:rPr lang="en-US" dirty="0" smtClean="0">
                <a:solidFill>
                  <a:schemeClr val="bg1"/>
                </a:solidFill>
              </a:rPr>
              <a:t>open with </a:t>
            </a:r>
            <a:r>
              <a:rPr lang="en-US" dirty="0" smtClean="0">
                <a:solidFill>
                  <a:schemeClr val="bg1"/>
                </a:solidFill>
              </a:rPr>
              <a:t>everyone you talk to about your disability and tell them all about you.  </a:t>
            </a:r>
          </a:p>
          <a:p>
            <a:r>
              <a:rPr lang="en-US" dirty="0" smtClean="0">
                <a:solidFill>
                  <a:schemeClr val="bg1"/>
                </a:solidFill>
              </a:rPr>
              <a:t>It is also </a:t>
            </a:r>
            <a:r>
              <a:rPr lang="en-US" dirty="0" smtClean="0">
                <a:solidFill>
                  <a:schemeClr val="bg1"/>
                </a:solidFill>
              </a:rPr>
              <a:t>OK to </a:t>
            </a:r>
            <a:r>
              <a:rPr lang="en-US" dirty="0" smtClean="0">
                <a:solidFill>
                  <a:schemeClr val="bg1"/>
                </a:solidFill>
              </a:rPr>
              <a:t>keep your personal information </a:t>
            </a:r>
            <a:r>
              <a:rPr lang="en-US" dirty="0" smtClean="0">
                <a:solidFill>
                  <a:schemeClr val="bg1"/>
                </a:solidFill>
              </a:rPr>
              <a:t>…personal</a:t>
            </a:r>
            <a:r>
              <a:rPr lang="en-US" dirty="0" smtClean="0">
                <a:solidFill>
                  <a:schemeClr val="bg1"/>
                </a:solidFill>
              </a:rPr>
              <a:t>.</a:t>
            </a:r>
          </a:p>
          <a:p>
            <a:r>
              <a:rPr lang="en-US" dirty="0" smtClean="0">
                <a:solidFill>
                  <a:schemeClr val="bg1"/>
                </a:solidFill>
              </a:rPr>
              <a:t>There can be a balance to giving honest answers without disclosing everything about yourself.</a:t>
            </a:r>
          </a:p>
        </p:txBody>
      </p:sp>
      <p:pic>
        <p:nvPicPr>
          <p:cNvPr id="3074" name="Picture 2" descr="https://encrypted-tbn0.gstatic.com/images?q=tbn:ANd9GcS3ktqi8oDm7Y1P6AP6EuGFgklKFpmELLhuSPZvW2p3aIYWodkF"/>
          <p:cNvPicPr>
            <a:picLocks noChangeAspect="1" noChangeArrowheads="1"/>
          </p:cNvPicPr>
          <p:nvPr/>
        </p:nvPicPr>
        <p:blipFill>
          <a:blip r:embed="rId3" cstate="print"/>
          <a:srcRect/>
          <a:stretch>
            <a:fillRect/>
          </a:stretch>
        </p:blipFill>
        <p:spPr bwMode="auto">
          <a:xfrm>
            <a:off x="2819400" y="5181600"/>
            <a:ext cx="2952750" cy="1552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Balancing Act</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Autofit/>
          </a:bodyPr>
          <a:lstStyle/>
          <a:p>
            <a:r>
              <a:rPr lang="en-US" sz="2200" dirty="0" smtClean="0">
                <a:solidFill>
                  <a:schemeClr val="bg1"/>
                </a:solidFill>
              </a:rPr>
              <a:t>Q: Why weren’t you in class for the test?</a:t>
            </a:r>
          </a:p>
          <a:p>
            <a:r>
              <a:rPr lang="en-US" sz="2200" dirty="0" smtClean="0">
                <a:solidFill>
                  <a:schemeClr val="bg1"/>
                </a:solidFill>
              </a:rPr>
              <a:t>A: I took the test.  I was just sitting in a different place than I normally sit.</a:t>
            </a:r>
          </a:p>
          <a:p>
            <a:endParaRPr lang="en-US" sz="2200" dirty="0" smtClean="0">
              <a:solidFill>
                <a:schemeClr val="bg1"/>
              </a:solidFill>
            </a:endParaRPr>
          </a:p>
          <a:p>
            <a:r>
              <a:rPr lang="en-US" sz="2200" dirty="0" smtClean="0">
                <a:solidFill>
                  <a:schemeClr val="bg1"/>
                </a:solidFill>
              </a:rPr>
              <a:t>Q: How do you know so much about tutoring?</a:t>
            </a:r>
          </a:p>
          <a:p>
            <a:r>
              <a:rPr lang="en-US" sz="2200" dirty="0" smtClean="0">
                <a:solidFill>
                  <a:schemeClr val="bg1"/>
                </a:solidFill>
              </a:rPr>
              <a:t>A: I’ve talked to some people who gave me good advice about how to do well in college.  I decided that I’d use the resources available.  I can give you the information if you’d like it.</a:t>
            </a:r>
          </a:p>
          <a:p>
            <a:endParaRPr lang="en-US" sz="2200" dirty="0" smtClean="0">
              <a:solidFill>
                <a:schemeClr val="bg1"/>
              </a:solidFill>
            </a:endParaRPr>
          </a:p>
          <a:p>
            <a:r>
              <a:rPr lang="en-US" sz="2200" dirty="0" smtClean="0">
                <a:solidFill>
                  <a:schemeClr val="bg1"/>
                </a:solidFill>
              </a:rPr>
              <a:t>Q:  Your schedule is completely full and your planner is packed.  Why do you spend so much time studying during the day?</a:t>
            </a:r>
          </a:p>
          <a:p>
            <a:r>
              <a:rPr lang="en-US" sz="2200" dirty="0" smtClean="0">
                <a:solidFill>
                  <a:schemeClr val="bg1"/>
                </a:solidFill>
              </a:rPr>
              <a:t>A: It helps me get organized and stay on track.  It makes it so much easier to remember my assignment and finish them all on time.  </a:t>
            </a:r>
            <a:endParaRPr lang="en-US" sz="2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Role Play</a:t>
            </a:r>
            <a:endParaRPr lang="en-US" b="1" dirty="0">
              <a:solidFill>
                <a:schemeClr val="bg1"/>
              </a:solidFill>
            </a:endParaRPr>
          </a:p>
        </p:txBody>
      </p:sp>
      <p:sp>
        <p:nvSpPr>
          <p:cNvPr id="5" name="Content Placeholder 4"/>
          <p:cNvSpPr>
            <a:spLocks noGrp="1"/>
          </p:cNvSpPr>
          <p:nvPr>
            <p:ph idx="1"/>
          </p:nvPr>
        </p:nvSpPr>
        <p:spPr>
          <a:xfrm>
            <a:off x="419100" y="1524000"/>
            <a:ext cx="8305800" cy="4419600"/>
          </a:xfrm>
        </p:spPr>
        <p:txBody>
          <a:bodyPr>
            <a:normAutofit/>
          </a:bodyPr>
          <a:lstStyle/>
          <a:p>
            <a:r>
              <a:rPr lang="en-US" dirty="0" smtClean="0">
                <a:solidFill>
                  <a:schemeClr val="bg1"/>
                </a:solidFill>
              </a:rPr>
              <a:t>With a partner, one of you will act like the person in the role play and one of you will act like yourself answering the question.</a:t>
            </a:r>
          </a:p>
          <a:p>
            <a:endParaRPr lang="en-US" dirty="0" smtClean="0">
              <a:solidFill>
                <a:schemeClr val="bg1"/>
              </a:solidFill>
            </a:endParaRPr>
          </a:p>
          <a:p>
            <a:r>
              <a:rPr lang="en-US" dirty="0" smtClean="0">
                <a:solidFill>
                  <a:schemeClr val="bg1"/>
                </a:solidFill>
              </a:rPr>
              <a:t>When you are finished, switch roles.</a:t>
            </a:r>
          </a:p>
          <a:p>
            <a:endParaRPr lang="en-US" dirty="0" smtClean="0">
              <a:solidFill>
                <a:schemeClr val="bg1"/>
              </a:solidFill>
            </a:endParaRPr>
          </a:p>
          <a:p>
            <a:r>
              <a:rPr lang="en-US" dirty="0" smtClean="0">
                <a:solidFill>
                  <a:schemeClr val="bg1"/>
                </a:solidFill>
              </a:rPr>
              <a:t>Talk about what was easy to answer and what was hard to answer.</a:t>
            </a:r>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Professional Scenario</a:t>
            </a:r>
            <a:endParaRPr lang="en-US" b="1" dirty="0">
              <a:solidFill>
                <a:schemeClr val="bg1"/>
              </a:solidFill>
            </a:endParaRPr>
          </a:p>
        </p:txBody>
      </p:sp>
      <p:sp>
        <p:nvSpPr>
          <p:cNvPr id="3" name="Content Placeholder 2"/>
          <p:cNvSpPr>
            <a:spLocks noGrp="1"/>
          </p:cNvSpPr>
          <p:nvPr>
            <p:ph idx="1"/>
          </p:nvPr>
        </p:nvSpPr>
        <p:spPr/>
        <p:txBody>
          <a:bodyPr>
            <a:normAutofit fontScale="92500"/>
          </a:bodyPr>
          <a:lstStyle/>
          <a:p>
            <a:pPr lvl="0"/>
            <a:r>
              <a:rPr lang="en-US" dirty="0" smtClean="0">
                <a:solidFill>
                  <a:schemeClr val="bg1"/>
                </a:solidFill>
              </a:rPr>
              <a:t>You recently looked at your IEP, began to create your SOP, set goals for yourself, and discussed your strengths and weaknesses.  </a:t>
            </a:r>
          </a:p>
          <a:p>
            <a:r>
              <a:rPr lang="en-US" dirty="0" smtClean="0">
                <a:solidFill>
                  <a:schemeClr val="bg1"/>
                </a:solidFill>
              </a:rPr>
              <a:t>Now it is time to put it into practice.  Act as if you are talking to your advisor.  Tell him/her about your strengths and weaknesses, including your disabilities.  Do not forget to mention your goals.  </a:t>
            </a:r>
          </a:p>
          <a:p>
            <a:r>
              <a:rPr lang="en-US" dirty="0" smtClean="0">
                <a:solidFill>
                  <a:schemeClr val="bg1"/>
                </a:solidFill>
              </a:rPr>
              <a:t>When one person is finished, it is time to switch roles!</a:t>
            </a:r>
            <a:endParaRPr lang="en-US" dirty="0" smtClean="0"/>
          </a:p>
          <a:p>
            <a:pPr lvl="0"/>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Peer Scenarios</a:t>
            </a:r>
            <a:endParaRPr lang="en-US" b="1" dirty="0">
              <a:solidFill>
                <a:schemeClr val="bg1"/>
              </a:solidFill>
            </a:endParaRPr>
          </a:p>
        </p:txBody>
      </p:sp>
      <p:sp>
        <p:nvSpPr>
          <p:cNvPr id="3" name="Content Placeholder 2"/>
          <p:cNvSpPr>
            <a:spLocks noGrp="1"/>
          </p:cNvSpPr>
          <p:nvPr>
            <p:ph idx="1"/>
          </p:nvPr>
        </p:nvSpPr>
        <p:spPr/>
        <p:txBody>
          <a:bodyPr/>
          <a:lstStyle/>
          <a:p>
            <a:pPr marL="0" indent="0">
              <a:buNone/>
            </a:pPr>
            <a:r>
              <a:rPr lang="en-US" sz="3600" dirty="0" smtClean="0">
                <a:solidFill>
                  <a:schemeClr val="bg1"/>
                </a:solidFill>
              </a:rPr>
              <a:t>There are three different scenarios.  Take turns choosing one so that each partner gets to be him/herself and also gets a chance to be the person in the role play.</a:t>
            </a:r>
          </a:p>
          <a:p>
            <a:endParaRPr lang="en-US" dirty="0"/>
          </a:p>
        </p:txBody>
      </p:sp>
      <p:pic>
        <p:nvPicPr>
          <p:cNvPr id="26626" name="Picture 2" descr="https://encrypted-tbn3.gstatic.com/images?q=tbn:ANd9GcS3dAvyWZ8r_4bVe5sbStYXDlNAZr08mStY--0NT0u8_O3E76CHnQ"/>
          <p:cNvPicPr>
            <a:picLocks noChangeAspect="1" noChangeArrowheads="1"/>
          </p:cNvPicPr>
          <p:nvPr/>
        </p:nvPicPr>
        <p:blipFill>
          <a:blip r:embed="rId3" cstate="print"/>
          <a:srcRect/>
          <a:stretch>
            <a:fillRect/>
          </a:stretch>
        </p:blipFill>
        <p:spPr bwMode="auto">
          <a:xfrm rot="20395198">
            <a:off x="1524000" y="4191000"/>
            <a:ext cx="2143125" cy="2143125"/>
          </a:xfrm>
          <a:prstGeom prst="rect">
            <a:avLst/>
          </a:prstGeom>
          <a:noFill/>
        </p:spPr>
      </p:pic>
      <p:pic>
        <p:nvPicPr>
          <p:cNvPr id="26628" name="Picture 4" descr="https://encrypted-tbn0.gstatic.com/images?q=tbn:ANd9GcSUOixTgkBvi5SK4FrB3DE0xMuMp5XY6FaoDdIQqE2RURQNGYpqAg"/>
          <p:cNvPicPr>
            <a:picLocks noChangeAspect="1" noChangeArrowheads="1"/>
          </p:cNvPicPr>
          <p:nvPr/>
        </p:nvPicPr>
        <p:blipFill>
          <a:blip r:embed="rId4" cstate="print"/>
          <a:srcRect/>
          <a:stretch>
            <a:fillRect/>
          </a:stretch>
        </p:blipFill>
        <p:spPr bwMode="auto">
          <a:xfrm rot="1143267">
            <a:off x="5432677" y="4549328"/>
            <a:ext cx="2924175" cy="156210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1292</Words>
  <Application>Microsoft Office PowerPoint</Application>
  <PresentationFormat>On-screen Show (4:3)</PresentationFormat>
  <Paragraphs>94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Discussing Disabilities</vt:lpstr>
      <vt:lpstr>Who Needs to Know?</vt:lpstr>
      <vt:lpstr>Should I tell my peers?</vt:lpstr>
      <vt:lpstr>How will people know?</vt:lpstr>
      <vt:lpstr>Answers!</vt:lpstr>
      <vt:lpstr>The Balancing Act</vt:lpstr>
      <vt:lpstr>Role Play</vt:lpstr>
      <vt:lpstr>Professional Scenario</vt:lpstr>
      <vt:lpstr>Peer Scenarios</vt:lpstr>
      <vt:lpstr>PowerPoint Presentation</vt:lpstr>
      <vt:lpstr>Journal Response</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Your IEP</dc:title>
  <dc:creator>COE</dc:creator>
  <cp:lastModifiedBy>Emily Bennert Johnson</cp:lastModifiedBy>
  <cp:revision>48</cp:revision>
  <dcterms:created xsi:type="dcterms:W3CDTF">2012-12-06T03:59:08Z</dcterms:created>
  <dcterms:modified xsi:type="dcterms:W3CDTF">2013-05-15T21:25:28Z</dcterms:modified>
</cp:coreProperties>
</file>