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6" r:id="rId2"/>
    <p:sldId id="264" r:id="rId3"/>
    <p:sldId id="265" r:id="rId4"/>
    <p:sldId id="266" r:id="rId5"/>
  </p:sldIdLst>
  <p:sldSz cx="9144000" cy="6858000" type="screen4x3"/>
  <p:notesSz cx="7019925" cy="93059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arbara Adams" initials="BA" lastIdx="6"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0847" autoAdjust="0"/>
  </p:normalViewPr>
  <p:slideViewPr>
    <p:cSldViewPr>
      <p:cViewPr>
        <p:scale>
          <a:sx n="48" d="100"/>
          <a:sy n="48" d="100"/>
        </p:scale>
        <p:origin x="-3492" y="-63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1968" cy="465296"/>
          </a:xfrm>
          <a:prstGeom prst="rect">
            <a:avLst/>
          </a:prstGeom>
        </p:spPr>
        <p:txBody>
          <a:bodyPr vert="horz" lIns="92409" tIns="46205" rIns="92409" bIns="46205" rtlCol="0"/>
          <a:lstStyle>
            <a:lvl1pPr algn="l">
              <a:defRPr sz="1200"/>
            </a:lvl1pPr>
          </a:lstStyle>
          <a:p>
            <a:endParaRPr lang="en-US"/>
          </a:p>
        </p:txBody>
      </p:sp>
      <p:sp>
        <p:nvSpPr>
          <p:cNvPr id="3" name="Date Placeholder 2"/>
          <p:cNvSpPr>
            <a:spLocks noGrp="1"/>
          </p:cNvSpPr>
          <p:nvPr>
            <p:ph type="dt" idx="1"/>
          </p:nvPr>
        </p:nvSpPr>
        <p:spPr>
          <a:xfrm>
            <a:off x="3976333" y="0"/>
            <a:ext cx="3041968" cy="465296"/>
          </a:xfrm>
          <a:prstGeom prst="rect">
            <a:avLst/>
          </a:prstGeom>
        </p:spPr>
        <p:txBody>
          <a:bodyPr vert="horz" lIns="92409" tIns="46205" rIns="92409" bIns="46205" rtlCol="0"/>
          <a:lstStyle>
            <a:lvl1pPr algn="r">
              <a:defRPr sz="1200"/>
            </a:lvl1pPr>
          </a:lstStyle>
          <a:p>
            <a:fld id="{4EE7AF50-F83D-4FFD-87A1-4B86792B75E3}" type="datetimeFigureOut">
              <a:rPr lang="en-US" smtClean="0"/>
              <a:pPr/>
              <a:t>5/15/2013</a:t>
            </a:fld>
            <a:endParaRPr lang="en-US"/>
          </a:p>
        </p:txBody>
      </p:sp>
      <p:sp>
        <p:nvSpPr>
          <p:cNvPr id="4" name="Slide Image Placeholder 3"/>
          <p:cNvSpPr>
            <a:spLocks noGrp="1" noRot="1" noChangeAspect="1"/>
          </p:cNvSpPr>
          <p:nvPr>
            <p:ph type="sldImg" idx="2"/>
          </p:nvPr>
        </p:nvSpPr>
        <p:spPr>
          <a:xfrm>
            <a:off x="1182688" y="696913"/>
            <a:ext cx="4654550" cy="3490912"/>
          </a:xfrm>
          <a:prstGeom prst="rect">
            <a:avLst/>
          </a:prstGeom>
          <a:noFill/>
          <a:ln w="12700">
            <a:solidFill>
              <a:prstClr val="black"/>
            </a:solidFill>
          </a:ln>
        </p:spPr>
        <p:txBody>
          <a:bodyPr vert="horz" lIns="92409" tIns="46205" rIns="92409" bIns="46205" rtlCol="0" anchor="ctr"/>
          <a:lstStyle/>
          <a:p>
            <a:endParaRPr lang="en-US"/>
          </a:p>
        </p:txBody>
      </p:sp>
      <p:sp>
        <p:nvSpPr>
          <p:cNvPr id="5" name="Notes Placeholder 4"/>
          <p:cNvSpPr>
            <a:spLocks noGrp="1"/>
          </p:cNvSpPr>
          <p:nvPr>
            <p:ph type="body" sz="quarter" idx="3"/>
          </p:nvPr>
        </p:nvSpPr>
        <p:spPr>
          <a:xfrm>
            <a:off x="701993" y="4420316"/>
            <a:ext cx="5615940" cy="4187666"/>
          </a:xfrm>
          <a:prstGeom prst="rect">
            <a:avLst/>
          </a:prstGeom>
        </p:spPr>
        <p:txBody>
          <a:bodyPr vert="horz" lIns="92409" tIns="46205" rIns="92409" bIns="46205"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39014"/>
            <a:ext cx="3041968" cy="465296"/>
          </a:xfrm>
          <a:prstGeom prst="rect">
            <a:avLst/>
          </a:prstGeom>
        </p:spPr>
        <p:txBody>
          <a:bodyPr vert="horz" lIns="92409" tIns="46205" rIns="92409" bIns="46205" rtlCol="0" anchor="b"/>
          <a:lstStyle>
            <a:lvl1pPr algn="l">
              <a:defRPr sz="1200"/>
            </a:lvl1pPr>
          </a:lstStyle>
          <a:p>
            <a:endParaRPr lang="en-US"/>
          </a:p>
        </p:txBody>
      </p:sp>
      <p:sp>
        <p:nvSpPr>
          <p:cNvPr id="7" name="Slide Number Placeholder 6"/>
          <p:cNvSpPr>
            <a:spLocks noGrp="1"/>
          </p:cNvSpPr>
          <p:nvPr>
            <p:ph type="sldNum" sz="quarter" idx="5"/>
          </p:nvPr>
        </p:nvSpPr>
        <p:spPr>
          <a:xfrm>
            <a:off x="3976333" y="8839014"/>
            <a:ext cx="3041968" cy="465296"/>
          </a:xfrm>
          <a:prstGeom prst="rect">
            <a:avLst/>
          </a:prstGeom>
        </p:spPr>
        <p:txBody>
          <a:bodyPr vert="horz" lIns="92409" tIns="46205" rIns="92409" bIns="46205" rtlCol="0" anchor="b"/>
          <a:lstStyle>
            <a:lvl1pPr algn="r">
              <a:defRPr sz="1200"/>
            </a:lvl1pPr>
          </a:lstStyle>
          <a:p>
            <a:fld id="{B478BD2E-6024-48BF-9CB4-AE95D1CC26E4}" type="slidenum">
              <a:rPr lang="en-US" smtClean="0"/>
              <a:pPr/>
              <a:t>‹#›</a:t>
            </a:fld>
            <a:endParaRPr lang="en-US"/>
          </a:p>
        </p:txBody>
      </p:sp>
    </p:spTree>
    <p:extLst>
      <p:ext uri="{BB962C8B-B14F-4D97-AF65-F5344CB8AC3E}">
        <p14:creationId xmlns:p14="http://schemas.microsoft.com/office/powerpoint/2010/main" val="20167885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Module 4 Activity</a:t>
            </a:r>
            <a:r>
              <a:rPr lang="en-US" baseline="0" dirty="0" smtClean="0"/>
              <a:t> 1</a:t>
            </a:r>
            <a:endParaRPr lang="en-US" dirty="0" smtClean="0"/>
          </a:p>
          <a:p>
            <a:endParaRPr lang="en-US" dirty="0" smtClean="0"/>
          </a:p>
          <a:p>
            <a:r>
              <a:rPr lang="en-US" b="1" dirty="0" smtClean="0"/>
              <a:t>(In-Class Discussion)</a:t>
            </a:r>
          </a:p>
          <a:p>
            <a:endParaRPr lang="en-US" dirty="0" smtClean="0"/>
          </a:p>
          <a:p>
            <a:r>
              <a:rPr lang="en-US" dirty="0" smtClean="0"/>
              <a:t>In the first two lessons of this module, you have set goals in several</a:t>
            </a:r>
            <a:r>
              <a:rPr lang="en-US" baseline="0" dirty="0" smtClean="0"/>
              <a:t> areas and learned about the resources within the campus community that can help you achieve these goals.</a:t>
            </a:r>
          </a:p>
          <a:p>
            <a:endParaRPr lang="en-US" baseline="0" dirty="0" smtClean="0"/>
          </a:p>
          <a:p>
            <a:r>
              <a:rPr lang="en-US" baseline="0" dirty="0" smtClean="0"/>
              <a:t>In this activity, you will take the next step and create an individualized directory of campus resources at your college.</a:t>
            </a:r>
          </a:p>
          <a:p>
            <a:endParaRPr lang="en-US" b="1" baseline="0" dirty="0" smtClean="0"/>
          </a:p>
          <a:p>
            <a:pPr defTabSz="924093">
              <a:defRPr/>
            </a:pPr>
            <a:r>
              <a:rPr lang="en-US" b="0" baseline="0" dirty="0" smtClean="0"/>
              <a:t>Unless otherwise specified, all clip art and images in this document are used with permission from Microsoft in accordance with their End User License Agreement.</a:t>
            </a:r>
            <a:endParaRPr lang="en-US" b="0" dirty="0" smtClean="0"/>
          </a:p>
          <a:p>
            <a:endParaRPr lang="en-US" b="1" dirty="0" smtClean="0"/>
          </a:p>
        </p:txBody>
      </p:sp>
      <p:sp>
        <p:nvSpPr>
          <p:cNvPr id="4" name="Slide Number Placeholder 3"/>
          <p:cNvSpPr>
            <a:spLocks noGrp="1"/>
          </p:cNvSpPr>
          <p:nvPr>
            <p:ph type="sldNum" sz="quarter" idx="10"/>
          </p:nvPr>
        </p:nvSpPr>
        <p:spPr/>
        <p:txBody>
          <a:bodyPr/>
          <a:lstStyle/>
          <a:p>
            <a:fld id="{B478BD2E-6024-48BF-9CB4-AE95D1CC26E4}"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(Student In-Class Assignment)</a:t>
            </a:r>
          </a:p>
          <a:p>
            <a:endParaRPr lang="en-US" dirty="0" smtClean="0"/>
          </a:p>
          <a:p>
            <a:r>
              <a:rPr lang="en-US" dirty="0" smtClean="0"/>
              <a:t>Students have already created</a:t>
            </a:r>
            <a:r>
              <a:rPr lang="en-US" baseline="0" dirty="0" smtClean="0"/>
              <a:t> goals and a plan for reaching those goals. As part of this, they should have already listed the campus resources that they believe they will need to access. </a:t>
            </a:r>
          </a:p>
          <a:p>
            <a:endParaRPr lang="en-US" baseline="0" dirty="0" smtClean="0"/>
          </a:p>
          <a:p>
            <a:r>
              <a:rPr lang="en-US" baseline="0" dirty="0" smtClean="0"/>
              <a:t>Students should go on to the website for the college that they plan to attend. If students have received any hard copies of brochures or other information from their college, they can also refer to those materials. They will need to search the college’s website for information about the resources they have listed in their “Resources” column. </a:t>
            </a:r>
            <a:endParaRPr lang="en-US" dirty="0"/>
          </a:p>
        </p:txBody>
      </p:sp>
      <p:sp>
        <p:nvSpPr>
          <p:cNvPr id="4" name="Slide Number Placeholder 3"/>
          <p:cNvSpPr>
            <a:spLocks noGrp="1"/>
          </p:cNvSpPr>
          <p:nvPr>
            <p:ph type="sldNum" sz="quarter" idx="10"/>
          </p:nvPr>
        </p:nvSpPr>
        <p:spPr/>
        <p:txBody>
          <a:bodyPr/>
          <a:lstStyle/>
          <a:p>
            <a:fld id="{B478BD2E-6024-48BF-9CB4-AE95D1CC26E4}"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solidFill>
                  <a:schemeClr val="tx1"/>
                </a:solidFill>
              </a:rPr>
              <a:t>Students will then complete the information needed to access the resource on the Campus Directory sheet.</a:t>
            </a:r>
            <a:endParaRPr lang="en-US" dirty="0" smtClean="0">
              <a:solidFill>
                <a:schemeClr val="tx1"/>
              </a:solidFill>
            </a:endParaRPr>
          </a:p>
          <a:p>
            <a:endParaRPr lang="en-US" dirty="0" smtClean="0">
              <a:solidFill>
                <a:schemeClr val="tx1"/>
              </a:solidFill>
            </a:endParaRPr>
          </a:p>
          <a:p>
            <a:r>
              <a:rPr lang="en-US" dirty="0" smtClean="0">
                <a:solidFill>
                  <a:schemeClr val="tx1"/>
                </a:solidFill>
              </a:rPr>
              <a:t>For each of the resources they listed, they will need to create a directory of information about it.</a:t>
            </a:r>
            <a:r>
              <a:rPr lang="en-US" baseline="0" dirty="0" smtClean="0">
                <a:solidFill>
                  <a:schemeClr val="tx1"/>
                </a:solidFill>
              </a:rPr>
              <a:t> </a:t>
            </a:r>
          </a:p>
          <a:p>
            <a:endParaRPr lang="en-US" baseline="0" dirty="0" smtClean="0">
              <a:solidFill>
                <a:schemeClr val="tx1"/>
              </a:solidFill>
            </a:endParaRPr>
          </a:p>
          <a:p>
            <a:r>
              <a:rPr lang="en-US" baseline="0" dirty="0" smtClean="0">
                <a:solidFill>
                  <a:schemeClr val="tx1"/>
                </a:solidFill>
              </a:rPr>
              <a:t>Many of the resources that the students will need are likely to have similar directory information, including office location and hours, contact person, phone and email, and website address. However, some of the resources may not have all of this information available. In addition, some resources may require different kinds of directory information in order to be useful. </a:t>
            </a:r>
          </a:p>
          <a:p>
            <a:endParaRPr lang="en-US" baseline="0" dirty="0" smtClean="0">
              <a:solidFill>
                <a:schemeClr val="tx1"/>
              </a:solidFill>
            </a:endParaRPr>
          </a:p>
          <a:p>
            <a:r>
              <a:rPr lang="en-US" baseline="0" dirty="0" smtClean="0">
                <a:solidFill>
                  <a:schemeClr val="tx1"/>
                </a:solidFill>
              </a:rPr>
              <a:t>Students should use their judgment in deciding what types of information they need to include in their directory.</a:t>
            </a:r>
          </a:p>
          <a:p>
            <a:r>
              <a:rPr lang="en-US" baseline="0" dirty="0" smtClean="0">
                <a:solidFill>
                  <a:schemeClr val="tx1"/>
                </a:solidFill>
              </a:rPr>
              <a:t>For example, if one of a student’s goals was to participate in a fitness class, and their resource was the campus recreation center, they may also need to include the scheduled time of the classes they want to participate in. This portion of the activity will be individualized depending on each student’s goals and resources.</a:t>
            </a:r>
          </a:p>
          <a:p>
            <a:endParaRPr lang="en-US" baseline="0" dirty="0" smtClean="0">
              <a:solidFill>
                <a:schemeClr val="tx1"/>
              </a:solidFill>
            </a:endParaRPr>
          </a:p>
          <a:p>
            <a:r>
              <a:rPr lang="en-US" baseline="0" dirty="0" smtClean="0">
                <a:solidFill>
                  <a:schemeClr val="tx1"/>
                </a:solidFill>
              </a:rPr>
              <a:t>The main goal is for the student to have all of the information they will need in order to access their personal resources in one place and at their fingertips once they arrive on campus. </a:t>
            </a:r>
            <a:endParaRPr lang="en-US" dirty="0" smtClean="0">
              <a:solidFill>
                <a:schemeClr val="tx1"/>
              </a:solidFill>
            </a:endParaRPr>
          </a:p>
          <a:p>
            <a:endParaRPr lang="en-US" dirty="0" smtClean="0">
              <a:solidFill>
                <a:schemeClr val="tx1"/>
              </a:solidFill>
            </a:endParaRPr>
          </a:p>
        </p:txBody>
      </p:sp>
      <p:sp>
        <p:nvSpPr>
          <p:cNvPr id="4" name="Slide Number Placeholder 3"/>
          <p:cNvSpPr>
            <a:spLocks noGrp="1"/>
          </p:cNvSpPr>
          <p:nvPr>
            <p:ph type="sldNum" sz="quarter" idx="10"/>
          </p:nvPr>
        </p:nvSpPr>
        <p:spPr/>
        <p:txBody>
          <a:bodyPr/>
          <a:lstStyle/>
          <a:p>
            <a:fld id="{B478BD2E-6024-48BF-9CB4-AE95D1CC26E4}"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478BD2E-6024-48BF-9CB4-AE95D1CC26E4}" type="slidenum">
              <a:rPr lang="en-US" smtClean="0"/>
              <a:pPr/>
              <a:t>4</a:t>
            </a:fld>
            <a:endParaRPr lang="en-US"/>
          </a:p>
        </p:txBody>
      </p:sp>
    </p:spTree>
    <p:extLst>
      <p:ext uri="{BB962C8B-B14F-4D97-AF65-F5344CB8AC3E}">
        <p14:creationId xmlns:p14="http://schemas.microsoft.com/office/powerpoint/2010/main" val="19876151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0E948E5-84AF-44A7-9DA8-FA8EC3EFDB30}" type="datetimeFigureOut">
              <a:rPr lang="en-US" smtClean="0"/>
              <a:pPr/>
              <a:t>5/15/2013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2205EC-E810-4928-AE27-1C68EAC3C1D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E948E5-84AF-44A7-9DA8-FA8EC3EFDB30}" type="datetimeFigureOut">
              <a:rPr lang="en-US" smtClean="0"/>
              <a:pPr/>
              <a:t>5/15/2013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2205EC-E810-4928-AE27-1C68EAC3C1D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E948E5-84AF-44A7-9DA8-FA8EC3EFDB30}" type="datetimeFigureOut">
              <a:rPr lang="en-US" smtClean="0"/>
              <a:pPr/>
              <a:t>5/15/2013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2205EC-E810-4928-AE27-1C68EAC3C1D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E948E5-84AF-44A7-9DA8-FA8EC3EFDB30}" type="datetimeFigureOut">
              <a:rPr lang="en-US" smtClean="0"/>
              <a:pPr/>
              <a:t>5/15/2013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2205EC-E810-4928-AE27-1C68EAC3C1D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0E948E5-84AF-44A7-9DA8-FA8EC3EFDB30}" type="datetimeFigureOut">
              <a:rPr lang="en-US" smtClean="0"/>
              <a:pPr/>
              <a:t>5/15/2013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2205EC-E810-4928-AE27-1C68EAC3C1D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0E948E5-84AF-44A7-9DA8-FA8EC3EFDB30}" type="datetimeFigureOut">
              <a:rPr lang="en-US" smtClean="0"/>
              <a:pPr/>
              <a:t>5/15/2013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2205EC-E810-4928-AE27-1C68EAC3C1D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0E948E5-84AF-44A7-9DA8-FA8EC3EFDB30}" type="datetimeFigureOut">
              <a:rPr lang="en-US" smtClean="0"/>
              <a:pPr/>
              <a:t>5/15/2013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2205EC-E810-4928-AE27-1C68EAC3C1D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0E948E5-84AF-44A7-9DA8-FA8EC3EFDB30}" type="datetimeFigureOut">
              <a:rPr lang="en-US" smtClean="0"/>
              <a:pPr/>
              <a:t>5/15/2013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B2205EC-E810-4928-AE27-1C68EAC3C1D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E948E5-84AF-44A7-9DA8-FA8EC3EFDB30}" type="datetimeFigureOut">
              <a:rPr lang="en-US" smtClean="0"/>
              <a:pPr/>
              <a:t>5/15/2013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2205EC-E810-4928-AE27-1C68EAC3C1D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E948E5-84AF-44A7-9DA8-FA8EC3EFDB30}" type="datetimeFigureOut">
              <a:rPr lang="en-US" smtClean="0"/>
              <a:pPr/>
              <a:t>5/15/2013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2205EC-E810-4928-AE27-1C68EAC3C1D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E948E5-84AF-44A7-9DA8-FA8EC3EFDB30}" type="datetimeFigureOut">
              <a:rPr lang="en-US" smtClean="0"/>
              <a:pPr/>
              <a:t>5/15/2013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2205EC-E810-4928-AE27-1C68EAC3C1D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E948E5-84AF-44A7-9DA8-FA8EC3EFDB30}" type="datetimeFigureOut">
              <a:rPr lang="en-US" smtClean="0"/>
              <a:pPr/>
              <a:t>5/15/2013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2205EC-E810-4928-AE27-1C68EAC3C1D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creativecommons.org/licenses/by-nc/3.0/deed.en_U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66800"/>
            <a:ext cx="7772400" cy="1470025"/>
          </a:xfrm>
        </p:spPr>
        <p:txBody>
          <a:bodyPr>
            <a:noAutofit/>
          </a:bodyPr>
          <a:lstStyle/>
          <a:p>
            <a:r>
              <a:rPr lang="en-US" sz="5400" dirty="0" smtClean="0">
                <a:solidFill>
                  <a:schemeClr val="bg1"/>
                </a:solidFill>
              </a:rPr>
              <a:t>College Community Directory</a:t>
            </a:r>
            <a:endParaRPr lang="en-US" sz="5400" dirty="0">
              <a:solidFill>
                <a:schemeClr val="bg1"/>
              </a:solidFill>
            </a:endParaRPr>
          </a:p>
        </p:txBody>
      </p:sp>
      <p:pic>
        <p:nvPicPr>
          <p:cNvPr id="1029" name="Picture 5" descr="C:\Documents and Settings\COE\Local Settings\Temporary Internet Files\Content.IE5\IORBEZWV\MCBL00375_0000[1].wmf"/>
          <p:cNvPicPr>
            <a:picLocks noChangeAspect="1" noChangeArrowheads="1"/>
          </p:cNvPicPr>
          <p:nvPr/>
        </p:nvPicPr>
        <p:blipFill>
          <a:blip r:embed="rId3" cstate="print"/>
          <a:srcRect/>
          <a:stretch>
            <a:fillRect/>
          </a:stretch>
        </p:blipFill>
        <p:spPr bwMode="auto">
          <a:xfrm>
            <a:off x="2286000" y="2971800"/>
            <a:ext cx="4582562" cy="2622487"/>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Creating Your College Directory</a:t>
            </a:r>
            <a:endParaRPr lang="en-US" dirty="0">
              <a:solidFill>
                <a:schemeClr val="bg1"/>
              </a:solidFill>
            </a:endParaRPr>
          </a:p>
        </p:txBody>
      </p:sp>
      <p:sp>
        <p:nvSpPr>
          <p:cNvPr id="3" name="Content Placeholder 2"/>
          <p:cNvSpPr>
            <a:spLocks noGrp="1"/>
          </p:cNvSpPr>
          <p:nvPr>
            <p:ph idx="1"/>
          </p:nvPr>
        </p:nvSpPr>
        <p:spPr>
          <a:xfrm>
            <a:off x="457200" y="1600200"/>
            <a:ext cx="8305800" cy="4953000"/>
          </a:xfrm>
        </p:spPr>
        <p:txBody>
          <a:bodyPr>
            <a:normAutofit/>
          </a:bodyPr>
          <a:lstStyle/>
          <a:p>
            <a:pPr marL="514350" indent="-514350">
              <a:buFont typeface="+mj-lt"/>
              <a:buAutoNum type="arabicPeriod"/>
            </a:pPr>
            <a:r>
              <a:rPr lang="en-US" sz="3600" dirty="0" smtClean="0">
                <a:solidFill>
                  <a:schemeClr val="bg1"/>
                </a:solidFill>
              </a:rPr>
              <a:t>Refer back to your Goal Setting sheet and review the campus resources you will seek out for help meeting your goals.</a:t>
            </a:r>
          </a:p>
          <a:p>
            <a:pPr marL="514350" indent="-514350">
              <a:buFont typeface="+mj-lt"/>
              <a:buAutoNum type="arabicPeriod"/>
            </a:pPr>
            <a:endParaRPr lang="en-US" sz="3600" dirty="0" smtClean="0">
              <a:solidFill>
                <a:schemeClr val="bg1"/>
              </a:solidFill>
            </a:endParaRPr>
          </a:p>
          <a:p>
            <a:pPr marL="514350" indent="-514350">
              <a:buFont typeface="+mj-lt"/>
              <a:buAutoNum type="arabicPeriod"/>
            </a:pPr>
            <a:r>
              <a:rPr lang="en-US" sz="3600" dirty="0" smtClean="0">
                <a:solidFill>
                  <a:schemeClr val="bg1"/>
                </a:solidFill>
              </a:rPr>
              <a:t>Locate the web pages for each of these resources on your college’s official website.</a:t>
            </a:r>
            <a:endParaRPr lang="en-US" sz="3200" dirty="0" smtClean="0">
              <a:solidFill>
                <a:schemeClr val="bg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Creating Your College Directory</a:t>
            </a:r>
            <a:endParaRPr lang="en-US" dirty="0">
              <a:solidFill>
                <a:schemeClr val="bg1"/>
              </a:solidFill>
            </a:endParaRPr>
          </a:p>
        </p:txBody>
      </p:sp>
      <p:sp>
        <p:nvSpPr>
          <p:cNvPr id="3" name="Content Placeholder 2"/>
          <p:cNvSpPr>
            <a:spLocks noGrp="1"/>
          </p:cNvSpPr>
          <p:nvPr>
            <p:ph idx="1"/>
          </p:nvPr>
        </p:nvSpPr>
        <p:spPr>
          <a:xfrm>
            <a:off x="457200" y="1600200"/>
            <a:ext cx="8153400" cy="4876800"/>
          </a:xfrm>
        </p:spPr>
        <p:txBody>
          <a:bodyPr>
            <a:normAutofit/>
          </a:bodyPr>
          <a:lstStyle/>
          <a:p>
            <a:pPr marL="514350" indent="-514350">
              <a:buFont typeface="+mj-lt"/>
              <a:buAutoNum type="arabicPeriod" startAt="3"/>
            </a:pPr>
            <a:r>
              <a:rPr lang="en-US" sz="3600" dirty="0" smtClean="0">
                <a:solidFill>
                  <a:schemeClr val="bg1"/>
                </a:solidFill>
              </a:rPr>
              <a:t>On the “Campus Directory” sheet, fill in all of the following information for each resource you listed on your Goal </a:t>
            </a:r>
            <a:r>
              <a:rPr lang="en-US" sz="3600" smtClean="0">
                <a:solidFill>
                  <a:schemeClr val="bg1"/>
                </a:solidFill>
              </a:rPr>
              <a:t>Setting Worksheet</a:t>
            </a:r>
            <a:r>
              <a:rPr lang="en-US" sz="3600" dirty="0" smtClean="0">
                <a:solidFill>
                  <a:schemeClr val="bg1"/>
                </a:solidFill>
              </a:rPr>
              <a:t>:</a:t>
            </a:r>
          </a:p>
          <a:p>
            <a:pPr marL="914400" lvl="1" indent="-514350">
              <a:buNone/>
            </a:pPr>
            <a:r>
              <a:rPr lang="en-US" sz="3200" dirty="0" smtClean="0">
                <a:solidFill>
                  <a:schemeClr val="bg1"/>
                </a:solidFill>
              </a:rPr>
              <a:t>	- Office location		- Office hours</a:t>
            </a:r>
          </a:p>
          <a:p>
            <a:pPr marL="914400" lvl="1" indent="-514350">
              <a:buNone/>
            </a:pPr>
            <a:r>
              <a:rPr lang="en-US" sz="3200" dirty="0" smtClean="0">
                <a:solidFill>
                  <a:schemeClr val="bg1"/>
                </a:solidFill>
              </a:rPr>
              <a:t>	- Contact person		- Phone number	</a:t>
            </a:r>
          </a:p>
          <a:p>
            <a:pPr marL="914400" lvl="1" indent="-514350">
              <a:buNone/>
            </a:pPr>
            <a:r>
              <a:rPr lang="en-US" sz="3200" dirty="0" smtClean="0">
                <a:solidFill>
                  <a:schemeClr val="bg1"/>
                </a:solidFill>
              </a:rPr>
              <a:t>	- Email address		- Website address</a:t>
            </a:r>
          </a:p>
          <a:p>
            <a:pPr marL="914400" lvl="1" indent="-514350">
              <a:buNone/>
            </a:pPr>
            <a:r>
              <a:rPr lang="en-US" sz="3200" dirty="0" smtClean="0">
                <a:solidFill>
                  <a:schemeClr val="bg1"/>
                </a:solidFill>
              </a:rPr>
              <a:t>	- Other/Notes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2651760" y="1676400"/>
            <a:ext cx="3840480" cy="1265613"/>
          </a:xfrm>
          <a:prstGeom prst="rect">
            <a:avLst/>
          </a:prstGeom>
        </p:spPr>
      </p:pic>
      <p:sp>
        <p:nvSpPr>
          <p:cNvPr id="5" name="Rectangle 4"/>
          <p:cNvSpPr/>
          <p:nvPr/>
        </p:nvSpPr>
        <p:spPr>
          <a:xfrm>
            <a:off x="1828800" y="3399534"/>
            <a:ext cx="5486400" cy="646331"/>
          </a:xfrm>
          <a:prstGeom prst="rect">
            <a:avLst/>
          </a:prstGeom>
        </p:spPr>
        <p:txBody>
          <a:bodyPr wrap="square">
            <a:spAutoFit/>
          </a:bodyPr>
          <a:lstStyle/>
          <a:p>
            <a:pPr algn="ctr"/>
            <a:r>
              <a:rPr lang="en-US" dirty="0">
                <a:solidFill>
                  <a:srgbClr val="FFFFFF"/>
                </a:solidFill>
                <a:hlinkClick r:id="rId4"/>
              </a:rPr>
              <a:t>This work is licensed under a Creative Commons Attribution-</a:t>
            </a:r>
            <a:r>
              <a:rPr lang="en-US" dirty="0" err="1">
                <a:solidFill>
                  <a:srgbClr val="FFFFFF"/>
                </a:solidFill>
                <a:hlinkClick r:id="rId4"/>
              </a:rPr>
              <a:t>NonCommercial</a:t>
            </a:r>
            <a:r>
              <a:rPr lang="en-US" dirty="0">
                <a:solidFill>
                  <a:srgbClr val="FFFFFF"/>
                </a:solidFill>
                <a:hlinkClick r:id="rId4"/>
              </a:rPr>
              <a:t> 3.0 </a:t>
            </a:r>
            <a:r>
              <a:rPr lang="en-US" dirty="0" err="1">
                <a:solidFill>
                  <a:srgbClr val="FFFFFF"/>
                </a:solidFill>
                <a:hlinkClick r:id="rId4"/>
              </a:rPr>
              <a:t>Unported</a:t>
            </a:r>
            <a:r>
              <a:rPr lang="en-US" dirty="0">
                <a:solidFill>
                  <a:srgbClr val="FFFFFF"/>
                </a:solidFill>
                <a:hlinkClick r:id="rId4"/>
              </a:rPr>
              <a:t> License.</a:t>
            </a:r>
            <a:endParaRPr lang="en-US" dirty="0">
              <a:solidFill>
                <a:srgbClr val="FFFFFF"/>
              </a:solidFill>
            </a:endParaRPr>
          </a:p>
        </p:txBody>
      </p:sp>
    </p:spTree>
    <p:extLst>
      <p:ext uri="{BB962C8B-B14F-4D97-AF65-F5344CB8AC3E}">
        <p14:creationId xmlns:p14="http://schemas.microsoft.com/office/powerpoint/2010/main" val="604085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930</TotalTime>
  <Words>503</Words>
  <Application>Microsoft Office PowerPoint</Application>
  <PresentationFormat>On-screen Show (4:3)</PresentationFormat>
  <Paragraphs>40</Paragraphs>
  <Slides>4</Slides>
  <Notes>4</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College Community Directory</vt:lpstr>
      <vt:lpstr>Creating Your College Directory</vt:lpstr>
      <vt:lpstr>Creating Your College Directory</vt:lpstr>
      <vt:lpstr>PowerPoint Presentation</vt:lpstr>
    </vt:vector>
  </TitlesOfParts>
  <Company>East Carolina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Your College Directory</dc:title>
  <dc:creator>COE</dc:creator>
  <cp:lastModifiedBy>Emily Bennert Johnson</cp:lastModifiedBy>
  <cp:revision>99</cp:revision>
  <cp:lastPrinted>2013-05-15T21:04:46Z</cp:lastPrinted>
  <dcterms:created xsi:type="dcterms:W3CDTF">2012-12-02T16:54:01Z</dcterms:created>
  <dcterms:modified xsi:type="dcterms:W3CDTF">2013-05-15T21:04:47Z</dcterms:modified>
</cp:coreProperties>
</file>