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3"/>
  </p:notesMasterIdLst>
  <p:sldIdLst>
    <p:sldId id="256" r:id="rId4"/>
    <p:sldId id="265" r:id="rId5"/>
    <p:sldId id="270" r:id="rId6"/>
    <p:sldId id="273" r:id="rId7"/>
    <p:sldId id="266" r:id="rId8"/>
    <p:sldId id="267" r:id="rId9"/>
    <p:sldId id="271" r:id="rId10"/>
    <p:sldId id="268" r:id="rId11"/>
    <p:sldId id="272" r:id="rId12"/>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rbara Adams" initials="BA" lastIdx="12" clrIdx="0"/>
  <p:cmAuthor id="1" name="Emily Bennert Johnson" initials="EBJ" lastIdx="1"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54" autoAdjust="0"/>
    <p:restoredTop sz="65208" autoAdjust="0"/>
  </p:normalViewPr>
  <p:slideViewPr>
    <p:cSldViewPr>
      <p:cViewPr varScale="1">
        <p:scale>
          <a:sx n="78" d="100"/>
          <a:sy n="78" d="100"/>
        </p:scale>
        <p:origin x="-2574" y="-102"/>
      </p:cViewPr>
      <p:guideLst>
        <p:guide orient="horz" pos="2160"/>
        <p:guide pos="2880"/>
      </p:guideLst>
    </p:cSldViewPr>
  </p:slideViewPr>
  <p:notesTextViewPr>
    <p:cViewPr>
      <p:scale>
        <a:sx n="100" d="100"/>
        <a:sy n="100" d="100"/>
      </p:scale>
      <p:origin x="0" y="3084"/>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4EE7AF50-F83D-4FFD-87A1-4B86792B75E3}" type="datetimeFigureOut">
              <a:rPr lang="en-US" smtClean="0"/>
              <a:pPr/>
              <a:t>5/15/2013</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B478BD2E-6024-48BF-9CB4-AE95D1CC26E4}" type="slidenum">
              <a:rPr lang="en-US" smtClean="0"/>
              <a:pPr/>
              <a:t>‹#›</a:t>
            </a:fld>
            <a:endParaRPr lang="en-US"/>
          </a:p>
        </p:txBody>
      </p:sp>
    </p:spTree>
    <p:extLst>
      <p:ext uri="{BB962C8B-B14F-4D97-AF65-F5344CB8AC3E}">
        <p14:creationId xmlns:p14="http://schemas.microsoft.com/office/powerpoint/2010/main" val="1635727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Module 3 </a:t>
            </a:r>
            <a:r>
              <a:rPr lang="en-US" dirty="0" smtClean="0"/>
              <a:t>Lesson 3</a:t>
            </a:r>
          </a:p>
          <a:p>
            <a:endParaRPr lang="en-US" dirty="0" smtClean="0"/>
          </a:p>
          <a:p>
            <a:r>
              <a:rPr lang="en-US" dirty="0" smtClean="0"/>
              <a:t>This</a:t>
            </a:r>
            <a:r>
              <a:rPr lang="en-US" baseline="0" dirty="0" smtClean="0"/>
              <a:t> lesson is aimed at exposing students to online learning platforms. </a:t>
            </a:r>
          </a:p>
          <a:p>
            <a:endParaRPr lang="en-US" baseline="0" dirty="0" smtClean="0"/>
          </a:p>
          <a:p>
            <a:pPr defTabSz="932871">
              <a:defRPr/>
            </a:pPr>
            <a:r>
              <a:rPr lang="en-US" b="0" baseline="0" dirty="0" smtClean="0"/>
              <a:t>Unless otherwise specified, all clip art and images in this document are used with permission from Microsoft in accordance with their End User License Agreement.</a:t>
            </a:r>
            <a:endParaRPr lang="en-US" b="0" dirty="0" smtClean="0"/>
          </a:p>
          <a:p>
            <a:endParaRPr lang="en-US" dirty="0" smtClean="0"/>
          </a:p>
        </p:txBody>
      </p:sp>
      <p:sp>
        <p:nvSpPr>
          <p:cNvPr id="4" name="Slide Number Placeholder 3"/>
          <p:cNvSpPr>
            <a:spLocks noGrp="1"/>
          </p:cNvSpPr>
          <p:nvPr>
            <p:ph type="sldNum" sz="quarter" idx="10"/>
          </p:nvPr>
        </p:nvSpPr>
        <p:spPr/>
        <p:txBody>
          <a:bodyPr/>
          <a:lstStyle/>
          <a:p>
            <a:fld id="{B478BD2E-6024-48BF-9CB4-AE95D1CC26E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Using PowerPoint outline, explain to the class that postsecondary settings have two aspects of online learning.  There is a </a:t>
            </a:r>
            <a:r>
              <a:rPr lang="en-US" b="1" dirty="0"/>
              <a:t>learning platform </a:t>
            </a:r>
            <a:r>
              <a:rPr lang="en-US" dirty="0"/>
              <a:t>and </a:t>
            </a:r>
            <a:r>
              <a:rPr lang="en-US" b="1" dirty="0"/>
              <a:t>online course tools. </a:t>
            </a:r>
            <a:r>
              <a:rPr lang="en-US" dirty="0"/>
              <a:t> Understanding the differences and similarities in these, the way they work together, and the characteristics of each will help students have an understanding of how online learning works.</a:t>
            </a:r>
            <a:endParaRPr lang="en-US" dirty="0"/>
          </a:p>
        </p:txBody>
      </p:sp>
      <p:sp>
        <p:nvSpPr>
          <p:cNvPr id="4" name="Slide Number Placeholder 3"/>
          <p:cNvSpPr>
            <a:spLocks noGrp="1"/>
          </p:cNvSpPr>
          <p:nvPr>
            <p:ph type="sldNum" sz="quarter" idx="10"/>
          </p:nvPr>
        </p:nvSpPr>
        <p:spPr/>
        <p:txBody>
          <a:bodyPr/>
          <a:lstStyle/>
          <a:p>
            <a:fld id="{B478BD2E-6024-48BF-9CB4-AE95D1CC26E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2871">
              <a:defRPr/>
            </a:pPr>
            <a:r>
              <a:rPr lang="en-US" b="1" dirty="0"/>
              <a:t>Learning Platforms</a:t>
            </a:r>
            <a:r>
              <a:rPr lang="en-US" dirty="0"/>
              <a:t> refer to an integrated set of online services that provide teachers and learners with information, tools and resources to support and enhance educational delivery and management.  Basically it is a set of online tools that work together in a type of operating system where students can go to one place and access all of their classes and each class’ respective email, message boards and discussion forums, text and video conferencing, shared diaries, online social areas, as well as assessment, management and tracking tools (Wikipedia).  Most online classes will use a specific, and fairly comprehensive, learning platform.  Face to face classes typically use certain </a:t>
            </a:r>
            <a:r>
              <a:rPr lang="en-US" i="1" dirty="0"/>
              <a:t>aspects</a:t>
            </a:r>
            <a:r>
              <a:rPr lang="en-US" dirty="0"/>
              <a:t> of the learning platform. </a:t>
            </a:r>
            <a:endParaRPr lang="en-US" dirty="0"/>
          </a:p>
        </p:txBody>
      </p:sp>
      <p:sp>
        <p:nvSpPr>
          <p:cNvPr id="4" name="Slide Number Placeholder 3"/>
          <p:cNvSpPr>
            <a:spLocks noGrp="1"/>
          </p:cNvSpPr>
          <p:nvPr>
            <p:ph type="sldNum" sz="quarter" idx="10"/>
          </p:nvPr>
        </p:nvSpPr>
        <p:spPr/>
        <p:txBody>
          <a:bodyPr/>
          <a:lstStyle/>
          <a:p>
            <a:fld id="{B478BD2E-6024-48BF-9CB4-AE95D1CC26E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78BD2E-6024-48BF-9CB4-AE95D1CC26E4}" type="slidenum">
              <a:rPr lang="en-US" smtClean="0"/>
              <a:pPr/>
              <a:t>4</a:t>
            </a:fld>
            <a:endParaRPr lang="en-US"/>
          </a:p>
        </p:txBody>
      </p:sp>
    </p:spTree>
    <p:extLst>
      <p:ext uri="{BB962C8B-B14F-4D97-AF65-F5344CB8AC3E}">
        <p14:creationId xmlns:p14="http://schemas.microsoft.com/office/powerpoint/2010/main" val="52538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View each of</a:t>
            </a:r>
            <a:r>
              <a:rPr lang="en-US" baseline="0" dirty="0" smtClean="0"/>
              <a:t> website/intro videos of three commonly used course learning tools/platforms </a:t>
            </a:r>
          </a:p>
          <a:p>
            <a:endParaRPr lang="en-US" baseline="0" dirty="0" smtClean="0"/>
          </a:p>
          <a:p>
            <a:r>
              <a:rPr lang="en-US" baseline="0" dirty="0" smtClean="0"/>
              <a:t>Blackboard video - http://www.blackboard.com/Platforms/Learn/Overview.aspx   The video is on the right side of the website about half way down.</a:t>
            </a:r>
          </a:p>
          <a:p>
            <a:endParaRPr lang="en-US" baseline="0" dirty="0" smtClean="0"/>
          </a:p>
          <a:p>
            <a:r>
              <a:rPr lang="en-US" baseline="0" dirty="0" err="1" smtClean="0"/>
              <a:t>Centra</a:t>
            </a:r>
            <a:r>
              <a:rPr lang="en-US" baseline="0" dirty="0" smtClean="0"/>
              <a:t>/Saba Classroom - http://www.sabameeting.com/product/classroom</a:t>
            </a:r>
          </a:p>
          <a:p>
            <a:endParaRPr lang="en-US" baseline="0" dirty="0" smtClean="0"/>
          </a:p>
          <a:p>
            <a:r>
              <a:rPr lang="en-US" baseline="0" dirty="0" err="1" smtClean="0"/>
              <a:t>Moodle</a:t>
            </a:r>
            <a:r>
              <a:rPr lang="en-US" baseline="0" dirty="0" smtClean="0"/>
              <a:t> - https://moodle.org/about/  Scroll down for the video. </a:t>
            </a:r>
          </a:p>
          <a:p>
            <a:endParaRPr lang="en-US" dirty="0"/>
          </a:p>
        </p:txBody>
      </p:sp>
      <p:sp>
        <p:nvSpPr>
          <p:cNvPr id="4" name="Slide Number Placeholder 3"/>
          <p:cNvSpPr>
            <a:spLocks noGrp="1"/>
          </p:cNvSpPr>
          <p:nvPr>
            <p:ph type="sldNum" sz="quarter" idx="10"/>
          </p:nvPr>
        </p:nvSpPr>
        <p:spPr/>
        <p:txBody>
          <a:bodyPr/>
          <a:lstStyle/>
          <a:p>
            <a:fld id="{B478BD2E-6024-48BF-9CB4-AE95D1CC26E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lvl="0"/>
            <a:r>
              <a:rPr lang="en-US" sz="1100" b="1" dirty="0"/>
              <a:t>Online Course Tools </a:t>
            </a:r>
            <a:r>
              <a:rPr lang="en-US" sz="1100" dirty="0"/>
              <a:t>refer to any online method for delivering content or communication. Online course tools can be used with face to face, partially online, or fully online courses.  They may be accessed through the </a:t>
            </a:r>
            <a:r>
              <a:rPr lang="en-US" sz="1100" b="1" dirty="0"/>
              <a:t>learning platform, </a:t>
            </a:r>
            <a:r>
              <a:rPr lang="en-US" sz="1100" dirty="0"/>
              <a:t>or they may be accessed through an independent website.  All students and professors are required to use them, therefore, it is necessary to understand how they work in order to be successful in school.  Lead a discussion on the following course tools: </a:t>
            </a:r>
          </a:p>
          <a:p>
            <a:pPr lvl="0"/>
            <a:endParaRPr lang="en-US" sz="1100" b="1" dirty="0"/>
          </a:p>
          <a:p>
            <a:pPr lvl="0"/>
            <a:r>
              <a:rPr lang="en-US" sz="1100" b="1" dirty="0"/>
              <a:t>Grade Center  </a:t>
            </a:r>
            <a:r>
              <a:rPr lang="en-US" sz="1100" dirty="0"/>
              <a:t>- teachers may use this tool to post feedback, points, grades, list assignments, have students submit assignments, have online tests in any format—multiple choice or essay, etc. Students may keep up with how they are doing in their coursework.  This is typically found in the learning platform.</a:t>
            </a:r>
          </a:p>
          <a:p>
            <a:pPr lvl="0"/>
            <a:endParaRPr lang="en-US" sz="1100" dirty="0"/>
          </a:p>
          <a:p>
            <a:pPr lvl="0"/>
            <a:r>
              <a:rPr lang="en-US" sz="1100" b="1" dirty="0"/>
              <a:t>Delivery of content </a:t>
            </a:r>
            <a:r>
              <a:rPr lang="en-US" sz="1100" dirty="0"/>
              <a:t>– professors may use the online environment for course content either live through videoconferencing tools, in an interactive format, or through written material in learning units.  This may or may not be in the learning platform.</a:t>
            </a:r>
          </a:p>
          <a:p>
            <a:pPr lvl="0"/>
            <a:endParaRPr lang="en-US" sz="1100" dirty="0"/>
          </a:p>
          <a:p>
            <a:pPr lvl="0"/>
            <a:r>
              <a:rPr lang="en-US" sz="1100" b="1" dirty="0"/>
              <a:t>Discussion Boards, Wikis, Blogs </a:t>
            </a:r>
            <a:r>
              <a:rPr lang="en-US" sz="1100" dirty="0"/>
              <a:t>– students and faculty typically engage in discussions about topics through these tools, allowing for more student interaction in the online environment that is evident in classes that meet face-to-face.  This may or may not be in the learning platform.</a:t>
            </a:r>
          </a:p>
          <a:p>
            <a:pPr lvl="0"/>
            <a:endParaRPr lang="en-US" sz="1100" dirty="0"/>
          </a:p>
          <a:p>
            <a:pPr lvl="0"/>
            <a:r>
              <a:rPr lang="en-US" sz="1100" b="1" dirty="0"/>
              <a:t>Synchronous/Asynchronous Chats </a:t>
            </a:r>
            <a:r>
              <a:rPr lang="en-US" sz="1100" dirty="0"/>
              <a:t>(This is typically found in the learning platform)</a:t>
            </a:r>
          </a:p>
          <a:p>
            <a:pPr lvl="0"/>
            <a:endParaRPr lang="en-US" sz="1100" b="1" dirty="0"/>
          </a:p>
          <a:p>
            <a:pPr lvl="0"/>
            <a:r>
              <a:rPr lang="en-US" sz="1100" b="1" dirty="0"/>
              <a:t>Asynchronous communication</a:t>
            </a:r>
            <a:r>
              <a:rPr lang="en-US" sz="1100" dirty="0"/>
              <a:t> and activities take place outside of real time. For example, a learner sends you an e-mail message. You later read and respond to the message. There is a time lag between the time the learner sent the message and you replied, even if the lag time is short. Bulletin board messages can be added at any time and read at your and the learners’ leisure; you do not read someone else’s message as it is being created, and you can take as much time as you need to respond to the post. Asynchronous activities take place whenever learners have the time to complete them. For example, viewing videos linked to the course site, reading a textbook, and writing a paper are all asynchronous activities.   </a:t>
            </a:r>
          </a:p>
          <a:p>
            <a:pPr lvl="0"/>
            <a:endParaRPr lang="en-US" sz="1100" dirty="0"/>
          </a:p>
          <a:p>
            <a:r>
              <a:rPr lang="en-US" sz="1100" dirty="0"/>
              <a:t>There are some key </a:t>
            </a:r>
            <a:r>
              <a:rPr lang="en-US" sz="1100" b="1" dirty="0"/>
              <a:t>advantages to asynchronous collaboration</a:t>
            </a:r>
            <a:r>
              <a:rPr lang="en-US" sz="1100" dirty="0"/>
              <a:t> tools. For one thing, they enable flexibility. Participants can receive the information when it's most convenient for them. There's less pressure to act on the information or immediately respond in some way. People have time to digest the information and put it in the proper context and perspective. Another advantage is that some forms of asynchronous collaboration, such as email, are ubiquitous. These days, it's hard to find a co-worker, customer, business partner, consultant, or other party who doesn't have an email account.</a:t>
            </a:r>
          </a:p>
          <a:p>
            <a:endParaRPr lang="en-US" sz="1100" dirty="0"/>
          </a:p>
          <a:p>
            <a:r>
              <a:rPr lang="en-US" sz="1100" dirty="0"/>
              <a:t>The </a:t>
            </a:r>
            <a:r>
              <a:rPr lang="en-US" sz="1100" b="1" dirty="0"/>
              <a:t>drawbacks</a:t>
            </a:r>
            <a:r>
              <a:rPr lang="en-US" sz="1100" dirty="0"/>
              <a:t> of asynchronous collaboration are that they can lack a sense of immediacy and drama. There's less immediate interaction. Sometimes people have to wait hours, days, and even weeks to get a response to a message or feedback on a shared document. The lack of immediacy means that information can be out of date by the time someone views it. This is especially true in light of the rapid pace of change in today's business environment </a:t>
            </a:r>
          </a:p>
          <a:p>
            <a:pPr lvl="0"/>
            <a:endParaRPr lang="en-US" sz="1100" dirty="0"/>
          </a:p>
          <a:p>
            <a:r>
              <a:rPr lang="en-US" sz="1100" dirty="0"/>
              <a:t>In contrast, </a:t>
            </a:r>
            <a:r>
              <a:rPr lang="en-US" sz="1100" b="1" dirty="0"/>
              <a:t>synchronous, or real-time, communication</a:t>
            </a:r>
            <a:r>
              <a:rPr lang="en-US" sz="1100" dirty="0"/>
              <a:t> takes place like a conversation. If your class uses only writing-based tools to communicate, the only synchronous communication possible is a chat session. Everyone gets online in the same chat room and types questions, comments, and responses in real time. Synchronous activities may include chat sessions, whiteboard drawings, and other group interactive work. If your class involves multimedia tools, synchronous communication might involve audio or video feeds to the computer. Some “online” courses require learners and teachers to get together at least once (or sometimes several times) in person, by conference call, or through closed-circuit television links.</a:t>
            </a:r>
          </a:p>
          <a:p>
            <a:endParaRPr lang="en-US" sz="1100" dirty="0"/>
          </a:p>
          <a:p>
            <a:r>
              <a:rPr lang="en-US" sz="1100" dirty="0"/>
              <a:t>One of the </a:t>
            </a:r>
            <a:r>
              <a:rPr lang="en-US" sz="1100" b="1" dirty="0"/>
              <a:t>advantages of synchronous collaboration</a:t>
            </a:r>
            <a:r>
              <a:rPr lang="en-US" sz="1100" dirty="0"/>
              <a:t> is its immediacy. You can send and receive information right away. This more closely resembles a face-to-face or telephone conversation between two or more people, so can present a more natural way of communicating. The sense of immediacy is more like to solicit a timely response from people. Synchronous collaboration, in general, is more interactive than asynchronous.</a:t>
            </a:r>
          </a:p>
          <a:p>
            <a:endParaRPr lang="en-US" sz="1100" dirty="0"/>
          </a:p>
          <a:p>
            <a:r>
              <a:rPr lang="en-US" sz="1100" dirty="0"/>
              <a:t>The </a:t>
            </a:r>
            <a:r>
              <a:rPr lang="en-US" sz="1100" b="1" dirty="0"/>
              <a:t>downside </a:t>
            </a:r>
            <a:r>
              <a:rPr lang="en-US" sz="1100" dirty="0"/>
              <a:t>of synchronous collaboration is that not everyone uses it. Although instant messaging, chat, and other such tools are becoming more common, they're still not as ubiquitous as technology such as email. Another drawback is that synchronous collaboration is not as flexible as asynchronous. All the parties involved must be ready and willing to collaborate at a given moment-or the session doesn't work as well. Also, not everyone does well with this kind of collaboration, particularly people who like to think over what they want to communicate.</a:t>
            </a:r>
          </a:p>
          <a:p>
            <a:endParaRPr lang="en-US" sz="1100" dirty="0"/>
          </a:p>
          <a:p>
            <a:r>
              <a:rPr lang="en-US" sz="1100" dirty="0"/>
              <a:t>(More information can be found online: http://academictech.doit.wisc.edu/ideas/otr/communication/asynchronous-synchronous)</a:t>
            </a:r>
          </a:p>
          <a:p>
            <a:pPr lvl="0"/>
            <a:endParaRPr lang="en-US" sz="1100" dirty="0"/>
          </a:p>
        </p:txBody>
      </p:sp>
      <p:sp>
        <p:nvSpPr>
          <p:cNvPr id="4" name="Slide Number Placeholder 3"/>
          <p:cNvSpPr>
            <a:spLocks noGrp="1"/>
          </p:cNvSpPr>
          <p:nvPr>
            <p:ph type="sldNum" sz="quarter" idx="10"/>
          </p:nvPr>
        </p:nvSpPr>
        <p:spPr/>
        <p:txBody>
          <a:bodyPr/>
          <a:lstStyle/>
          <a:p>
            <a:fld id="{B478BD2E-6024-48BF-9CB4-AE95D1CC26E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lvl="0"/>
            <a:r>
              <a:rPr lang="en-US" sz="1100" b="1" dirty="0"/>
              <a:t>Online Course Tools </a:t>
            </a:r>
            <a:r>
              <a:rPr lang="en-US" sz="1100" dirty="0"/>
              <a:t>can be used with face to face, partially online, or fully online courses.  Online course tools refer to any online method for delivering content or communication.  They may be accessed through the </a:t>
            </a:r>
            <a:r>
              <a:rPr lang="en-US" sz="1100" b="1" dirty="0"/>
              <a:t>learning platform, </a:t>
            </a:r>
            <a:r>
              <a:rPr lang="en-US" sz="1100" dirty="0"/>
              <a:t>or they may be accessed through an independent website.  All students and professors are required to use them, therefore, it is necessary to understand how they work in order to be successful in school.  Lead a discussion on the following course tools: </a:t>
            </a:r>
          </a:p>
          <a:p>
            <a:pPr lvl="0"/>
            <a:endParaRPr lang="en-US" sz="1100" b="1" dirty="0"/>
          </a:p>
          <a:p>
            <a:pPr lvl="0"/>
            <a:r>
              <a:rPr lang="en-US" sz="1100" b="1" dirty="0"/>
              <a:t>Grade Center  </a:t>
            </a:r>
            <a:r>
              <a:rPr lang="en-US" sz="1100" dirty="0"/>
              <a:t>- teachers may use this tool to post feedback, points, grades, list assignments, have students submit assignments, have online tests in any format—multiple choice or essay, etc. Students may keep up with how they are doing in their coursework.  This is typically found in the learning platform.</a:t>
            </a:r>
          </a:p>
          <a:p>
            <a:pPr lvl="0"/>
            <a:endParaRPr lang="en-US" sz="1100" dirty="0"/>
          </a:p>
          <a:p>
            <a:pPr lvl="0"/>
            <a:r>
              <a:rPr lang="en-US" sz="1100" b="1" dirty="0"/>
              <a:t>Delivery of content </a:t>
            </a:r>
            <a:r>
              <a:rPr lang="en-US" sz="1100" dirty="0"/>
              <a:t>– professors may use the online environment for course content either live through videoconferencing tools, in an interactive format, or through written material in learning units.  This may or may not be in the learning platform.</a:t>
            </a:r>
          </a:p>
          <a:p>
            <a:pPr lvl="0"/>
            <a:endParaRPr lang="en-US" sz="1100" dirty="0"/>
          </a:p>
          <a:p>
            <a:pPr lvl="0"/>
            <a:r>
              <a:rPr lang="en-US" sz="1100" b="1" dirty="0"/>
              <a:t>Discussion Boards, Wikis, Blogs </a:t>
            </a:r>
            <a:r>
              <a:rPr lang="en-US" sz="1100" dirty="0"/>
              <a:t>– students and faculty typically engage in discussions about topics through these tools, allowing for more student interaction in the online environment that is evident in classes that meet face-to-face.  This may or may not be in the learning platform.</a:t>
            </a:r>
          </a:p>
          <a:p>
            <a:pPr lvl="0"/>
            <a:endParaRPr lang="en-US" sz="1100" dirty="0"/>
          </a:p>
          <a:p>
            <a:pPr lvl="0"/>
            <a:r>
              <a:rPr lang="en-US" sz="1100" b="1" dirty="0"/>
              <a:t>Synchronous/Asynchronous Chats </a:t>
            </a:r>
            <a:r>
              <a:rPr lang="en-US" sz="1100" dirty="0"/>
              <a:t>(This is typically found in the learning platform)</a:t>
            </a:r>
          </a:p>
          <a:p>
            <a:pPr lvl="0"/>
            <a:endParaRPr lang="en-US" sz="1100" b="1" dirty="0"/>
          </a:p>
          <a:p>
            <a:pPr lvl="0"/>
            <a:r>
              <a:rPr lang="en-US" sz="1100" b="1" dirty="0"/>
              <a:t>Asynchronous communication</a:t>
            </a:r>
            <a:r>
              <a:rPr lang="en-US" sz="1100" dirty="0"/>
              <a:t> and activities take place outside of real time. For example, a learner sends you an e-mail message. You later read and respond to the message. There is a time lag between the time the learner sent the message and you replied, even if the lag time is short. Bulletin board messages can be added at any time and read at your and the learners’ leisure; you do not read someone else’s message as it is being created, and you can take as much time as you need to respond to the post. Asynchronous activities take place whenever learners have the time to complete them. For example, viewing videos linked to the course site, reading a textbook, and writing a paper are all asynchronous activities.   </a:t>
            </a:r>
          </a:p>
          <a:p>
            <a:pPr lvl="0"/>
            <a:endParaRPr lang="en-US" sz="1100" dirty="0"/>
          </a:p>
          <a:p>
            <a:r>
              <a:rPr lang="en-US" sz="1100" dirty="0"/>
              <a:t>There are some key </a:t>
            </a:r>
            <a:r>
              <a:rPr lang="en-US" sz="1100" b="1" dirty="0"/>
              <a:t>advantages to asynchronous collaboration</a:t>
            </a:r>
            <a:r>
              <a:rPr lang="en-US" sz="1100" dirty="0"/>
              <a:t> tools. For one thing, they enable flexibility. Participants can receive the information when it's most convenient for them. There's less pressure to act on the information or immediately respond in some way. People have time to digest the information and put it in the proper context and perspective. Another advantage is that some forms of asynchronous collaboration, such as email, are ubiquitous. These days, it's hard to find a co-worker, customer, business partner, consultant, or other party who doesn't have an email account.</a:t>
            </a:r>
          </a:p>
          <a:p>
            <a:endParaRPr lang="en-US" sz="1100" dirty="0"/>
          </a:p>
          <a:p>
            <a:r>
              <a:rPr lang="en-US" sz="1100" dirty="0"/>
              <a:t>The </a:t>
            </a:r>
            <a:r>
              <a:rPr lang="en-US" sz="1100" b="1" dirty="0"/>
              <a:t>drawbacks</a:t>
            </a:r>
            <a:r>
              <a:rPr lang="en-US" sz="1100" dirty="0"/>
              <a:t> of asynchronous collaboration are that they can lack a sense of immediacy and drama. There's less immediate interaction. Sometimes people have to wait hours, days, and even weeks to get a response to a message or feedback on a shared document. The lack of immediacy means that information can be out of date by the time someone views it. This is especially true in light of the rapid pace of change in today's business environment </a:t>
            </a:r>
          </a:p>
          <a:p>
            <a:pPr lvl="0"/>
            <a:endParaRPr lang="en-US" sz="1100" dirty="0"/>
          </a:p>
          <a:p>
            <a:r>
              <a:rPr lang="en-US" sz="1100" dirty="0"/>
              <a:t>In contrast, </a:t>
            </a:r>
            <a:r>
              <a:rPr lang="en-US" sz="1100" b="1" dirty="0"/>
              <a:t>synchronous, or real-time, communication</a:t>
            </a:r>
            <a:r>
              <a:rPr lang="en-US" sz="1100" dirty="0"/>
              <a:t> takes place like a conversation. If your class uses only writing-based tools to communicate, the only synchronous communication possible is a chat session. Everyone gets online in the same chat room and types questions, comments, and responses in real time. Synchronous activities may include chat sessions, whiteboard drawings, and other group interactive work. If your class involves multimedia tools, synchronous communication might involve audio or video feeds to the computer. Some “online” courses require learners and teachers to get together at least once (or sometimes several times) in person, by conference call, or through closed-circuit television links.</a:t>
            </a:r>
          </a:p>
          <a:p>
            <a:endParaRPr lang="en-US" sz="1100" dirty="0"/>
          </a:p>
          <a:p>
            <a:r>
              <a:rPr lang="en-US" sz="1100" dirty="0"/>
              <a:t>One of the </a:t>
            </a:r>
            <a:r>
              <a:rPr lang="en-US" sz="1100" b="1" dirty="0"/>
              <a:t>advantages of synchronous collaboration</a:t>
            </a:r>
            <a:r>
              <a:rPr lang="en-US" sz="1100" dirty="0"/>
              <a:t> is its immediacy. You can send and receive information right away. This more closely resembles a face-to-face or telephone conversation between two or more people, so can present a more natural way of communicating. The sense of immediacy is more like to solicit a timely response from people. Synchronous collaboration, in general, is more interactive than asynchronous.</a:t>
            </a:r>
          </a:p>
          <a:p>
            <a:endParaRPr lang="en-US" sz="1100" dirty="0"/>
          </a:p>
          <a:p>
            <a:r>
              <a:rPr lang="en-US" sz="1100" dirty="0"/>
              <a:t>The </a:t>
            </a:r>
            <a:r>
              <a:rPr lang="en-US" sz="1100" b="1" dirty="0"/>
              <a:t>downside </a:t>
            </a:r>
            <a:r>
              <a:rPr lang="en-US" sz="1100" dirty="0"/>
              <a:t>of synchronous collaboration is that not everyone uses it. Although instant messaging, chat, and other such tools are becoming more common, they're still not as ubiquitous as technology such as email. Another drawback is that synchronous collaboration is not as flexible as asynchronous. All the parties involved must be ready and willing to collaborate at a given moment-or the session doesn't work as well. Also, not everyone does well with this kind of collaboration, particularly people who like to think over what they want to communicate.</a:t>
            </a:r>
          </a:p>
          <a:p>
            <a:endParaRPr lang="en-US" sz="1100" dirty="0"/>
          </a:p>
          <a:p>
            <a:r>
              <a:rPr lang="en-US" sz="1100" dirty="0"/>
              <a:t>(More information can be found online: http://academictech.doit.wisc.edu/ideas/otr/communication/asynchronous-synchronous)</a:t>
            </a:r>
          </a:p>
          <a:p>
            <a:pPr lvl="0"/>
            <a:endParaRPr lang="en-US" sz="1100" dirty="0"/>
          </a:p>
        </p:txBody>
      </p:sp>
      <p:sp>
        <p:nvSpPr>
          <p:cNvPr id="4" name="Slide Number Placeholder 3"/>
          <p:cNvSpPr>
            <a:spLocks noGrp="1"/>
          </p:cNvSpPr>
          <p:nvPr>
            <p:ph type="sldNum" sz="quarter" idx="10"/>
          </p:nvPr>
        </p:nvSpPr>
        <p:spPr/>
        <p:txBody>
          <a:bodyPr/>
          <a:lstStyle/>
          <a:p>
            <a:fld id="{B478BD2E-6024-48BF-9CB4-AE95D1CC26E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Technology</a:t>
            </a:r>
            <a:r>
              <a:rPr lang="en-US" baseline="0" dirty="0" smtClean="0"/>
              <a:t> is changing education from Pre-Kindergarten through college. It’s important to work on your technology skills and comfort level in order to be ready for what will be expected of you in college settings. While campuses have supports in place for all course platforms and tools, the more comfortable you are with basic computer skills, the easier your transition to college will be in regard to whichever aspects of online learning your professors use.</a:t>
            </a:r>
          </a:p>
          <a:p>
            <a:endParaRPr lang="en-US" baseline="0" dirty="0" smtClean="0"/>
          </a:p>
          <a:p>
            <a:r>
              <a:rPr lang="en-US" baseline="0" dirty="0" smtClean="0"/>
              <a:t>[Some high schools use Blackboard or other online course management tools. Teachers may also create opportunities for students to practice their online skills within these tools.]  </a:t>
            </a:r>
            <a:endParaRPr lang="en-US" dirty="0" smtClean="0"/>
          </a:p>
        </p:txBody>
      </p:sp>
      <p:sp>
        <p:nvSpPr>
          <p:cNvPr id="4" name="Slide Number Placeholder 3"/>
          <p:cNvSpPr>
            <a:spLocks noGrp="1"/>
          </p:cNvSpPr>
          <p:nvPr>
            <p:ph type="sldNum" sz="quarter" idx="10"/>
          </p:nvPr>
        </p:nvSpPr>
        <p:spPr/>
        <p:txBody>
          <a:bodyPr/>
          <a:lstStyle/>
          <a:p>
            <a:fld id="{B478BD2E-6024-48BF-9CB4-AE95D1CC26E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78BD2E-6024-48BF-9CB4-AE95D1CC26E4}" type="slidenum">
              <a:rPr lang="en-US" smtClean="0"/>
              <a:pPr/>
              <a:t>9</a:t>
            </a:fld>
            <a:endParaRPr lang="en-US"/>
          </a:p>
        </p:txBody>
      </p:sp>
    </p:spTree>
    <p:extLst>
      <p:ext uri="{BB962C8B-B14F-4D97-AF65-F5344CB8AC3E}">
        <p14:creationId xmlns:p14="http://schemas.microsoft.com/office/powerpoint/2010/main" val="477917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5/15/2013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3831564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5/15/2013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167090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5/15/2013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8499251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5/15/2013</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471079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5/15/2013</a:t>
            </a:fld>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4786627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5/15/2013</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5493491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5/15/2013</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54095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5/15/2013</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084175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5/15/2013</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8288453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5/15/2013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2941442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5/15/2013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0767779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8180DC31-A941-4D34-96A2-CEA7812B949C}" type="datetimeFigureOut">
              <a:rPr lang="en-US" smtClean="0">
                <a:solidFill>
                  <a:prstClr val="black">
                    <a:tint val="75000"/>
                  </a:prstClr>
                </a:solidFill>
              </a:rPr>
              <a:pPr/>
              <a:t>5/15/2013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A40D9D-6E55-4888-84A8-B6591BFF68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705802"/>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180DC31-A941-4D34-96A2-CEA7812B949C}" type="datetimeFigureOut">
              <a:rPr lang="en-US" smtClean="0">
                <a:solidFill>
                  <a:prstClr val="black">
                    <a:tint val="75000"/>
                  </a:prstClr>
                </a:solidFill>
              </a:rPr>
              <a:pPr/>
              <a:t>5/15/2013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A40D9D-6E55-4888-84A8-B6591BFF68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55208120"/>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80DC31-A941-4D34-96A2-CEA7812B949C}" type="datetimeFigureOut">
              <a:rPr lang="en-US" smtClean="0">
                <a:solidFill>
                  <a:prstClr val="black">
                    <a:tint val="75000"/>
                  </a:prstClr>
                </a:solidFill>
              </a:rPr>
              <a:pPr/>
              <a:t>5/15/2013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A40D9D-6E55-4888-84A8-B6591BFF68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640487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80DC31-A941-4D34-96A2-CEA7812B949C}" type="datetimeFigureOut">
              <a:rPr lang="en-US" smtClean="0">
                <a:solidFill>
                  <a:prstClr val="black">
                    <a:tint val="75000"/>
                  </a:prstClr>
                </a:solidFill>
              </a:rPr>
              <a:pPr/>
              <a:t>5/15/2013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8A40D9D-6E55-4888-84A8-B6591BFF68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5550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80DC31-A941-4D34-96A2-CEA7812B949C}" type="datetimeFigureOut">
              <a:rPr lang="en-US" smtClean="0">
                <a:solidFill>
                  <a:prstClr val="black">
                    <a:tint val="75000"/>
                  </a:prstClr>
                </a:solidFill>
              </a:rPr>
              <a:pPr/>
              <a:t>5/15/2013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8A40D9D-6E55-4888-84A8-B6591BFF68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89892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80DC31-A941-4D34-96A2-CEA7812B949C}" type="datetimeFigureOut">
              <a:rPr lang="en-US" smtClean="0">
                <a:solidFill>
                  <a:prstClr val="black">
                    <a:tint val="75000"/>
                  </a:prstClr>
                </a:solidFill>
              </a:rPr>
              <a:pPr/>
              <a:t>5/15/2013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8A40D9D-6E55-4888-84A8-B6591BFF68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4141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C31-A941-4D34-96A2-CEA7812B949C}" type="datetimeFigureOut">
              <a:rPr lang="en-US" smtClean="0">
                <a:solidFill>
                  <a:prstClr val="black">
                    <a:tint val="75000"/>
                  </a:prstClr>
                </a:solidFill>
              </a:rPr>
              <a:pPr/>
              <a:t>5/15/2013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8A40D9D-6E55-4888-84A8-B6591BFF68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71216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E948E5-84AF-44A7-9DA8-FA8EC3EFDB30}"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80DC31-A941-4D34-96A2-CEA7812B949C}" type="datetimeFigureOut">
              <a:rPr lang="en-US" smtClean="0">
                <a:solidFill>
                  <a:prstClr val="black">
                    <a:tint val="75000"/>
                  </a:prstClr>
                </a:solidFill>
              </a:rPr>
              <a:pPr/>
              <a:t>5/15/2013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8A40D9D-6E55-4888-84A8-B6591BFF68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359512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80DC31-A941-4D34-96A2-CEA7812B949C}" type="datetimeFigureOut">
              <a:rPr lang="en-US" smtClean="0">
                <a:solidFill>
                  <a:prstClr val="black">
                    <a:tint val="75000"/>
                  </a:prstClr>
                </a:solidFill>
              </a:rPr>
              <a:pPr/>
              <a:t>5/15/2013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8A40D9D-6E55-4888-84A8-B6591BFF68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6944320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80DC31-A941-4D34-96A2-CEA7812B949C}" type="datetimeFigureOut">
              <a:rPr lang="en-US" smtClean="0">
                <a:solidFill>
                  <a:prstClr val="black">
                    <a:tint val="75000"/>
                  </a:prstClr>
                </a:solidFill>
              </a:rPr>
              <a:pPr/>
              <a:t>5/15/2013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A40D9D-6E55-4888-84A8-B6591BFF68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5192491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80DC31-A941-4D34-96A2-CEA7812B949C}" type="datetimeFigureOut">
              <a:rPr lang="en-US" smtClean="0">
                <a:solidFill>
                  <a:prstClr val="black">
                    <a:tint val="75000"/>
                  </a:prstClr>
                </a:solidFill>
              </a:rPr>
              <a:pPr/>
              <a:t>5/15/2013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A40D9D-6E55-4888-84A8-B6591BFF68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57999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E948E5-84AF-44A7-9DA8-FA8EC3EFDB30}" type="datetimeFigureOut">
              <a:rPr lang="en-US" smtClean="0"/>
              <a:pPr/>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E948E5-84AF-44A7-9DA8-FA8EC3EFDB30}" type="datetimeFigureOut">
              <a:rPr lang="en-US" smtClean="0"/>
              <a:pPr/>
              <a:t>5/15/2013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E948E5-84AF-44A7-9DA8-FA8EC3EFDB30}" type="datetimeFigureOut">
              <a:rPr lang="en-US" smtClean="0"/>
              <a:pPr/>
              <a:t>5/15/2013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E948E5-84AF-44A7-9DA8-FA8EC3EFDB30}" type="datetimeFigureOut">
              <a:rPr lang="en-US" smtClean="0"/>
              <a:pPr/>
              <a:t>5/15/2013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pPr/>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pPr/>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948E5-84AF-44A7-9DA8-FA8EC3EFDB30}" type="datetimeFigureOut">
              <a:rPr lang="en-US" smtClean="0"/>
              <a:pPr/>
              <a:t>5/15/2013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205EC-E810-4928-AE27-1C68EAC3C1D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948E5-84AF-44A7-9DA8-FA8EC3EFDB30}" type="datetimeFigureOut">
              <a:rPr lang="en-US" smtClean="0">
                <a:solidFill>
                  <a:prstClr val="black">
                    <a:tint val="75000"/>
                  </a:prstClr>
                </a:solidFill>
                <a:latin typeface="Calibri"/>
              </a:rPr>
              <a:pPr/>
              <a:t>5/15/2013</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8582425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80DC31-A941-4D34-96A2-CEA7812B949C}" type="datetimeFigureOut">
              <a:rPr lang="en-US" smtClean="0">
                <a:solidFill>
                  <a:prstClr val="black">
                    <a:tint val="75000"/>
                  </a:prstClr>
                </a:solidFill>
              </a:rPr>
              <a:pPr/>
              <a:t>5/15/2013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A40D9D-6E55-4888-84A8-B6591BFF68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32079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hyperlink" Target="http://www.blackboard.com/Platforms/Learn/Overview.asp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moodle.org/about/" TargetMode="External"/><Relationship Id="rId4" Type="http://schemas.openxmlformats.org/officeDocument/2006/relationships/hyperlink" Target="https://cloud.saba.com/classro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hyperlink" Target="http://creativecommons.org/licenses/by-nc/3.0/deed.en_U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68575"/>
            <a:ext cx="7772400" cy="1470025"/>
          </a:xfrm>
        </p:spPr>
        <p:txBody>
          <a:bodyPr>
            <a:normAutofit/>
          </a:bodyPr>
          <a:lstStyle/>
          <a:p>
            <a:r>
              <a:rPr lang="en-US" dirty="0" smtClean="0">
                <a:solidFill>
                  <a:schemeClr val="bg1"/>
                </a:solidFill>
              </a:rPr>
              <a:t>Online Learning</a:t>
            </a:r>
            <a:endParaRPr lang="en-US" dirty="0">
              <a:solidFill>
                <a:schemeClr val="bg1"/>
              </a:solidFill>
            </a:endParaRPr>
          </a:p>
        </p:txBody>
      </p:sp>
      <p:pic>
        <p:nvPicPr>
          <p:cNvPr id="6" name="Picture 5"/>
          <p:cNvPicPr/>
          <p:nvPr/>
        </p:nvPicPr>
        <p:blipFill>
          <a:blip r:embed="rId3" cstate="print"/>
          <a:srcRect/>
          <a:stretch>
            <a:fillRect/>
          </a:stretch>
        </p:blipFill>
        <p:spPr bwMode="auto">
          <a:xfrm>
            <a:off x="3581400" y="4267200"/>
            <a:ext cx="2133600" cy="1690468"/>
          </a:xfrm>
          <a:prstGeom prst="rect">
            <a:avLst/>
          </a:prstGeom>
          <a:noFill/>
          <a:ln w="38100">
            <a:solidFill>
              <a:schemeClr val="tx2"/>
            </a:solidFill>
            <a:miter lim="800000"/>
            <a:headEnd/>
            <a:tailEnd/>
          </a:ln>
        </p:spPr>
      </p:pic>
      <p:pic>
        <p:nvPicPr>
          <p:cNvPr id="2050" name="Picture 2"/>
          <p:cNvPicPr>
            <a:picLocks noChangeAspect="1" noChangeArrowheads="1"/>
          </p:cNvPicPr>
          <p:nvPr/>
        </p:nvPicPr>
        <p:blipFill>
          <a:blip r:embed="rId4" cstate="print"/>
          <a:srcRect/>
          <a:stretch>
            <a:fillRect/>
          </a:stretch>
        </p:blipFill>
        <p:spPr bwMode="auto">
          <a:xfrm>
            <a:off x="3124200" y="457200"/>
            <a:ext cx="2962656" cy="2133600"/>
          </a:xfrm>
          <a:prstGeom prst="rect">
            <a:avLst/>
          </a:prstGeom>
          <a:noFill/>
          <a:ln w="38100">
            <a:solidFill>
              <a:schemeClr val="tx2"/>
            </a:solid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5400" dirty="0" smtClean="0">
                <a:solidFill>
                  <a:schemeClr val="bg1"/>
                </a:solidFill>
              </a:rPr>
              <a:t>Learning Online </a:t>
            </a:r>
            <a:endParaRPr lang="en-US" sz="5400" dirty="0">
              <a:solidFill>
                <a:schemeClr val="bg1"/>
              </a:solidFill>
            </a:endParaRPr>
          </a:p>
        </p:txBody>
      </p:sp>
      <p:sp>
        <p:nvSpPr>
          <p:cNvPr id="4" name="Content Placeholder 3"/>
          <p:cNvSpPr>
            <a:spLocks noGrp="1"/>
          </p:cNvSpPr>
          <p:nvPr>
            <p:ph idx="1"/>
          </p:nvPr>
        </p:nvSpPr>
        <p:spPr>
          <a:xfrm>
            <a:off x="457200" y="1524000"/>
            <a:ext cx="8229600" cy="4525963"/>
          </a:xfrm>
        </p:spPr>
        <p:txBody>
          <a:bodyPr>
            <a:noAutofit/>
          </a:bodyPr>
          <a:lstStyle/>
          <a:p>
            <a:pPr>
              <a:buNone/>
            </a:pPr>
            <a:r>
              <a:rPr lang="en-US" sz="3600" dirty="0" smtClean="0">
                <a:solidFill>
                  <a:schemeClr val="bg1"/>
                </a:solidFill>
              </a:rPr>
              <a:t>Postsecondary settings have two aspects of online learning:</a:t>
            </a:r>
          </a:p>
          <a:p>
            <a:pPr>
              <a:buNone/>
            </a:pPr>
            <a:endParaRPr lang="en-US" dirty="0" smtClean="0">
              <a:solidFill>
                <a:schemeClr val="bg1"/>
              </a:solidFill>
            </a:endParaRPr>
          </a:p>
          <a:p>
            <a:pPr lvl="1"/>
            <a:r>
              <a:rPr lang="en-US" sz="4800" dirty="0" smtClean="0">
                <a:solidFill>
                  <a:schemeClr val="bg1"/>
                </a:solidFill>
              </a:rPr>
              <a:t> Online Learning Platforms</a:t>
            </a:r>
          </a:p>
          <a:p>
            <a:pPr lvl="1"/>
            <a:endParaRPr lang="en-US" sz="4800" dirty="0" smtClean="0">
              <a:solidFill>
                <a:schemeClr val="bg1"/>
              </a:solidFill>
            </a:endParaRPr>
          </a:p>
          <a:p>
            <a:pPr lvl="1"/>
            <a:r>
              <a:rPr lang="en-US" sz="4800" dirty="0" smtClean="0">
                <a:solidFill>
                  <a:schemeClr val="bg1"/>
                </a:solidFill>
              </a:rPr>
              <a:t> Online Course Tools </a:t>
            </a:r>
          </a:p>
          <a:p>
            <a:pPr lvl="1"/>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5400" dirty="0" smtClean="0">
                <a:solidFill>
                  <a:schemeClr val="bg1"/>
                </a:solidFill>
              </a:rPr>
              <a:t>Online Learning Platforms</a:t>
            </a:r>
            <a:endParaRPr lang="en-US" sz="5400" dirty="0">
              <a:solidFill>
                <a:schemeClr val="bg1"/>
              </a:solidFill>
            </a:endParaRPr>
          </a:p>
        </p:txBody>
      </p:sp>
      <p:sp>
        <p:nvSpPr>
          <p:cNvPr id="4" name="Content Placeholder 3"/>
          <p:cNvSpPr>
            <a:spLocks noGrp="1"/>
          </p:cNvSpPr>
          <p:nvPr>
            <p:ph idx="1"/>
          </p:nvPr>
        </p:nvSpPr>
        <p:spPr>
          <a:xfrm>
            <a:off x="457200" y="1524000"/>
            <a:ext cx="8229600" cy="4525963"/>
          </a:xfrm>
        </p:spPr>
        <p:txBody>
          <a:bodyPr>
            <a:noAutofit/>
          </a:bodyPr>
          <a:lstStyle/>
          <a:p>
            <a:pPr lvl="1">
              <a:buNone/>
            </a:pPr>
            <a:r>
              <a:rPr lang="en-US" dirty="0" smtClean="0">
                <a:solidFill>
                  <a:schemeClr val="bg1"/>
                </a:solidFill>
              </a:rPr>
              <a:t>Set of online tools that work together so that there is one place for access to: </a:t>
            </a:r>
          </a:p>
          <a:p>
            <a:pPr lvl="1"/>
            <a:r>
              <a:rPr lang="en-US" sz="2400" dirty="0" smtClean="0">
                <a:solidFill>
                  <a:schemeClr val="bg1"/>
                </a:solidFill>
              </a:rPr>
              <a:t>Email</a:t>
            </a:r>
          </a:p>
          <a:p>
            <a:pPr lvl="1"/>
            <a:r>
              <a:rPr lang="en-US" sz="2400" dirty="0" smtClean="0">
                <a:solidFill>
                  <a:schemeClr val="bg1"/>
                </a:solidFill>
              </a:rPr>
              <a:t>Message boards</a:t>
            </a:r>
          </a:p>
          <a:p>
            <a:pPr lvl="1"/>
            <a:r>
              <a:rPr lang="en-US" sz="2400" dirty="0" smtClean="0">
                <a:solidFill>
                  <a:schemeClr val="bg1"/>
                </a:solidFill>
              </a:rPr>
              <a:t>Discussion forums</a:t>
            </a:r>
          </a:p>
          <a:p>
            <a:pPr lvl="1"/>
            <a:r>
              <a:rPr lang="en-US" sz="2400" dirty="0" smtClean="0">
                <a:solidFill>
                  <a:schemeClr val="bg1"/>
                </a:solidFill>
              </a:rPr>
              <a:t>Text and video conferencing</a:t>
            </a:r>
          </a:p>
          <a:p>
            <a:pPr lvl="1"/>
            <a:r>
              <a:rPr lang="en-US" sz="2400" dirty="0" smtClean="0">
                <a:solidFill>
                  <a:schemeClr val="bg1"/>
                </a:solidFill>
              </a:rPr>
              <a:t>Shared diaries</a:t>
            </a:r>
          </a:p>
          <a:p>
            <a:pPr lvl="1"/>
            <a:r>
              <a:rPr lang="en-US" sz="2400" dirty="0" smtClean="0">
                <a:solidFill>
                  <a:schemeClr val="bg1"/>
                </a:solidFill>
              </a:rPr>
              <a:t>Online social areas</a:t>
            </a:r>
          </a:p>
          <a:p>
            <a:pPr lvl="1"/>
            <a:r>
              <a:rPr lang="en-US" sz="2400" dirty="0" smtClean="0">
                <a:solidFill>
                  <a:schemeClr val="bg1"/>
                </a:solidFill>
              </a:rPr>
              <a:t>Assessment, grade management, and tracking tools</a:t>
            </a:r>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Commonly Used Learning Platforms</a:t>
            </a:r>
            <a:endParaRPr lang="en-US" dirty="0"/>
          </a:p>
        </p:txBody>
      </p:sp>
      <p:sp>
        <p:nvSpPr>
          <p:cNvPr id="3" name="Content Placeholder 2"/>
          <p:cNvSpPr>
            <a:spLocks noGrp="1"/>
          </p:cNvSpPr>
          <p:nvPr>
            <p:ph idx="1"/>
          </p:nvPr>
        </p:nvSpPr>
        <p:spPr/>
        <p:txBody>
          <a:bodyPr/>
          <a:lstStyle/>
          <a:p>
            <a:pPr marL="0" indent="0">
              <a:buNone/>
            </a:pPr>
            <a:r>
              <a:rPr lang="en-US" dirty="0" smtClean="0"/>
              <a:t> Blackboard: Widely </a:t>
            </a:r>
            <a:r>
              <a:rPr lang="en-US" dirty="0"/>
              <a:t>used education system</a:t>
            </a:r>
            <a:r>
              <a:rPr lang="en-US" dirty="0" smtClean="0"/>
              <a:t> that includes </a:t>
            </a:r>
            <a:r>
              <a:rPr lang="en-US" dirty="0"/>
              <a:t>course management, content authoring, collaborative discussions, virtual classrooms, as well as testing and </a:t>
            </a:r>
            <a:r>
              <a:rPr lang="en-US" dirty="0" smtClean="0"/>
              <a:t>grading</a:t>
            </a:r>
          </a:p>
          <a:p>
            <a:pPr marL="0" indent="0">
              <a:buNone/>
            </a:pPr>
            <a:endParaRPr lang="en-US" dirty="0"/>
          </a:p>
          <a:p>
            <a:pPr marL="0" indent="0">
              <a:buNone/>
            </a:pPr>
            <a:r>
              <a:rPr lang="en-US" dirty="0" smtClean="0"/>
              <a:t>Moodle: Web-based course system</a:t>
            </a:r>
            <a:endParaRPr lang="en-US" dirty="0"/>
          </a:p>
        </p:txBody>
      </p:sp>
    </p:spTree>
    <p:extLst>
      <p:ext uri="{BB962C8B-B14F-4D97-AF65-F5344CB8AC3E}">
        <p14:creationId xmlns:p14="http://schemas.microsoft.com/office/powerpoint/2010/main" val="9116948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solidFill>
                  <a:schemeClr val="bg1"/>
                </a:solidFill>
              </a:rPr>
              <a:t>Commonly Used Learning Platforms</a:t>
            </a:r>
            <a:endParaRPr lang="en-US" dirty="0">
              <a:solidFill>
                <a:schemeClr val="bg1"/>
              </a:solidFill>
            </a:endParaRPr>
          </a:p>
        </p:txBody>
      </p:sp>
      <p:sp>
        <p:nvSpPr>
          <p:cNvPr id="7" name="Content Placeholder 6"/>
          <p:cNvSpPr>
            <a:spLocks noGrp="1"/>
          </p:cNvSpPr>
          <p:nvPr>
            <p:ph idx="1"/>
          </p:nvPr>
        </p:nvSpPr>
        <p:spPr/>
        <p:txBody>
          <a:bodyPr/>
          <a:lstStyle/>
          <a:p>
            <a:r>
              <a:rPr lang="en-US" sz="4800" dirty="0" smtClean="0">
                <a:hlinkClick r:id="rId3"/>
              </a:rPr>
              <a:t>Blackboard/</a:t>
            </a:r>
            <a:r>
              <a:rPr lang="en-US" sz="4800" dirty="0" err="1" smtClean="0">
                <a:hlinkClick r:id="rId3"/>
              </a:rPr>
              <a:t>WebCT</a:t>
            </a:r>
            <a:endParaRPr lang="en-US" sz="4800" dirty="0" smtClean="0"/>
          </a:p>
          <a:p>
            <a:endParaRPr lang="en-US" sz="4800" dirty="0" smtClean="0"/>
          </a:p>
          <a:p>
            <a:r>
              <a:rPr lang="en-US" sz="4800" dirty="0" err="1" smtClean="0">
                <a:hlinkClick r:id="rId4"/>
              </a:rPr>
              <a:t>Centra</a:t>
            </a:r>
            <a:r>
              <a:rPr lang="en-US" sz="4800" dirty="0" smtClean="0">
                <a:hlinkClick r:id="rId4"/>
              </a:rPr>
              <a:t>/Saba Classroom</a:t>
            </a:r>
            <a:endParaRPr lang="en-US" sz="4800" dirty="0" smtClean="0"/>
          </a:p>
          <a:p>
            <a:endParaRPr lang="en-US" sz="4800" dirty="0" smtClean="0"/>
          </a:p>
          <a:p>
            <a:r>
              <a:rPr lang="en-US" sz="4800" dirty="0" err="1" smtClean="0">
                <a:hlinkClick r:id="rId5"/>
              </a:rPr>
              <a:t>Moodle</a:t>
            </a:r>
            <a:endParaRPr lang="en-US" sz="4800" dirty="0" smtClean="0"/>
          </a:p>
          <a:p>
            <a:endParaRPr lang="en-US" sz="4800"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solidFill>
                  <a:schemeClr val="bg1"/>
                </a:solidFill>
              </a:rPr>
              <a:t>Online Course Tools </a:t>
            </a:r>
            <a:endParaRPr lang="en-US" dirty="0">
              <a:solidFill>
                <a:schemeClr val="bg1"/>
              </a:solidFill>
            </a:endParaRPr>
          </a:p>
        </p:txBody>
      </p:sp>
      <p:sp>
        <p:nvSpPr>
          <p:cNvPr id="7" name="Content Placeholder 6"/>
          <p:cNvSpPr>
            <a:spLocks noGrp="1"/>
          </p:cNvSpPr>
          <p:nvPr>
            <p:ph idx="1"/>
          </p:nvPr>
        </p:nvSpPr>
        <p:spPr>
          <a:xfrm>
            <a:off x="457200" y="1828800"/>
            <a:ext cx="8229600" cy="4525963"/>
          </a:xfrm>
        </p:spPr>
        <p:txBody>
          <a:bodyPr>
            <a:normAutofit fontScale="77500" lnSpcReduction="20000"/>
          </a:bodyPr>
          <a:lstStyle/>
          <a:p>
            <a:r>
              <a:rPr lang="en-US" sz="4400" dirty="0" smtClean="0">
                <a:solidFill>
                  <a:schemeClr val="bg1"/>
                </a:solidFill>
              </a:rPr>
              <a:t>Any online method for delivering content or communication</a:t>
            </a:r>
          </a:p>
          <a:p>
            <a:r>
              <a:rPr lang="en-US" sz="4400" dirty="0" smtClean="0">
                <a:solidFill>
                  <a:schemeClr val="bg1"/>
                </a:solidFill>
              </a:rPr>
              <a:t>Can be used in: </a:t>
            </a:r>
          </a:p>
          <a:p>
            <a:pPr lvl="1"/>
            <a:r>
              <a:rPr lang="en-US" sz="4000" dirty="0" smtClean="0">
                <a:solidFill>
                  <a:schemeClr val="bg1"/>
                </a:solidFill>
              </a:rPr>
              <a:t>Face-to-face courses</a:t>
            </a:r>
          </a:p>
          <a:p>
            <a:pPr lvl="1"/>
            <a:r>
              <a:rPr lang="en-US" sz="4000" dirty="0" smtClean="0">
                <a:solidFill>
                  <a:schemeClr val="bg1"/>
                </a:solidFill>
              </a:rPr>
              <a:t>Partially online courses</a:t>
            </a:r>
          </a:p>
          <a:p>
            <a:pPr lvl="1"/>
            <a:r>
              <a:rPr lang="en-US" sz="4000" dirty="0" smtClean="0">
                <a:solidFill>
                  <a:schemeClr val="bg1"/>
                </a:solidFill>
              </a:rPr>
              <a:t>Fully online courses</a:t>
            </a:r>
          </a:p>
          <a:p>
            <a:r>
              <a:rPr lang="en-US" sz="4400" dirty="0" smtClean="0">
                <a:solidFill>
                  <a:schemeClr val="bg1"/>
                </a:solidFill>
              </a:rPr>
              <a:t>May be accessed through:</a:t>
            </a:r>
          </a:p>
          <a:p>
            <a:pPr lvl="1"/>
            <a:r>
              <a:rPr lang="en-US" sz="4000" dirty="0" smtClean="0">
                <a:solidFill>
                  <a:schemeClr val="bg1"/>
                </a:solidFill>
              </a:rPr>
              <a:t>The learning platform</a:t>
            </a:r>
          </a:p>
          <a:p>
            <a:pPr lvl="1"/>
            <a:r>
              <a:rPr lang="en-US" sz="4000" dirty="0" smtClean="0">
                <a:solidFill>
                  <a:schemeClr val="bg1"/>
                </a:solidFill>
              </a:rPr>
              <a:t>An independent website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solidFill>
                  <a:schemeClr val="bg1"/>
                </a:solidFill>
              </a:rPr>
              <a:t>Common Online Course Tools </a:t>
            </a:r>
            <a:endParaRPr lang="en-US" dirty="0">
              <a:solidFill>
                <a:schemeClr val="bg1"/>
              </a:solidFill>
            </a:endParaRPr>
          </a:p>
        </p:txBody>
      </p:sp>
      <p:sp>
        <p:nvSpPr>
          <p:cNvPr id="7" name="Content Placeholder 6"/>
          <p:cNvSpPr>
            <a:spLocks noGrp="1"/>
          </p:cNvSpPr>
          <p:nvPr>
            <p:ph idx="1"/>
          </p:nvPr>
        </p:nvSpPr>
        <p:spPr>
          <a:xfrm>
            <a:off x="457200" y="1828800"/>
            <a:ext cx="8229600" cy="4525963"/>
          </a:xfrm>
        </p:spPr>
        <p:txBody>
          <a:bodyPr>
            <a:normAutofit/>
          </a:bodyPr>
          <a:lstStyle/>
          <a:p>
            <a:r>
              <a:rPr lang="en-US" sz="4400" dirty="0" smtClean="0">
                <a:solidFill>
                  <a:schemeClr val="bg1"/>
                </a:solidFill>
              </a:rPr>
              <a:t>Grade Center </a:t>
            </a:r>
          </a:p>
          <a:p>
            <a:r>
              <a:rPr lang="en-US" sz="4400" dirty="0" smtClean="0">
                <a:solidFill>
                  <a:schemeClr val="bg1"/>
                </a:solidFill>
              </a:rPr>
              <a:t>Delivery of content: </a:t>
            </a:r>
            <a:r>
              <a:rPr lang="en-US" sz="4400" i="1" dirty="0" smtClean="0">
                <a:solidFill>
                  <a:schemeClr val="bg1"/>
                </a:solidFill>
              </a:rPr>
              <a:t>Live and through learning units</a:t>
            </a:r>
          </a:p>
          <a:p>
            <a:r>
              <a:rPr lang="en-US" sz="4400" dirty="0" smtClean="0">
                <a:solidFill>
                  <a:schemeClr val="bg1"/>
                </a:solidFill>
              </a:rPr>
              <a:t>Discussion Boards, Wikis, Blogs</a:t>
            </a:r>
          </a:p>
          <a:p>
            <a:r>
              <a:rPr lang="en-US" sz="4400" dirty="0" smtClean="0">
                <a:solidFill>
                  <a:schemeClr val="bg1"/>
                </a:solidFill>
              </a:rPr>
              <a:t>Synchronous/Asynchronous Chats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838200" y="3733800"/>
            <a:ext cx="7772400" cy="1470025"/>
          </a:xfrm>
        </p:spPr>
        <p:txBody>
          <a:bodyPr>
            <a:normAutofit fontScale="90000"/>
          </a:bodyPr>
          <a:lstStyle/>
          <a:p>
            <a:r>
              <a:rPr lang="en-US" dirty="0" smtClean="0">
                <a:solidFill>
                  <a:schemeClr val="bg1"/>
                </a:solidFill>
              </a:rPr>
              <a:t>"The question is no longer </a:t>
            </a:r>
            <a:r>
              <a:rPr lang="en-US" b="1" dirty="0" smtClean="0">
                <a:solidFill>
                  <a:schemeClr val="bg1"/>
                </a:solidFill>
              </a:rPr>
              <a:t>IF</a:t>
            </a:r>
            <a:r>
              <a:rPr lang="en-US" dirty="0" smtClean="0">
                <a:solidFill>
                  <a:schemeClr val="bg1"/>
                </a:solidFill>
              </a:rPr>
              <a:t> the Internet can transform learning in powerful ways."</a:t>
            </a:r>
            <a:r>
              <a:rPr lang="en-US" dirty="0" smtClean="0"/>
              <a:t/>
            </a:r>
            <a:br>
              <a:rPr lang="en-US" dirty="0" smtClean="0"/>
            </a:br>
            <a:r>
              <a:rPr lang="en-US" dirty="0" smtClean="0"/>
              <a:t/>
            </a:r>
            <a:br>
              <a:rPr lang="en-US" dirty="0" smtClean="0"/>
            </a:br>
            <a:endParaRPr lang="en-US" dirty="0"/>
          </a:p>
        </p:txBody>
      </p:sp>
      <p:sp>
        <p:nvSpPr>
          <p:cNvPr id="5" name="Subtitle 4"/>
          <p:cNvSpPr>
            <a:spLocks noGrp="1"/>
          </p:cNvSpPr>
          <p:nvPr>
            <p:ph type="subTitle" idx="1"/>
          </p:nvPr>
        </p:nvSpPr>
        <p:spPr>
          <a:xfrm>
            <a:off x="3200400" y="5410200"/>
            <a:ext cx="5562600" cy="914400"/>
          </a:xfrm>
        </p:spPr>
        <p:txBody>
          <a:bodyPr>
            <a:normAutofit/>
          </a:bodyPr>
          <a:lstStyle/>
          <a:p>
            <a:pPr algn="r"/>
            <a:r>
              <a:rPr lang="en-US" sz="2400" i="1" dirty="0" smtClean="0">
                <a:solidFill>
                  <a:schemeClr val="bg1"/>
                </a:solidFill>
              </a:rPr>
              <a:t>- The Web-Based Education Commission</a:t>
            </a:r>
            <a:endParaRPr lang="en-US" sz="2400" dirty="0">
              <a:solidFill>
                <a:schemeClr val="bg1"/>
              </a:solidFill>
            </a:endParaRPr>
          </a:p>
        </p:txBody>
      </p:sp>
      <p:pic>
        <p:nvPicPr>
          <p:cNvPr id="1026" name="Picture 2"/>
          <p:cNvPicPr>
            <a:picLocks noChangeAspect="1" noChangeArrowheads="1"/>
          </p:cNvPicPr>
          <p:nvPr/>
        </p:nvPicPr>
        <p:blipFill>
          <a:blip r:embed="rId3" cstate="print"/>
          <a:srcRect/>
          <a:stretch>
            <a:fillRect/>
          </a:stretch>
        </p:blipFill>
        <p:spPr bwMode="auto">
          <a:xfrm>
            <a:off x="990600" y="381000"/>
            <a:ext cx="2535296" cy="2133600"/>
          </a:xfrm>
          <a:prstGeom prst="rect">
            <a:avLst/>
          </a:prstGeom>
          <a:noFill/>
          <a:ln w="38100">
            <a:solidFill>
              <a:schemeClr val="tx2"/>
            </a:solid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651760" y="1676400"/>
            <a:ext cx="3840480" cy="1265613"/>
          </a:xfrm>
          <a:prstGeom prst="rect">
            <a:avLst/>
          </a:prstGeom>
        </p:spPr>
      </p:pic>
      <p:sp>
        <p:nvSpPr>
          <p:cNvPr id="5" name="Rectangle 4"/>
          <p:cNvSpPr/>
          <p:nvPr/>
        </p:nvSpPr>
        <p:spPr>
          <a:xfrm>
            <a:off x="1828800" y="3399534"/>
            <a:ext cx="5486400" cy="646331"/>
          </a:xfrm>
          <a:prstGeom prst="rect">
            <a:avLst/>
          </a:prstGeom>
        </p:spPr>
        <p:txBody>
          <a:bodyPr wrap="square">
            <a:spAutoFit/>
          </a:bodyPr>
          <a:lstStyle/>
          <a:p>
            <a:pPr algn="ctr"/>
            <a:r>
              <a:rPr lang="en-US" dirty="0">
                <a:solidFill>
                  <a:srgbClr val="FFFFFF"/>
                </a:solidFill>
                <a:latin typeface="Calibri"/>
                <a:hlinkClick r:id="rId4"/>
              </a:rPr>
              <a:t>This work is licensed under a Creative Commons Attribution-</a:t>
            </a:r>
            <a:r>
              <a:rPr lang="en-US" dirty="0" err="1">
                <a:solidFill>
                  <a:srgbClr val="FFFFFF"/>
                </a:solidFill>
                <a:latin typeface="Calibri"/>
                <a:hlinkClick r:id="rId4"/>
              </a:rPr>
              <a:t>NonCommercial</a:t>
            </a:r>
            <a:r>
              <a:rPr lang="en-US" dirty="0">
                <a:solidFill>
                  <a:srgbClr val="FFFFFF"/>
                </a:solidFill>
                <a:latin typeface="Calibri"/>
                <a:hlinkClick r:id="rId4"/>
              </a:rPr>
              <a:t> 3.0 </a:t>
            </a:r>
            <a:r>
              <a:rPr lang="en-US" dirty="0" err="1">
                <a:solidFill>
                  <a:srgbClr val="FFFFFF"/>
                </a:solidFill>
                <a:latin typeface="Calibri"/>
                <a:hlinkClick r:id="rId4"/>
              </a:rPr>
              <a:t>Unported</a:t>
            </a:r>
            <a:r>
              <a:rPr lang="en-US" dirty="0">
                <a:solidFill>
                  <a:srgbClr val="FFFFFF"/>
                </a:solidFill>
                <a:latin typeface="Calibri"/>
                <a:hlinkClick r:id="rId4"/>
              </a:rPr>
              <a:t> License.</a:t>
            </a:r>
            <a:endParaRPr lang="en-US" dirty="0">
              <a:solidFill>
                <a:srgbClr val="FFFFFF"/>
              </a:solidFill>
              <a:latin typeface="Calibri"/>
            </a:endParaRPr>
          </a:p>
        </p:txBody>
      </p:sp>
    </p:spTree>
    <p:extLst>
      <p:ext uri="{BB962C8B-B14F-4D97-AF65-F5344CB8AC3E}">
        <p14:creationId xmlns:p14="http://schemas.microsoft.com/office/powerpoint/2010/main" val="41958192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1440</TotalTime>
  <Words>2368</Words>
  <Application>Microsoft Office PowerPoint</Application>
  <PresentationFormat>On-screen Show (4:3)</PresentationFormat>
  <Paragraphs>115</Paragraphs>
  <Slides>9</Slides>
  <Notes>9</Notes>
  <HiddenSlides>0</HiddenSlides>
  <MMClips>0</MMClips>
  <ScaleCrop>false</ScaleCrop>
  <HeadingPairs>
    <vt:vector size="4" baseType="variant">
      <vt:variant>
        <vt:lpstr>Theme</vt:lpstr>
      </vt:variant>
      <vt:variant>
        <vt:i4>3</vt:i4>
      </vt:variant>
      <vt:variant>
        <vt:lpstr>Slide Titles</vt:lpstr>
      </vt:variant>
      <vt:variant>
        <vt:i4>9</vt:i4>
      </vt:variant>
    </vt:vector>
  </HeadingPairs>
  <TitlesOfParts>
    <vt:vector size="12" baseType="lpstr">
      <vt:lpstr>Office Theme</vt:lpstr>
      <vt:lpstr>1_Office Theme</vt:lpstr>
      <vt:lpstr>2_Office Theme</vt:lpstr>
      <vt:lpstr>Online Learning</vt:lpstr>
      <vt:lpstr>Learning Online </vt:lpstr>
      <vt:lpstr>Online Learning Platforms</vt:lpstr>
      <vt:lpstr>Commonly Used Learning Platforms</vt:lpstr>
      <vt:lpstr>Commonly Used Learning Platforms</vt:lpstr>
      <vt:lpstr>Online Course Tools </vt:lpstr>
      <vt:lpstr>Common Online Course Tools </vt:lpstr>
      <vt:lpstr>"The question is no longer IF the Internet can transform learning in powerful ways."  </vt:lpstr>
      <vt:lpstr>PowerPoint Presentation</vt:lpstr>
    </vt:vector>
  </TitlesOfParts>
  <Company>East Carolina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School versus College:  A Comparison of What to Expect</dc:title>
  <dc:creator>COE</dc:creator>
  <cp:lastModifiedBy>Emily Bennert Johnson</cp:lastModifiedBy>
  <cp:revision>73</cp:revision>
  <cp:lastPrinted>2013-05-16T00:57:30Z</cp:lastPrinted>
  <dcterms:created xsi:type="dcterms:W3CDTF">2012-12-12T03:59:39Z</dcterms:created>
  <dcterms:modified xsi:type="dcterms:W3CDTF">2013-05-16T00:57:34Z</dcterms:modified>
</cp:coreProperties>
</file>