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77" r:id="rId5"/>
    <p:sldId id="270" r:id="rId6"/>
    <p:sldId id="271" r:id="rId7"/>
    <p:sldId id="272" r:id="rId8"/>
    <p:sldId id="273" r:id="rId9"/>
    <p:sldId id="274" r:id="rId10"/>
    <p:sldId id="276" r:id="rId11"/>
    <p:sldId id="278" r:id="rId12"/>
    <p:sldId id="279" r:id="rId13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Adams" initials="B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62787" autoAdjust="0"/>
  </p:normalViewPr>
  <p:slideViewPr>
    <p:cSldViewPr>
      <p:cViewPr varScale="1">
        <p:scale>
          <a:sx n="75" d="100"/>
          <a:sy n="75" d="100"/>
        </p:scale>
        <p:origin x="-26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300"/>
            </a:lvl1pPr>
          </a:lstStyle>
          <a:p>
            <a:fld id="{4EE7AF50-F83D-4FFD-87A1-4B86792B75E3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8" tIns="46639" rIns="93278" bIns="466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300"/>
            </a:lvl1pPr>
          </a:lstStyle>
          <a:p>
            <a:fld id="{B478BD2E-6024-48BF-9CB4-AE95D1CC2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ance.com/videoplayer/videoplayer.asp?n=Nuance_DNS_11_Launch_100_640x360&amp;w=640&amp;h=360&amp;p=naturallySpeaking/product-demos/&amp;autoPlay=false&amp;videoPage=tru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cribe.com/en-u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thelp.com/videotours/rw10marketing/intro/intro_stream_u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ware.com/en-usa/products/learning_disabilities/_details/id_107/classmate__reader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 3 Lesson </a:t>
            </a:r>
            <a:r>
              <a:rPr lang="en-US" dirty="0" smtClean="0"/>
              <a:t>2</a:t>
            </a:r>
          </a:p>
          <a:p>
            <a:endParaRPr lang="en-US" dirty="0" smtClean="0"/>
          </a:p>
          <a:p>
            <a:pPr defTabSz="932781">
              <a:defRPr/>
            </a:pPr>
            <a:r>
              <a:rPr lang="en-US" b="0" baseline="0" smtClean="0"/>
              <a:t>Unless otherwise specified, all clip art and images in this document are used with permission from Microsoft in accordance with their End User License Agreement.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BD2E-6024-48BF-9CB4-AE95D1CC26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should choose one brand/type of AT and research the uses and advantages of that product.  They will need to include the following:</a:t>
            </a:r>
          </a:p>
          <a:p>
            <a:pPr marL="174897" indent="-174897">
              <a:buFont typeface="Arial" pitchFamily="34" charset="0"/>
              <a:buChar char="•"/>
            </a:pPr>
            <a:r>
              <a:rPr lang="en-US" baseline="0" dirty="0" smtClean="0"/>
              <a:t>Description of the product</a:t>
            </a:r>
          </a:p>
          <a:p>
            <a:pPr marL="174897" indent="-174897">
              <a:buFont typeface="Arial" pitchFamily="34" charset="0"/>
              <a:buChar char="•"/>
            </a:pPr>
            <a:r>
              <a:rPr lang="en-US" baseline="0" dirty="0" smtClean="0"/>
              <a:t>Ways it supports learning</a:t>
            </a:r>
          </a:p>
          <a:p>
            <a:pPr marL="174897" indent="-174897">
              <a:buFont typeface="Arial" pitchFamily="34" charset="0"/>
              <a:buChar char="•"/>
            </a:pPr>
            <a:r>
              <a:rPr lang="en-US" baseline="0" dirty="0" smtClean="0"/>
              <a:t>Skills needed to use the product</a:t>
            </a:r>
          </a:p>
          <a:p>
            <a:pPr marL="174897" indent="-174897">
              <a:buFont typeface="Arial" pitchFamily="34" charset="0"/>
              <a:buChar char="•"/>
            </a:pPr>
            <a:r>
              <a:rPr lang="en-US" baseline="0" dirty="0" smtClean="0"/>
              <a:t>Possible challenges it can present</a:t>
            </a:r>
          </a:p>
          <a:p>
            <a:pPr marL="174897" indent="-174897">
              <a:buFont typeface="Arial" pitchFamily="34" charset="0"/>
              <a:buChar char="•"/>
            </a:pPr>
            <a:r>
              <a:rPr lang="en-US" baseline="0" dirty="0" smtClean="0"/>
              <a:t>Cool Factor (what makes this AT really attractive to users)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BD2E-6024-48BF-9CB4-AE95D1CC26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BD2E-6024-48BF-9CB4-AE95D1CC26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of technology items discussed in Module 3 Lesson 1 and segue to the connection of learning the academic and personal applications of assistive technology and the impact they will have on the students’ educational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BD2E-6024-48BF-9CB4-AE95D1CC26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many different brands and kinds of assistive technology available today.  Some products, such as </a:t>
            </a:r>
            <a:r>
              <a:rPr lang="en-US" baseline="0" dirty="0" err="1" smtClean="0"/>
              <a:t>iPads</a:t>
            </a:r>
            <a:r>
              <a:rPr lang="en-US" baseline="0" dirty="0" smtClean="0"/>
              <a:t>, are </a:t>
            </a:r>
            <a:r>
              <a:rPr lang="en-US" baseline="0" dirty="0" smtClean="0"/>
              <a:t>usually bought </a:t>
            </a:r>
            <a:r>
              <a:rPr lang="en-US" baseline="0" dirty="0" smtClean="0"/>
              <a:t>for entertainment but can be used for AT purposes.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BD2E-6024-48BF-9CB4-AE95D1CC26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View the demonstration video and discuss.</a:t>
            </a:r>
          </a:p>
          <a:p>
            <a:endParaRPr lang="en-US" baseline="0" dirty="0" smtClean="0"/>
          </a:p>
          <a:p>
            <a:pPr defTabSz="932781">
              <a:defRPr/>
            </a:pPr>
            <a:r>
              <a:rPr lang="en-US" sz="1300" u="sng" dirty="0">
                <a:hlinkClick r:id="rId3"/>
              </a:rPr>
              <a:t>http://www.nuance.com/videoplayer/videoplayer.asp?n=Nuance_DNS_11_Launch_100_640x360&amp;w=640&amp;h=360&amp;p=naturallySpeaking/product-demos/&amp;autoPlay=false&amp;videoPage=true</a:t>
            </a:r>
            <a:r>
              <a:rPr lang="en-US" sz="1300" dirty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BD2E-6024-48BF-9CB4-AE95D1CC26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View the demonstration video and discuss.</a:t>
            </a:r>
          </a:p>
          <a:p>
            <a:endParaRPr lang="en-US" baseline="0" dirty="0" smtClean="0"/>
          </a:p>
          <a:p>
            <a:pPr defTabSz="932781">
              <a:defRPr/>
            </a:pPr>
            <a:r>
              <a:rPr lang="en-US" sz="1300" u="sng" dirty="0">
                <a:hlinkClick r:id="rId3"/>
              </a:rPr>
              <a:t>http://www.livescribe.com/en-us/</a:t>
            </a:r>
            <a:r>
              <a:rPr lang="en-US" sz="1300" dirty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BD2E-6024-48BF-9CB4-AE95D1CC26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View the demonstration video and discuss.</a:t>
            </a:r>
          </a:p>
          <a:p>
            <a:endParaRPr lang="en-US" baseline="0" dirty="0" smtClean="0"/>
          </a:p>
          <a:p>
            <a:pPr defTabSz="932781">
              <a:defRPr/>
            </a:pPr>
            <a:r>
              <a:rPr lang="en-US" sz="1300" u="sng" dirty="0">
                <a:hlinkClick r:id="rId3"/>
              </a:rPr>
              <a:t>http://www.texthelp.com/videotours/rw10marketing/intro/intro_stream_us.html</a:t>
            </a:r>
            <a:r>
              <a:rPr lang="en-US" sz="1300" dirty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BD2E-6024-48BF-9CB4-AE95D1CC26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View the demonstration video and discuss.</a:t>
            </a:r>
          </a:p>
          <a:p>
            <a:endParaRPr lang="en-US" baseline="0" dirty="0" smtClean="0"/>
          </a:p>
          <a:p>
            <a:pPr defTabSz="932781">
              <a:defRPr/>
            </a:pPr>
            <a:r>
              <a:rPr lang="en-US" sz="1300" u="sng" dirty="0">
                <a:hlinkClick r:id="rId3"/>
              </a:rPr>
              <a:t>http://www.humanware.com/en-usa/products/learning_disabilities/_details/id_107/classmate__reader.html</a:t>
            </a:r>
            <a:r>
              <a:rPr lang="en-US" sz="1300" dirty="0"/>
              <a:t> </a:t>
            </a:r>
          </a:p>
          <a:p>
            <a:pPr defTabSz="932781">
              <a:defRPr/>
            </a:pPr>
            <a:endParaRPr lang="en-US" sz="1300" dirty="0"/>
          </a:p>
          <a:p>
            <a:pPr defTabSz="932781">
              <a:defRPr/>
            </a:pPr>
            <a:r>
              <a:rPr lang="en-US" sz="1300" dirty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BD2E-6024-48BF-9CB4-AE95D1CC26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Brief discussion of key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BD2E-6024-48BF-9CB4-AE95D1CC26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</a:t>
            </a:r>
            <a:r>
              <a:rPr lang="en-US" baseline="0" dirty="0" smtClean="0"/>
              <a:t> discussion of key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BD2E-6024-48BF-9CB4-AE95D1CC26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5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68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97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874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79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02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58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74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599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87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8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948E5-84AF-44A7-9DA8-FA8EC3EFDB3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05EC-E810-4928-AE27-1C68EAC3C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948E5-84AF-44A7-9DA8-FA8EC3EFDB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05EC-E810-4928-AE27-1C68EAC3C1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47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reativecommons.org/licenses/by-nc/3.0/deed.en_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ance.com/videoplayer/videoplayer.asp?n=Nuance_DNS_11_Launch_100_640x360&amp;w=640&amp;h=360&amp;p=naturallySpeaking/product-demos/&amp;autoPlay=false&amp;videoPage=tru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cribe.com/en-u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thelp.com/videotours/rw10marketing/intro/intro_stream_u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ware.com/en-usa/products/learning_disabilities/_details/id_107/classmate__reader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7265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Postsecondary Technology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Tools </a:t>
            </a:r>
            <a:r>
              <a:rPr lang="en-US" dirty="0">
                <a:solidFill>
                  <a:schemeClr val="bg1"/>
                </a:solidFill>
              </a:rPr>
              <a:t>for Learning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0999"/>
            <a:ext cx="1904524" cy="199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191000"/>
            <a:ext cx="18223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rved Down Arrow 7"/>
          <p:cNvSpPr/>
          <p:nvPr/>
        </p:nvSpPr>
        <p:spPr>
          <a:xfrm rot="1685915">
            <a:off x="2666067" y="965562"/>
            <a:ext cx="6600759" cy="1780305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Research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Select one of the following AT items to explore on your own and share with class in the next session. 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4591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iPod </a:t>
            </a:r>
          </a:p>
          <a:p>
            <a:r>
              <a:rPr lang="en-US" sz="3600" dirty="0" err="1" smtClean="0">
                <a:solidFill>
                  <a:schemeClr val="bg1"/>
                </a:solidFill>
              </a:rPr>
              <a:t>iPad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Audio recorder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Smart pens</a:t>
            </a:r>
          </a:p>
          <a:p>
            <a:r>
              <a:rPr lang="en-US" sz="3600" dirty="0" err="1" smtClean="0">
                <a:solidFill>
                  <a:schemeClr val="bg1"/>
                </a:solidFill>
              </a:rPr>
              <a:t>Netbooks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4591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Smartphone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Speech-to-text software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Inspiration graphic organizer software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Other</a:t>
            </a:r>
            <a:r>
              <a:rPr lang="en-US" sz="3600" i="1" dirty="0" smtClean="0">
                <a:solidFill>
                  <a:schemeClr val="bg1"/>
                </a:solidFill>
              </a:rPr>
              <a:t>  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1676400"/>
            <a:ext cx="3840480" cy="12656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3399534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/>
                <a:hlinkClick r:id="rId4"/>
              </a:rPr>
              <a:t>This work is licensed under a Creative Commons Attribution-</a:t>
            </a:r>
            <a:r>
              <a:rPr lang="en-US" dirty="0" err="1">
                <a:solidFill>
                  <a:srgbClr val="FFFFFF"/>
                </a:solidFill>
                <a:latin typeface="Calibri"/>
                <a:hlinkClick r:id="rId4"/>
              </a:rPr>
              <a:t>NonCommercial</a:t>
            </a:r>
            <a:r>
              <a:rPr lang="en-US" dirty="0">
                <a:solidFill>
                  <a:srgbClr val="FFFFFF"/>
                </a:solidFill>
                <a:latin typeface="Calibri"/>
                <a:hlinkClick r:id="rId4"/>
              </a:rPr>
              <a:t> 3.0 </a:t>
            </a:r>
            <a:r>
              <a:rPr lang="en-US" dirty="0" err="1">
                <a:solidFill>
                  <a:srgbClr val="FFFFFF"/>
                </a:solidFill>
                <a:latin typeface="Calibri"/>
                <a:hlinkClick r:id="rId4"/>
              </a:rPr>
              <a:t>Unported</a:t>
            </a:r>
            <a:r>
              <a:rPr lang="en-US" dirty="0">
                <a:solidFill>
                  <a:srgbClr val="FFFFFF"/>
                </a:solidFill>
                <a:latin typeface="Calibri"/>
                <a:hlinkClick r:id="rId4"/>
              </a:rPr>
              <a:t> License.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61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Why Is It Important? 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AT helps students with learning differences be more successful in college.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Students report that AT resources help them learn more effectively and efficiently, making learning less stressful.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Students who use AT in high school are more likely to use AT in college.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Let’s Explore! </a:t>
            </a:r>
            <a:endParaRPr lang="en-US" sz="7200" dirty="0"/>
          </a:p>
        </p:txBody>
      </p:sp>
      <p:pic>
        <p:nvPicPr>
          <p:cNvPr id="6" name="Picture 2" descr="Dragon NaturallySpeaking 11 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0968">
            <a:off x="426940" y="426093"/>
            <a:ext cx="1363685" cy="17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6893">
            <a:off x="1745021" y="576229"/>
            <a:ext cx="1363810" cy="129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64977">
            <a:off x="5718954" y="622155"/>
            <a:ext cx="1695450" cy="12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r="6823"/>
          <a:stretch/>
        </p:blipFill>
        <p:spPr bwMode="auto">
          <a:xfrm rot="979858">
            <a:off x="7309401" y="798416"/>
            <a:ext cx="1524000" cy="126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1259">
            <a:off x="711314" y="4716443"/>
            <a:ext cx="1227093" cy="18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lassMate  Reader audio book play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2893"/>
          <a:stretch/>
        </p:blipFill>
        <p:spPr bwMode="auto">
          <a:xfrm rot="1046188">
            <a:off x="2623564" y="4821993"/>
            <a:ext cx="13819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98797">
            <a:off x="7061573" y="4647718"/>
            <a:ext cx="134480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05136">
            <a:off x="4599909" y="4636712"/>
            <a:ext cx="183106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Speech-to-Text Software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Install on your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talk, it types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Example: Dragon Naturally Speaking</a:t>
            </a:r>
          </a:p>
          <a:p>
            <a:r>
              <a:rPr lang="en-US" dirty="0" smtClean="0">
                <a:hlinkClick r:id="rId3"/>
              </a:rPr>
              <a:t>Watch the demo online</a:t>
            </a:r>
            <a:endParaRPr lang="en-US" dirty="0" smtClean="0"/>
          </a:p>
        </p:txBody>
      </p:sp>
      <p:pic>
        <p:nvPicPr>
          <p:cNvPr id="1026" name="Picture 2" descr="Dragon NaturallySpeaking 11 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303878"/>
            <a:ext cx="2781300" cy="34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Smart Pens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24400" y="1600200"/>
            <a:ext cx="3419856" cy="34930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Ballpoint pen with embedded digital audio recorder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Synchronizes written notes on special paper with audio recording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Example: </a:t>
            </a:r>
            <a:r>
              <a:rPr lang="en-US" sz="2400" dirty="0" err="1" smtClean="0">
                <a:solidFill>
                  <a:schemeClr val="bg1"/>
                </a:solidFill>
              </a:rPr>
              <a:t>Livescribe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hlinkClick r:id="rId3"/>
              </a:rPr>
              <a:t>See it in action online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bg1"/>
                </a:solidFill>
              </a:rPr>
              <a:t>(Scroll down and click on the videos.)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r="6823"/>
          <a:stretch/>
        </p:blipFill>
        <p:spPr bwMode="auto">
          <a:xfrm>
            <a:off x="381000" y="2286000"/>
            <a:ext cx="41428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Text-to-Speech Software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5152" y="2313430"/>
            <a:ext cx="3813048" cy="401116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Install on your computer and control via floating taskbar</a:t>
            </a: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eads text aloud to you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other features such as dictionary, phonetic spell checker, screen masking, and converting to mp3 files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Example: </a:t>
            </a:r>
            <a:r>
              <a:rPr lang="en-US" dirty="0" err="1" smtClean="0">
                <a:solidFill>
                  <a:schemeClr val="bg1"/>
                </a:solidFill>
              </a:rPr>
              <a:t>textHELP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hlinkClick r:id="rId3"/>
              </a:rPr>
              <a:t>Learn more online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86000"/>
            <a:ext cx="24765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Classmate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5152" y="2313430"/>
            <a:ext cx="3813048" cy="408736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Portable audio book player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Reads aloud while highlighting text on screen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Includes integrated dictionary, voice or text notes, highlighting, and bookmarking passages</a:t>
            </a:r>
          </a:p>
          <a:p>
            <a:r>
              <a:rPr lang="en-US" dirty="0" smtClean="0">
                <a:hlinkClick r:id="rId3"/>
              </a:rPr>
              <a:t>Watch the guided tour online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500" dirty="0" smtClean="0"/>
              <a:t>Click on Features/Specs; scroll down and click the guided tour link in the right margin</a:t>
            </a:r>
            <a:endParaRPr lang="en-US" sz="1500" dirty="0"/>
          </a:p>
        </p:txBody>
      </p:sp>
      <p:pic>
        <p:nvPicPr>
          <p:cNvPr id="1026" name="Picture 2" descr="ClassMate  Reader audio book play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2893"/>
          <a:stretch/>
        </p:blipFill>
        <p:spPr bwMode="auto">
          <a:xfrm>
            <a:off x="838200" y="2209800"/>
            <a:ext cx="3810000" cy="399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Laptop Computers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2516188" cy="639762"/>
          </a:xfrm>
        </p:spPr>
        <p:txBody>
          <a:bodyPr/>
          <a:lstStyle/>
          <a:p>
            <a:r>
              <a:rPr lang="en-US" sz="3200" b="0" dirty="0" smtClean="0">
                <a:solidFill>
                  <a:schemeClr val="bg1"/>
                </a:solidFill>
                <a:latin typeface="+mj-lt"/>
              </a:rPr>
              <a:t>Netbook</a:t>
            </a:r>
            <a:endParaRPr lang="en-US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327370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Smaller and lighter than a traditional laptop to increase portability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Less power and fewer features than traditional laptop, with focus on basic functions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+mj-lt"/>
              </a:rPr>
              <a:t>Tablet PC</a:t>
            </a:r>
            <a:endParaRPr lang="en-US" sz="3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508248" cy="31975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Display panel swivels and folds down to allow </a:t>
            </a:r>
            <a:r>
              <a:rPr lang="en-US" dirty="0" err="1" smtClean="0">
                <a:solidFill>
                  <a:schemeClr val="bg1"/>
                </a:solidFill>
              </a:rPr>
              <a:t>touchscreen</a:t>
            </a:r>
            <a:r>
              <a:rPr lang="en-US" dirty="0" smtClean="0">
                <a:solidFill>
                  <a:schemeClr val="bg1"/>
                </a:solidFill>
              </a:rPr>
              <a:t> interface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Stylus input allows for handwriting on screen instead of typing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tech.xptechsupport.com/wp-content/uploads/2008/08/dell-net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1323975" cy="11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logcdn.com/www.engadget.com/media/2007/06/gateway-e-295c-table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66812"/>
            <a:ext cx="1599278" cy="11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Portable Tablets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24200" y="2103437"/>
            <a:ext cx="5791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Smaller and lighter than laptops and </a:t>
            </a: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etbooks </a:t>
            </a:r>
            <a:r>
              <a:rPr lang="en-US" dirty="0" smtClean="0">
                <a:solidFill>
                  <a:schemeClr val="bg1"/>
                </a:solidFill>
              </a:rPr>
              <a:t>to increase portability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Numerous apps for different types of supports as needed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47875"/>
            <a:ext cx="21526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502</Words>
  <Application>Microsoft Office PowerPoint</Application>
  <PresentationFormat>On-screen Show (4:3)</PresentationFormat>
  <Paragraphs>87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Postsecondary Technology  Tools for Learning </vt:lpstr>
      <vt:lpstr>Why Is It Important? </vt:lpstr>
      <vt:lpstr>Let’s Explore! </vt:lpstr>
      <vt:lpstr>Speech-to-Text Software</vt:lpstr>
      <vt:lpstr>Smart Pens</vt:lpstr>
      <vt:lpstr>Text-to-Speech Software</vt:lpstr>
      <vt:lpstr>Classmate</vt:lpstr>
      <vt:lpstr>Laptop Computers</vt:lpstr>
      <vt:lpstr>Portable Tablets </vt:lpstr>
      <vt:lpstr>Research   Select one of the following AT items to explore on your own and share with class in the next session. </vt:lpstr>
      <vt:lpstr>PowerPoint Presentation</vt:lpstr>
    </vt:vector>
  </TitlesOfParts>
  <Company>East Carolina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versus College:  A Comparison of What to Expect</dc:title>
  <dc:creator>COE</dc:creator>
  <cp:lastModifiedBy>Emily Bennert Johnson</cp:lastModifiedBy>
  <cp:revision>68</cp:revision>
  <cp:lastPrinted>2013-04-24T02:00:00Z</cp:lastPrinted>
  <dcterms:created xsi:type="dcterms:W3CDTF">2012-12-12T03:57:00Z</dcterms:created>
  <dcterms:modified xsi:type="dcterms:W3CDTF">2013-05-16T00:40:13Z</dcterms:modified>
</cp:coreProperties>
</file>