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6" r:id="rId4"/>
    <p:sldId id="265" r:id="rId5"/>
    <p:sldId id="268" r:id="rId6"/>
    <p:sldId id="269" r:id="rId7"/>
    <p:sldId id="266" r:id="rId8"/>
    <p:sldId id="275" r:id="rId9"/>
    <p:sldId id="272" r:id="rId10"/>
    <p:sldId id="270" r:id="rId11"/>
    <p:sldId id="273" r:id="rId12"/>
    <p:sldId id="274"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7" clrIdx="0"/>
  <p:cmAuthor id="1" name="Emily Bennert Johnson" initials="EBJ"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81660" autoAdjust="0"/>
  </p:normalViewPr>
  <p:slideViewPr>
    <p:cSldViewPr>
      <p:cViewPr varScale="1">
        <p:scale>
          <a:sx n="99" d="100"/>
          <a:sy n="99" d="100"/>
        </p:scale>
        <p:origin x="-120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0ED5E9-061E-44D5-AACD-F4FFAE59BB1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8A84FB9D-0AAC-4257-93D7-8BA424BE7FC6}">
      <dgm:prSet phldrT="[Text]"/>
      <dgm:spPr/>
      <dgm:t>
        <a:bodyPr/>
        <a:lstStyle/>
        <a:p>
          <a:r>
            <a:rPr lang="en-US" dirty="0" smtClean="0"/>
            <a:t>General</a:t>
          </a:r>
        </a:p>
        <a:p>
          <a:r>
            <a:rPr lang="en-US" dirty="0" smtClean="0"/>
            <a:t>(All Technology)</a:t>
          </a:r>
          <a:endParaRPr lang="en-US" dirty="0"/>
        </a:p>
      </dgm:t>
    </dgm:pt>
    <dgm:pt modelId="{2AB01156-2B4C-4B3A-958A-5CB9C993B9BB}" type="parTrans" cxnId="{05820C21-7182-4823-ADD3-3DFE69B0A41E}">
      <dgm:prSet/>
      <dgm:spPr/>
      <dgm:t>
        <a:bodyPr/>
        <a:lstStyle/>
        <a:p>
          <a:endParaRPr lang="en-US"/>
        </a:p>
      </dgm:t>
    </dgm:pt>
    <dgm:pt modelId="{51648F0E-F42F-4FBF-B7A3-7E1816FEF621}" type="sibTrans" cxnId="{05820C21-7182-4823-ADD3-3DFE69B0A41E}">
      <dgm:prSet/>
      <dgm:spPr/>
      <dgm:t>
        <a:bodyPr/>
        <a:lstStyle/>
        <a:p>
          <a:endParaRPr lang="en-US"/>
        </a:p>
      </dgm:t>
    </dgm:pt>
    <dgm:pt modelId="{E9A105B8-AD18-493E-B09F-43E44A1B08C7}">
      <dgm:prSet phldrT="[Text]"/>
      <dgm:spPr/>
      <dgm:t>
        <a:bodyPr/>
        <a:lstStyle/>
        <a:p>
          <a:r>
            <a:rPr lang="en-US" dirty="0" smtClean="0"/>
            <a:t>Informational/</a:t>
          </a:r>
        </a:p>
        <a:p>
          <a:r>
            <a:rPr lang="en-US" dirty="0" smtClean="0"/>
            <a:t>Instructional </a:t>
          </a:r>
          <a:endParaRPr lang="en-US" dirty="0"/>
        </a:p>
      </dgm:t>
    </dgm:pt>
    <dgm:pt modelId="{5F1F8F22-7273-4120-9942-4A700FED78B4}" type="parTrans" cxnId="{4A3E764A-8C07-4290-AE16-E81F9F244505}">
      <dgm:prSet/>
      <dgm:spPr/>
      <dgm:t>
        <a:bodyPr/>
        <a:lstStyle/>
        <a:p>
          <a:endParaRPr lang="en-US"/>
        </a:p>
      </dgm:t>
    </dgm:pt>
    <dgm:pt modelId="{62ED85CD-BA00-446A-879F-3D6406BE4AD9}" type="sibTrans" cxnId="{4A3E764A-8C07-4290-AE16-E81F9F244505}">
      <dgm:prSet/>
      <dgm:spPr/>
      <dgm:t>
        <a:bodyPr/>
        <a:lstStyle/>
        <a:p>
          <a:endParaRPr lang="en-US"/>
        </a:p>
      </dgm:t>
    </dgm:pt>
    <dgm:pt modelId="{1098FBCE-1F74-4824-8741-7FA5FD100E86}">
      <dgm:prSet phldrT="[Text]"/>
      <dgm:spPr/>
      <dgm:t>
        <a:bodyPr/>
        <a:lstStyle/>
        <a:p>
          <a:r>
            <a:rPr lang="en-US" dirty="0" smtClean="0"/>
            <a:t>Assistive</a:t>
          </a:r>
          <a:endParaRPr lang="en-US" dirty="0"/>
        </a:p>
      </dgm:t>
    </dgm:pt>
    <dgm:pt modelId="{81A5BC52-559A-4734-908A-88F08AD6BFDC}" type="parTrans" cxnId="{A68A9A89-5882-41BA-A441-0B2F157472EF}">
      <dgm:prSet/>
      <dgm:spPr/>
      <dgm:t>
        <a:bodyPr/>
        <a:lstStyle/>
        <a:p>
          <a:endParaRPr lang="en-US"/>
        </a:p>
      </dgm:t>
    </dgm:pt>
    <dgm:pt modelId="{E43B13A4-60C1-4157-8BFD-5BFE416B75CD}" type="sibTrans" cxnId="{A68A9A89-5882-41BA-A441-0B2F157472EF}">
      <dgm:prSet/>
      <dgm:spPr/>
      <dgm:t>
        <a:bodyPr/>
        <a:lstStyle/>
        <a:p>
          <a:endParaRPr lang="en-US"/>
        </a:p>
      </dgm:t>
    </dgm:pt>
    <dgm:pt modelId="{286ACF24-D10C-48A9-B531-77AAAB01ED32}" type="pres">
      <dgm:prSet presAssocID="{F60ED5E9-061E-44D5-AACD-F4FFAE59BB1D}" presName="Name0" presStyleCnt="0">
        <dgm:presLayoutVars>
          <dgm:chMax val="7"/>
          <dgm:resizeHandles val="exact"/>
        </dgm:presLayoutVars>
      </dgm:prSet>
      <dgm:spPr/>
      <dgm:t>
        <a:bodyPr/>
        <a:lstStyle/>
        <a:p>
          <a:endParaRPr lang="en-US"/>
        </a:p>
      </dgm:t>
    </dgm:pt>
    <dgm:pt modelId="{6125F057-B4EF-44EE-BAF4-F57FC977DFC7}" type="pres">
      <dgm:prSet presAssocID="{F60ED5E9-061E-44D5-AACD-F4FFAE59BB1D}" presName="comp1" presStyleCnt="0"/>
      <dgm:spPr/>
    </dgm:pt>
    <dgm:pt modelId="{6A6C1DBB-09A5-4248-9377-0FC2AA6AA3B0}" type="pres">
      <dgm:prSet presAssocID="{F60ED5E9-061E-44D5-AACD-F4FFAE59BB1D}" presName="circle1" presStyleLbl="node1" presStyleIdx="0" presStyleCnt="3"/>
      <dgm:spPr/>
      <dgm:t>
        <a:bodyPr/>
        <a:lstStyle/>
        <a:p>
          <a:endParaRPr lang="en-US"/>
        </a:p>
      </dgm:t>
    </dgm:pt>
    <dgm:pt modelId="{D9D141DD-8743-4BC0-9302-EA23C43B333D}" type="pres">
      <dgm:prSet presAssocID="{F60ED5E9-061E-44D5-AACD-F4FFAE59BB1D}" presName="c1text" presStyleLbl="node1" presStyleIdx="0" presStyleCnt="3">
        <dgm:presLayoutVars>
          <dgm:bulletEnabled val="1"/>
        </dgm:presLayoutVars>
      </dgm:prSet>
      <dgm:spPr/>
      <dgm:t>
        <a:bodyPr/>
        <a:lstStyle/>
        <a:p>
          <a:endParaRPr lang="en-US"/>
        </a:p>
      </dgm:t>
    </dgm:pt>
    <dgm:pt modelId="{DA486637-4E9D-4152-B661-5933A98051B0}" type="pres">
      <dgm:prSet presAssocID="{F60ED5E9-061E-44D5-AACD-F4FFAE59BB1D}" presName="comp2" presStyleCnt="0"/>
      <dgm:spPr/>
    </dgm:pt>
    <dgm:pt modelId="{6BA7CA1B-EB63-4A73-B6F8-D1012F37FFF5}" type="pres">
      <dgm:prSet presAssocID="{F60ED5E9-061E-44D5-AACD-F4FFAE59BB1D}" presName="circle2" presStyleLbl="node1" presStyleIdx="1" presStyleCnt="3"/>
      <dgm:spPr/>
      <dgm:t>
        <a:bodyPr/>
        <a:lstStyle/>
        <a:p>
          <a:endParaRPr lang="en-US"/>
        </a:p>
      </dgm:t>
    </dgm:pt>
    <dgm:pt modelId="{C22F4AEC-ACE6-4109-A9B9-D7BFF8D93FF1}" type="pres">
      <dgm:prSet presAssocID="{F60ED5E9-061E-44D5-AACD-F4FFAE59BB1D}" presName="c2text" presStyleLbl="node1" presStyleIdx="1" presStyleCnt="3">
        <dgm:presLayoutVars>
          <dgm:bulletEnabled val="1"/>
        </dgm:presLayoutVars>
      </dgm:prSet>
      <dgm:spPr/>
      <dgm:t>
        <a:bodyPr/>
        <a:lstStyle/>
        <a:p>
          <a:endParaRPr lang="en-US"/>
        </a:p>
      </dgm:t>
    </dgm:pt>
    <dgm:pt modelId="{12272AD4-BF13-42F7-AF2E-1798A4B978E1}" type="pres">
      <dgm:prSet presAssocID="{F60ED5E9-061E-44D5-AACD-F4FFAE59BB1D}" presName="comp3" presStyleCnt="0"/>
      <dgm:spPr/>
    </dgm:pt>
    <dgm:pt modelId="{6C712E5E-CE89-488A-9D9E-A9D0174145F9}" type="pres">
      <dgm:prSet presAssocID="{F60ED5E9-061E-44D5-AACD-F4FFAE59BB1D}" presName="circle3" presStyleLbl="node1" presStyleIdx="2" presStyleCnt="3"/>
      <dgm:spPr/>
      <dgm:t>
        <a:bodyPr/>
        <a:lstStyle/>
        <a:p>
          <a:endParaRPr lang="en-US"/>
        </a:p>
      </dgm:t>
    </dgm:pt>
    <dgm:pt modelId="{8EE7555C-2441-4E11-B231-3028D9998ED4}" type="pres">
      <dgm:prSet presAssocID="{F60ED5E9-061E-44D5-AACD-F4FFAE59BB1D}" presName="c3text" presStyleLbl="node1" presStyleIdx="2" presStyleCnt="3">
        <dgm:presLayoutVars>
          <dgm:bulletEnabled val="1"/>
        </dgm:presLayoutVars>
      </dgm:prSet>
      <dgm:spPr/>
      <dgm:t>
        <a:bodyPr/>
        <a:lstStyle/>
        <a:p>
          <a:endParaRPr lang="en-US"/>
        </a:p>
      </dgm:t>
    </dgm:pt>
  </dgm:ptLst>
  <dgm:cxnLst>
    <dgm:cxn modelId="{D2BA4F9E-9C9C-4790-88EF-E739E5A1BEC9}" type="presOf" srcId="{1098FBCE-1F74-4824-8741-7FA5FD100E86}" destId="{6C712E5E-CE89-488A-9D9E-A9D0174145F9}" srcOrd="0" destOrd="0" presId="urn:microsoft.com/office/officeart/2005/8/layout/venn2"/>
    <dgm:cxn modelId="{A50D40CD-3C62-4801-A7DD-6D73BC939AA1}" type="presOf" srcId="{F60ED5E9-061E-44D5-AACD-F4FFAE59BB1D}" destId="{286ACF24-D10C-48A9-B531-77AAAB01ED32}" srcOrd="0" destOrd="0" presId="urn:microsoft.com/office/officeart/2005/8/layout/venn2"/>
    <dgm:cxn modelId="{8B98D595-A312-4B61-B1B5-D6691B72D9DC}" type="presOf" srcId="{E9A105B8-AD18-493E-B09F-43E44A1B08C7}" destId="{6BA7CA1B-EB63-4A73-B6F8-D1012F37FFF5}" srcOrd="0" destOrd="0" presId="urn:microsoft.com/office/officeart/2005/8/layout/venn2"/>
    <dgm:cxn modelId="{1C0B57DB-BFCC-4ACC-910D-2A2A2644B875}" type="presOf" srcId="{E9A105B8-AD18-493E-B09F-43E44A1B08C7}" destId="{C22F4AEC-ACE6-4109-A9B9-D7BFF8D93FF1}" srcOrd="1" destOrd="0" presId="urn:microsoft.com/office/officeart/2005/8/layout/venn2"/>
    <dgm:cxn modelId="{6C079154-2125-494C-A54E-68F4E97565A1}" type="presOf" srcId="{8A84FB9D-0AAC-4257-93D7-8BA424BE7FC6}" destId="{D9D141DD-8743-4BC0-9302-EA23C43B333D}" srcOrd="1" destOrd="0" presId="urn:microsoft.com/office/officeart/2005/8/layout/venn2"/>
    <dgm:cxn modelId="{05820C21-7182-4823-ADD3-3DFE69B0A41E}" srcId="{F60ED5E9-061E-44D5-AACD-F4FFAE59BB1D}" destId="{8A84FB9D-0AAC-4257-93D7-8BA424BE7FC6}" srcOrd="0" destOrd="0" parTransId="{2AB01156-2B4C-4B3A-958A-5CB9C993B9BB}" sibTransId="{51648F0E-F42F-4FBF-B7A3-7E1816FEF621}"/>
    <dgm:cxn modelId="{A68A9A89-5882-41BA-A441-0B2F157472EF}" srcId="{F60ED5E9-061E-44D5-AACD-F4FFAE59BB1D}" destId="{1098FBCE-1F74-4824-8741-7FA5FD100E86}" srcOrd="2" destOrd="0" parTransId="{81A5BC52-559A-4734-908A-88F08AD6BFDC}" sibTransId="{E43B13A4-60C1-4157-8BFD-5BFE416B75CD}"/>
    <dgm:cxn modelId="{DA081EDB-177F-42B9-965C-C0597FA65481}" type="presOf" srcId="{8A84FB9D-0AAC-4257-93D7-8BA424BE7FC6}" destId="{6A6C1DBB-09A5-4248-9377-0FC2AA6AA3B0}" srcOrd="0" destOrd="0" presId="urn:microsoft.com/office/officeart/2005/8/layout/venn2"/>
    <dgm:cxn modelId="{0840B7BE-A341-4D44-9AEB-E9E01EC82DC9}" type="presOf" srcId="{1098FBCE-1F74-4824-8741-7FA5FD100E86}" destId="{8EE7555C-2441-4E11-B231-3028D9998ED4}" srcOrd="1" destOrd="0" presId="urn:microsoft.com/office/officeart/2005/8/layout/venn2"/>
    <dgm:cxn modelId="{4A3E764A-8C07-4290-AE16-E81F9F244505}" srcId="{F60ED5E9-061E-44D5-AACD-F4FFAE59BB1D}" destId="{E9A105B8-AD18-493E-B09F-43E44A1B08C7}" srcOrd="1" destOrd="0" parTransId="{5F1F8F22-7273-4120-9942-4A700FED78B4}" sibTransId="{62ED85CD-BA00-446A-879F-3D6406BE4AD9}"/>
    <dgm:cxn modelId="{FDEE115B-BCED-4060-974A-961AF5955EAB}" type="presParOf" srcId="{286ACF24-D10C-48A9-B531-77AAAB01ED32}" destId="{6125F057-B4EF-44EE-BAF4-F57FC977DFC7}" srcOrd="0" destOrd="0" presId="urn:microsoft.com/office/officeart/2005/8/layout/venn2"/>
    <dgm:cxn modelId="{8C1A5743-23D9-4BE3-8CE1-E3A106674208}" type="presParOf" srcId="{6125F057-B4EF-44EE-BAF4-F57FC977DFC7}" destId="{6A6C1DBB-09A5-4248-9377-0FC2AA6AA3B0}" srcOrd="0" destOrd="0" presId="urn:microsoft.com/office/officeart/2005/8/layout/venn2"/>
    <dgm:cxn modelId="{EEC544EE-9C60-4ECE-8F5C-66ABF93B1D1C}" type="presParOf" srcId="{6125F057-B4EF-44EE-BAF4-F57FC977DFC7}" destId="{D9D141DD-8743-4BC0-9302-EA23C43B333D}" srcOrd="1" destOrd="0" presId="urn:microsoft.com/office/officeart/2005/8/layout/venn2"/>
    <dgm:cxn modelId="{C6274AB0-C6DF-4C71-BFB8-2CB1D2D6526D}" type="presParOf" srcId="{286ACF24-D10C-48A9-B531-77AAAB01ED32}" destId="{DA486637-4E9D-4152-B661-5933A98051B0}" srcOrd="1" destOrd="0" presId="urn:microsoft.com/office/officeart/2005/8/layout/venn2"/>
    <dgm:cxn modelId="{092011CC-04AA-4C15-AE6D-FDD3EE7119D0}" type="presParOf" srcId="{DA486637-4E9D-4152-B661-5933A98051B0}" destId="{6BA7CA1B-EB63-4A73-B6F8-D1012F37FFF5}" srcOrd="0" destOrd="0" presId="urn:microsoft.com/office/officeart/2005/8/layout/venn2"/>
    <dgm:cxn modelId="{E709A63C-C001-42EE-B762-59BDD7014B0A}" type="presParOf" srcId="{DA486637-4E9D-4152-B661-5933A98051B0}" destId="{C22F4AEC-ACE6-4109-A9B9-D7BFF8D93FF1}" srcOrd="1" destOrd="0" presId="urn:microsoft.com/office/officeart/2005/8/layout/venn2"/>
    <dgm:cxn modelId="{02B0E264-303A-4F71-AEE5-3B976FE0B70A}" type="presParOf" srcId="{286ACF24-D10C-48A9-B531-77AAAB01ED32}" destId="{12272AD4-BF13-42F7-AF2E-1798A4B978E1}" srcOrd="2" destOrd="0" presId="urn:microsoft.com/office/officeart/2005/8/layout/venn2"/>
    <dgm:cxn modelId="{FEFFBA47-6979-4094-A8D8-A46031D70A7F}" type="presParOf" srcId="{12272AD4-BF13-42F7-AF2E-1798A4B978E1}" destId="{6C712E5E-CE89-488A-9D9E-A9D0174145F9}" srcOrd="0" destOrd="0" presId="urn:microsoft.com/office/officeart/2005/8/layout/venn2"/>
    <dgm:cxn modelId="{2021FD70-F485-410F-997A-87AE7030192D}" type="presParOf" srcId="{12272AD4-BF13-42F7-AF2E-1798A4B978E1}" destId="{8EE7555C-2441-4E11-B231-3028D9998ED4}"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6C1DBB-09A5-4248-9377-0FC2AA6AA3B0}">
      <dsp:nvSpPr>
        <dsp:cNvPr id="0" name=""/>
        <dsp:cNvSpPr/>
      </dsp:nvSpPr>
      <dsp:spPr>
        <a:xfrm>
          <a:off x="1143000" y="0"/>
          <a:ext cx="6858000" cy="6858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General</a:t>
          </a:r>
        </a:p>
        <a:p>
          <a:pPr lvl="0" algn="ctr" defTabSz="889000">
            <a:lnSpc>
              <a:spcPct val="90000"/>
            </a:lnSpc>
            <a:spcBef>
              <a:spcPct val="0"/>
            </a:spcBef>
            <a:spcAft>
              <a:spcPct val="35000"/>
            </a:spcAft>
          </a:pPr>
          <a:r>
            <a:rPr lang="en-US" sz="2000" kern="1200" dirty="0" smtClean="0"/>
            <a:t>(All Technology)</a:t>
          </a:r>
          <a:endParaRPr lang="en-US" sz="2000" kern="1200" dirty="0"/>
        </a:p>
      </dsp:txBody>
      <dsp:txXfrm>
        <a:off x="3373564" y="342899"/>
        <a:ext cx="2396871" cy="1028700"/>
      </dsp:txXfrm>
    </dsp:sp>
    <dsp:sp modelId="{6BA7CA1B-EB63-4A73-B6F8-D1012F37FFF5}">
      <dsp:nvSpPr>
        <dsp:cNvPr id="0" name=""/>
        <dsp:cNvSpPr/>
      </dsp:nvSpPr>
      <dsp:spPr>
        <a:xfrm>
          <a:off x="2000249" y="1714499"/>
          <a:ext cx="5143500" cy="51435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Informational/</a:t>
          </a:r>
        </a:p>
        <a:p>
          <a:pPr lvl="0" algn="ctr" defTabSz="889000">
            <a:lnSpc>
              <a:spcPct val="90000"/>
            </a:lnSpc>
            <a:spcBef>
              <a:spcPct val="0"/>
            </a:spcBef>
            <a:spcAft>
              <a:spcPct val="35000"/>
            </a:spcAft>
          </a:pPr>
          <a:r>
            <a:rPr lang="en-US" sz="2000" kern="1200" dirty="0" smtClean="0"/>
            <a:t>Instructional </a:t>
          </a:r>
          <a:endParaRPr lang="en-US" sz="2000" kern="1200" dirty="0"/>
        </a:p>
      </dsp:txBody>
      <dsp:txXfrm>
        <a:off x="3373564" y="2035968"/>
        <a:ext cx="2396871" cy="964406"/>
      </dsp:txXfrm>
    </dsp:sp>
    <dsp:sp modelId="{6C712E5E-CE89-488A-9D9E-A9D0174145F9}">
      <dsp:nvSpPr>
        <dsp:cNvPr id="0" name=""/>
        <dsp:cNvSpPr/>
      </dsp:nvSpPr>
      <dsp:spPr>
        <a:xfrm>
          <a:off x="2857500" y="3429000"/>
          <a:ext cx="3429000" cy="3429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Assistive</a:t>
          </a:r>
          <a:endParaRPr lang="en-US" sz="2000" kern="1200" dirty="0"/>
        </a:p>
      </dsp:txBody>
      <dsp:txXfrm>
        <a:off x="3359665" y="4286250"/>
        <a:ext cx="2424669" cy="1714500"/>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EE7AF50-F83D-4FFD-87A1-4B86792B75E3}" type="datetimeFigureOut">
              <a:rPr lang="en-US" smtClean="0"/>
              <a:pPr/>
              <a:t>5/15/2013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69505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Module 3 </a:t>
            </a:r>
            <a:r>
              <a:rPr lang="en-US" dirty="0" smtClean="0"/>
              <a:t>Lesson 1</a:t>
            </a:r>
            <a:r>
              <a:rPr lang="en-US" baseline="0" dirty="0" smtClean="0"/>
              <a:t> </a:t>
            </a:r>
            <a:endParaRPr lang="en-US" dirty="0" smtClean="0"/>
          </a:p>
          <a:p>
            <a:endParaRPr lang="en-US" dirty="0" smtClean="0"/>
          </a:p>
          <a:p>
            <a:pPr defTabSz="966612">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extLst>
      <p:ext uri="{BB962C8B-B14F-4D97-AF65-F5344CB8AC3E}">
        <p14:creationId xmlns:p14="http://schemas.microsoft.com/office/powerpoint/2010/main" val="1861135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dirty="0" smtClean="0"/>
              <a:t>Group students into pairs or small groups and have them brainstorm different types of technology that they use on a daily basis, along with how they use the products. Groups will share while a recorder keeps a master list of the items shared</a:t>
            </a:r>
            <a:r>
              <a:rPr lang="en-US" baseline="0" dirty="0" smtClean="0"/>
              <a:t> on the board or on chart paper.</a:t>
            </a:r>
            <a:endParaRPr lang="en-US" dirty="0" smtClean="0"/>
          </a:p>
          <a:p>
            <a:endParaRPr lang="en-US" dirty="0" smtClean="0"/>
          </a:p>
          <a:p>
            <a:pPr defTabSz="966612">
              <a:defRPr/>
            </a:pPr>
            <a:r>
              <a:rPr lang="en-US" dirty="0" smtClean="0"/>
              <a:t>IPhone image</a:t>
            </a:r>
            <a:r>
              <a:rPr lang="en-US" baseline="0" dirty="0" smtClean="0"/>
              <a:t> from https://www.archives.tg-16.com</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Brainstorm categories that all the technology addresses - examples may include school, home, extra curricular, entertainment. Add all the identified technology items to the appropriate category– noting with students that some items may fall into more than one category. Add more as needed. </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General– all types of technology </a:t>
            </a:r>
          </a:p>
          <a:p>
            <a:endParaRPr lang="en-US" baseline="0" dirty="0" smtClean="0"/>
          </a:p>
          <a:p>
            <a:r>
              <a:rPr lang="en-US" baseline="0" dirty="0" smtClean="0"/>
              <a:t>Information/Instructional – Types of technology that help teach skills or content.  </a:t>
            </a:r>
            <a:r>
              <a:rPr lang="en-US" sz="1300" dirty="0"/>
              <a:t>It refers to anything related to computing technology, such as networking, hardware, software, the Internet, or the people that work with these technologies.</a:t>
            </a:r>
            <a:endParaRPr lang="en-US" baseline="0" dirty="0" smtClean="0"/>
          </a:p>
          <a:p>
            <a:endParaRPr lang="en-US" baseline="0" dirty="0" smtClean="0"/>
          </a:p>
          <a:p>
            <a:r>
              <a:rPr lang="en-US" baseline="0" dirty="0" smtClean="0"/>
              <a:t>Assistive – types of technology that helps increase functional capabilities – see next slide. </a:t>
            </a:r>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 to the federal</a:t>
            </a:r>
            <a:r>
              <a:rPr lang="en-US" baseline="0" dirty="0" smtClean="0"/>
              <a:t> definition of assistive technology, it is anything that will help </a:t>
            </a:r>
            <a:r>
              <a:rPr lang="en-US" b="1" u="sng" baseline="0" dirty="0" smtClean="0"/>
              <a:t>increase the function</a:t>
            </a:r>
            <a:r>
              <a:rPr lang="en-US" b="1" u="none" baseline="0" dirty="0" smtClean="0"/>
              <a:t> </a:t>
            </a:r>
            <a:r>
              <a:rPr lang="en-US" b="0" u="none" baseline="0" dirty="0" smtClean="0"/>
              <a:t>of an individual.  Briefly discuss with the students what it means to increase the function of something (t</a:t>
            </a:r>
            <a:r>
              <a:rPr lang="en-US" baseline="0" dirty="0" smtClean="0"/>
              <a:t>o help you do something better or easier as in less fatigue, less time and physical effort, using better form for increased physical performance)</a:t>
            </a:r>
            <a:r>
              <a:rPr lang="en-US" b="0" u="none" baseline="0" dirty="0" smtClean="0"/>
              <a:t>.  Ask the students if they have any areas where they need to “increase their function” and is there a tool that can help them.  Explain that the tool that helps them “increase their function” is assistive technology.</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25049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the </a:t>
            </a:r>
            <a:r>
              <a:rPr lang="en-US" dirty="0" err="1" smtClean="0"/>
              <a:t>youtube</a:t>
            </a:r>
            <a:r>
              <a:rPr lang="en-US" baseline="0" dirty="0" smtClean="0"/>
              <a:t> link http://www.youtube.com/watch?v=UlkxOpXuNjU to show how instructional technology (The Disney Book app) can also be assistive technology.  How could this app </a:t>
            </a:r>
            <a:r>
              <a:rPr lang="en-US" b="1" baseline="0" dirty="0" smtClean="0"/>
              <a:t>increase the function </a:t>
            </a:r>
            <a:r>
              <a:rPr lang="en-US" b="0" baseline="0" dirty="0" smtClean="0"/>
              <a:t>of </a:t>
            </a:r>
            <a:r>
              <a:rPr lang="en-US" baseline="0" dirty="0" smtClean="0"/>
              <a:t>someone with a disability?  Can the students think of any other examples of tools that could be both instructional and assistive technology? </a:t>
            </a:r>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612">
              <a:defRPr/>
            </a:pPr>
            <a:r>
              <a:rPr lang="en-US" sz="1300" dirty="0"/>
              <a:t>Common goals between IT and AT are to help students with reading, writing, and organization. While we think of instructional technology as teaching skills and/or content and assistive technologies as a way to increase function, most technologies today do both by helping teach content and skills while also increasing function.</a:t>
            </a:r>
            <a:endParaRPr lang="en-US" baseline="0" dirty="0" smtClean="0"/>
          </a:p>
          <a:p>
            <a:pPr defTabSz="966612">
              <a:defRPr/>
            </a:pPr>
            <a:endParaRPr lang="en-US" baseline="0" dirty="0" smtClean="0"/>
          </a:p>
          <a:p>
            <a:pPr defTabSz="966612">
              <a:defRPr/>
            </a:pPr>
            <a:r>
              <a:rPr lang="en-US" baseline="0" dirty="0" smtClean="0"/>
              <a:t>Now that students know the full definitions, discuss the similarities and differences between the three categories.  </a:t>
            </a:r>
          </a:p>
          <a:p>
            <a:endParaRPr lang="en-US" baseline="0" dirty="0" smtClean="0"/>
          </a:p>
          <a:p>
            <a:r>
              <a:rPr lang="en-US" baseline="0" dirty="0" smtClean="0"/>
              <a:t>Using the list generated as a class, work together to categorize them into the three fields identified.  Make sure that the students understand that items may fall into more than one category. For example, a </a:t>
            </a:r>
            <a:r>
              <a:rPr lang="en-US" baseline="0" dirty="0" err="1" smtClean="0"/>
              <a:t>google</a:t>
            </a:r>
            <a:r>
              <a:rPr lang="en-US" baseline="0" dirty="0" smtClean="0"/>
              <a:t> calendar is considered informational technology.  However, it can also be considered assistive technology because it can help </a:t>
            </a:r>
            <a:r>
              <a:rPr lang="en-US" b="1" baseline="0" dirty="0" smtClean="0"/>
              <a:t>improve the function </a:t>
            </a:r>
            <a:r>
              <a:rPr lang="en-US" baseline="0" dirty="0" smtClean="0"/>
              <a:t>of a student with a weakness in organization or attention.</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students this</a:t>
            </a:r>
            <a:r>
              <a:rPr lang="en-US" baseline="0" dirty="0" smtClean="0"/>
              <a:t> list of technology that is available and give them an individual copy.  They are to categorize these technologies into general, instructional, or assistive using the graphic organizer of your choice.  Remember to remind students that they can fall into more than one category. At the end of class have the students share where how they grouped the items.  Talk about why some of the students may have put them into different categories.  The overall goal is to have students have a working definition of each of the three types of technology.  </a:t>
            </a:r>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8250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99683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00979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38874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693796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08023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378584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6474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925992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5987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17826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344578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897410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28981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1876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657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87263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267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37972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350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71468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37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latin typeface="Calibri"/>
              </a:rPr>
              <a:pPr/>
              <a:t>5/15/2013</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78477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0DC31-A941-4D34-96A2-CEA7812B949C}" type="datetimeFigureOut">
              <a:rPr lang="en-US" smtClean="0">
                <a:solidFill>
                  <a:prstClr val="black">
                    <a:tint val="75000"/>
                  </a:prstClr>
                </a:solidFill>
              </a:rPr>
              <a:pPr/>
              <a:t>5/15/2013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40D9D-6E55-4888-84A8-B6591BFF687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2320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UlkxOpXuNj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590800"/>
            <a:ext cx="9144000" cy="1470025"/>
          </a:xfrm>
        </p:spPr>
        <p:txBody>
          <a:bodyPr>
            <a:normAutofit fontScale="90000"/>
          </a:bodyPr>
          <a:lstStyle/>
          <a:p>
            <a:r>
              <a:rPr lang="en-US" sz="6000" dirty="0">
                <a:solidFill>
                  <a:schemeClr val="bg1"/>
                </a:solidFill>
              </a:rPr>
              <a:t>Introduction to Technology: </a:t>
            </a:r>
            <a:r>
              <a:rPr lang="en-US" dirty="0">
                <a:solidFill>
                  <a:schemeClr val="bg1"/>
                </a:solidFill>
              </a:rPr>
              <a:t/>
            </a:r>
            <a:br>
              <a:rPr lang="en-US" dirty="0">
                <a:solidFill>
                  <a:schemeClr val="bg1"/>
                </a:solidFill>
              </a:rPr>
            </a:br>
            <a:r>
              <a:rPr lang="en-US" sz="4000" dirty="0" smtClean="0">
                <a:solidFill>
                  <a:schemeClr val="bg1"/>
                </a:solidFill>
              </a:rPr>
              <a:t>General</a:t>
            </a:r>
            <a:r>
              <a:rPr lang="en-US" sz="4000" dirty="0">
                <a:solidFill>
                  <a:schemeClr val="bg1"/>
                </a:solidFill>
              </a:rPr>
              <a:t>, Instructional, </a:t>
            </a:r>
            <a:r>
              <a:rPr lang="en-US" sz="4000" dirty="0" smtClean="0">
                <a:solidFill>
                  <a:schemeClr val="bg1"/>
                </a:solidFill>
              </a:rPr>
              <a:t>and</a:t>
            </a:r>
            <a:br>
              <a:rPr lang="en-US" sz="4000" dirty="0" smtClean="0">
                <a:solidFill>
                  <a:schemeClr val="bg1"/>
                </a:solidFill>
              </a:rPr>
            </a:br>
            <a:r>
              <a:rPr lang="en-US" sz="4000" dirty="0" smtClean="0">
                <a:solidFill>
                  <a:schemeClr val="bg1"/>
                </a:solidFill>
              </a:rPr>
              <a:t> </a:t>
            </a:r>
            <a:r>
              <a:rPr lang="en-US" sz="4000" dirty="0">
                <a:solidFill>
                  <a:schemeClr val="bg1"/>
                </a:solidFill>
              </a:rPr>
              <a:t>Assistive Technologies</a:t>
            </a:r>
          </a:p>
        </p:txBody>
      </p:sp>
      <p:pic>
        <p:nvPicPr>
          <p:cNvPr id="4" name="Picture 2" descr="C:\Program Files\Microsoft Office\MEDIA\CAGCAT10\j0300520.gif"/>
          <p:cNvPicPr>
            <a:picLocks noChangeAspect="1" noChangeArrowheads="1" noCrop="1"/>
          </p:cNvPicPr>
          <p:nvPr/>
        </p:nvPicPr>
        <p:blipFill>
          <a:blip r:embed="rId3" cstate="print"/>
          <a:srcRect/>
          <a:stretch>
            <a:fillRect/>
          </a:stretch>
        </p:blipFill>
        <p:spPr bwMode="auto">
          <a:xfrm>
            <a:off x="3429000" y="381000"/>
            <a:ext cx="2037907" cy="1752600"/>
          </a:xfrm>
          <a:prstGeom prst="rect">
            <a:avLst/>
          </a:prstGeom>
          <a:noFill/>
        </p:spPr>
      </p:pic>
      <p:pic>
        <p:nvPicPr>
          <p:cNvPr id="1027" name="Picture 3" descr="C:\Program Files\Microsoft Office\MEDIA\CAGCAT10\j0205582.wmf"/>
          <p:cNvPicPr>
            <a:picLocks noChangeAspect="1" noChangeArrowheads="1"/>
          </p:cNvPicPr>
          <p:nvPr/>
        </p:nvPicPr>
        <p:blipFill>
          <a:blip r:embed="rId4" cstate="print"/>
          <a:srcRect/>
          <a:stretch>
            <a:fillRect/>
          </a:stretch>
        </p:blipFill>
        <p:spPr bwMode="auto">
          <a:xfrm>
            <a:off x="3733800" y="4572000"/>
            <a:ext cx="1776679" cy="1630375"/>
          </a:xfrm>
          <a:prstGeom prst="rect">
            <a:avLst/>
          </a:prstGeom>
          <a:noFill/>
        </p:spPr>
      </p:pic>
      <p:pic>
        <p:nvPicPr>
          <p:cNvPr id="1028" name="Picture 4"/>
          <p:cNvPicPr>
            <a:picLocks noChangeAspect="1" noChangeArrowheads="1"/>
          </p:cNvPicPr>
          <p:nvPr/>
        </p:nvPicPr>
        <p:blipFill>
          <a:blip r:embed="rId5" cstate="print"/>
          <a:srcRect/>
          <a:stretch>
            <a:fillRect/>
          </a:stretch>
        </p:blipFill>
        <p:spPr bwMode="auto">
          <a:xfrm>
            <a:off x="1143000" y="4724400"/>
            <a:ext cx="889971" cy="1447800"/>
          </a:xfrm>
          <a:prstGeom prst="rect">
            <a:avLst/>
          </a:prstGeom>
          <a:noFill/>
          <a:ln w="28575">
            <a:solidFill>
              <a:schemeClr val="tx2">
                <a:lumMod val="75000"/>
              </a:schemeClr>
            </a:solidFill>
            <a:miter lim="800000"/>
            <a:headEnd/>
            <a:tailEnd/>
          </a:ln>
        </p:spPr>
      </p:pic>
      <p:pic>
        <p:nvPicPr>
          <p:cNvPr id="1029" name="Picture 5"/>
          <p:cNvPicPr>
            <a:picLocks noChangeAspect="1" noChangeArrowheads="1"/>
          </p:cNvPicPr>
          <p:nvPr/>
        </p:nvPicPr>
        <p:blipFill>
          <a:blip r:embed="rId6" cstate="print"/>
          <a:srcRect/>
          <a:stretch>
            <a:fillRect/>
          </a:stretch>
        </p:blipFill>
        <p:spPr bwMode="auto">
          <a:xfrm>
            <a:off x="6858000" y="4876800"/>
            <a:ext cx="1546151" cy="1143000"/>
          </a:xfrm>
          <a:prstGeom prst="rect">
            <a:avLst/>
          </a:prstGeom>
          <a:noFill/>
          <a:ln w="28575">
            <a:solidFill>
              <a:schemeClr val="tx2">
                <a:lumMod val="75000"/>
              </a:schemeClr>
            </a:solid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latin typeface="Calibri"/>
                <a:hlinkClick r:id="rId4"/>
              </a:rPr>
              <a:t>This work is licensed under a Creative Commons Attribution-</a:t>
            </a:r>
            <a:r>
              <a:rPr lang="en-US" dirty="0" err="1">
                <a:solidFill>
                  <a:srgbClr val="FFFFFF"/>
                </a:solidFill>
                <a:latin typeface="Calibri"/>
                <a:hlinkClick r:id="rId4"/>
              </a:rPr>
              <a:t>NonCommercial</a:t>
            </a:r>
            <a:r>
              <a:rPr lang="en-US" dirty="0">
                <a:solidFill>
                  <a:srgbClr val="FFFFFF"/>
                </a:solidFill>
                <a:latin typeface="Calibri"/>
                <a:hlinkClick r:id="rId4"/>
              </a:rPr>
              <a:t> 3.0 </a:t>
            </a:r>
            <a:r>
              <a:rPr lang="en-US" dirty="0" err="1">
                <a:solidFill>
                  <a:srgbClr val="FFFFFF"/>
                </a:solidFill>
                <a:latin typeface="Calibri"/>
                <a:hlinkClick r:id="rId4"/>
              </a:rPr>
              <a:t>Unported</a:t>
            </a:r>
            <a:r>
              <a:rPr lang="en-US" dirty="0">
                <a:solidFill>
                  <a:srgbClr val="FFFFFF"/>
                </a:solidFill>
                <a:latin typeface="Calibri"/>
                <a:hlinkClick r:id="rId4"/>
              </a:rPr>
              <a:t> License.</a:t>
            </a:r>
            <a:endParaRPr lang="en-US" dirty="0">
              <a:solidFill>
                <a:srgbClr val="FFFFFF"/>
              </a:solidFill>
              <a:latin typeface="Calibri"/>
            </a:endParaRPr>
          </a:p>
        </p:txBody>
      </p:sp>
    </p:spTree>
    <p:extLst>
      <p:ext uri="{BB962C8B-B14F-4D97-AF65-F5344CB8AC3E}">
        <p14:creationId xmlns:p14="http://schemas.microsoft.com/office/powerpoint/2010/main" val="1756619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srcRect/>
          <a:stretch>
            <a:fillRect/>
          </a:stretch>
        </p:blipFill>
        <p:spPr bwMode="auto">
          <a:xfrm rot="1183546">
            <a:off x="7171128" y="4682769"/>
            <a:ext cx="1795973" cy="1360483"/>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rot="20611122">
            <a:off x="1979887" y="4570582"/>
            <a:ext cx="1324198" cy="1794075"/>
          </a:xfrm>
          <a:prstGeom prst="rect">
            <a:avLst/>
          </a:prstGeom>
          <a:noFill/>
          <a:ln w="9525">
            <a:noFill/>
            <a:miter lim="800000"/>
            <a:headEnd/>
            <a:tailEnd/>
          </a:ln>
        </p:spPr>
      </p:pic>
      <p:pic>
        <p:nvPicPr>
          <p:cNvPr id="2054" name="Picture 6"/>
          <p:cNvPicPr>
            <a:picLocks noChangeAspect="1" noChangeArrowheads="1"/>
          </p:cNvPicPr>
          <p:nvPr/>
        </p:nvPicPr>
        <p:blipFill>
          <a:blip r:embed="rId5" cstate="print"/>
          <a:srcRect/>
          <a:stretch>
            <a:fillRect/>
          </a:stretch>
        </p:blipFill>
        <p:spPr bwMode="auto">
          <a:xfrm rot="19157519">
            <a:off x="3624155" y="4224773"/>
            <a:ext cx="1491990" cy="1852955"/>
          </a:xfrm>
          <a:prstGeom prst="rect">
            <a:avLst/>
          </a:prstGeom>
          <a:noFill/>
          <a:ln w="9525">
            <a:noFill/>
            <a:miter lim="800000"/>
            <a:headEnd/>
            <a:tailEnd/>
          </a:ln>
        </p:spPr>
      </p:pic>
      <p:pic>
        <p:nvPicPr>
          <p:cNvPr id="2050" name="Picture 2"/>
          <p:cNvPicPr>
            <a:picLocks noGrp="1" noChangeAspect="1" noChangeArrowheads="1"/>
          </p:cNvPicPr>
          <p:nvPr>
            <p:ph idx="1"/>
          </p:nvPr>
        </p:nvPicPr>
        <p:blipFill>
          <a:blip r:embed="rId6" cstate="print"/>
          <a:srcRect/>
          <a:stretch>
            <a:fillRect/>
          </a:stretch>
        </p:blipFill>
        <p:spPr bwMode="auto">
          <a:xfrm rot="960302">
            <a:off x="491453" y="4648234"/>
            <a:ext cx="1322178" cy="1539803"/>
          </a:xfrm>
          <a:prstGeom prst="rect">
            <a:avLst/>
          </a:prstGeom>
          <a:noFill/>
          <a:ln w="9525">
            <a:noFill/>
            <a:miter lim="800000"/>
            <a:headEnd/>
            <a:tailEnd/>
          </a:ln>
        </p:spPr>
      </p:pic>
      <p:sp>
        <p:nvSpPr>
          <p:cNvPr id="12" name="Title 1"/>
          <p:cNvSpPr txBox="1">
            <a:spLocks/>
          </p:cNvSpPr>
          <p:nvPr/>
        </p:nvSpPr>
        <p:spPr>
          <a:xfrm>
            <a:off x="685800" y="114300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What types of technology do YOU use every day? </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2" name="Picture 1"/>
          <p:cNvPicPr>
            <a:picLocks noChangeAspect="1"/>
          </p:cNvPicPr>
          <p:nvPr/>
        </p:nvPicPr>
        <p:blipFill>
          <a:blip r:embed="rId7"/>
          <a:stretch>
            <a:fillRect/>
          </a:stretch>
        </p:blipFill>
        <p:spPr>
          <a:xfrm rot="483827">
            <a:off x="5360302" y="4382288"/>
            <a:ext cx="1752600" cy="15849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04800" y="228600"/>
            <a:ext cx="8534400" cy="1143000"/>
          </a:xfrm>
        </p:spPr>
        <p:txBody>
          <a:bodyPr/>
          <a:lstStyle/>
          <a:p>
            <a:r>
              <a:rPr lang="en-US" dirty="0" smtClean="0">
                <a:solidFill>
                  <a:schemeClr val="bg1"/>
                </a:solidFill>
              </a:rPr>
              <a:t>Categories</a:t>
            </a:r>
            <a:endParaRPr lang="en-US" dirty="0">
              <a:solidFill>
                <a:schemeClr val="bg1"/>
              </a:solidFill>
            </a:endParaRPr>
          </a:p>
        </p:txBody>
      </p:sp>
      <p:sp>
        <p:nvSpPr>
          <p:cNvPr id="12" name="Oval 11"/>
          <p:cNvSpPr/>
          <p:nvPr/>
        </p:nvSpPr>
        <p:spPr>
          <a:xfrm>
            <a:off x="228600" y="838200"/>
            <a:ext cx="3733800" cy="2819400"/>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04800" y="3810000"/>
            <a:ext cx="3733800" cy="2819400"/>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105400" y="3810000"/>
            <a:ext cx="3733800" cy="2819400"/>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181600" y="838200"/>
            <a:ext cx="3733800" cy="2819400"/>
          </a:xfrm>
          <a:prstGeom prst="ellipse">
            <a:avLst/>
          </a:prstGeom>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90600" y="1524000"/>
            <a:ext cx="2133600" cy="584775"/>
          </a:xfrm>
          <a:prstGeom prst="rect">
            <a:avLst/>
          </a:prstGeom>
          <a:noFill/>
        </p:spPr>
        <p:txBody>
          <a:bodyPr wrap="square" rtlCol="0">
            <a:spAutoFit/>
          </a:bodyPr>
          <a:lstStyle/>
          <a:p>
            <a:pPr algn="ctr"/>
            <a:r>
              <a:rPr lang="en-US" sz="3200" dirty="0" smtClean="0">
                <a:solidFill>
                  <a:schemeClr val="bg1"/>
                </a:solidFill>
              </a:rPr>
              <a:t>School</a:t>
            </a:r>
            <a:endParaRPr lang="en-US" sz="3200" dirty="0">
              <a:solidFill>
                <a:schemeClr val="bg1"/>
              </a:solidFill>
            </a:endParaRPr>
          </a:p>
        </p:txBody>
      </p:sp>
      <p:sp>
        <p:nvSpPr>
          <p:cNvPr id="9" name="TextBox 8"/>
          <p:cNvSpPr txBox="1"/>
          <p:nvPr/>
        </p:nvSpPr>
        <p:spPr>
          <a:xfrm>
            <a:off x="5486400" y="4572000"/>
            <a:ext cx="3048000" cy="584776"/>
          </a:xfrm>
          <a:prstGeom prst="rect">
            <a:avLst/>
          </a:prstGeom>
          <a:noFill/>
        </p:spPr>
        <p:txBody>
          <a:bodyPr wrap="square" rtlCol="0">
            <a:spAutoFit/>
          </a:bodyPr>
          <a:lstStyle/>
          <a:p>
            <a:pPr algn="ctr"/>
            <a:r>
              <a:rPr lang="en-US" sz="3200" dirty="0" smtClean="0">
                <a:solidFill>
                  <a:schemeClr val="bg1"/>
                </a:solidFill>
              </a:rPr>
              <a:t>Extracurricular</a:t>
            </a:r>
            <a:endParaRPr lang="en-US" sz="3200" dirty="0">
              <a:solidFill>
                <a:schemeClr val="bg1"/>
              </a:solidFill>
            </a:endParaRPr>
          </a:p>
        </p:txBody>
      </p:sp>
      <p:sp>
        <p:nvSpPr>
          <p:cNvPr id="10" name="TextBox 9"/>
          <p:cNvSpPr txBox="1"/>
          <p:nvPr/>
        </p:nvSpPr>
        <p:spPr>
          <a:xfrm>
            <a:off x="914400" y="4648200"/>
            <a:ext cx="2590800" cy="584775"/>
          </a:xfrm>
          <a:prstGeom prst="rect">
            <a:avLst/>
          </a:prstGeom>
          <a:noFill/>
        </p:spPr>
        <p:txBody>
          <a:bodyPr wrap="square" rtlCol="0">
            <a:spAutoFit/>
          </a:bodyPr>
          <a:lstStyle/>
          <a:p>
            <a:pPr algn="ctr"/>
            <a:r>
              <a:rPr lang="en-US" sz="3200" dirty="0" smtClean="0">
                <a:solidFill>
                  <a:schemeClr val="bg1"/>
                </a:solidFill>
              </a:rPr>
              <a:t>Entertainment</a:t>
            </a:r>
            <a:endParaRPr lang="en-US" sz="3200" dirty="0">
              <a:solidFill>
                <a:schemeClr val="bg1"/>
              </a:solidFill>
            </a:endParaRPr>
          </a:p>
        </p:txBody>
      </p:sp>
      <p:sp>
        <p:nvSpPr>
          <p:cNvPr id="11" name="TextBox 10"/>
          <p:cNvSpPr txBox="1"/>
          <p:nvPr/>
        </p:nvSpPr>
        <p:spPr>
          <a:xfrm>
            <a:off x="6019800" y="1600200"/>
            <a:ext cx="2133600" cy="584775"/>
          </a:xfrm>
          <a:prstGeom prst="rect">
            <a:avLst/>
          </a:prstGeom>
          <a:noFill/>
        </p:spPr>
        <p:txBody>
          <a:bodyPr wrap="square" rtlCol="0">
            <a:spAutoFit/>
          </a:bodyPr>
          <a:lstStyle/>
          <a:p>
            <a:pPr algn="ctr"/>
            <a:r>
              <a:rPr lang="en-US" sz="3200" dirty="0" smtClean="0">
                <a:solidFill>
                  <a:schemeClr val="bg1"/>
                </a:solidFill>
              </a:rPr>
              <a:t>Home</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685800" y="457200"/>
            <a:ext cx="7772400" cy="1470025"/>
          </a:xfrm>
        </p:spPr>
        <p:txBody>
          <a:bodyPr>
            <a:normAutofit fontScale="90000"/>
          </a:bodyPr>
          <a:lstStyle/>
          <a:p>
            <a:r>
              <a:rPr lang="en-US" dirty="0" smtClean="0">
                <a:solidFill>
                  <a:schemeClr val="bg1"/>
                </a:solidFill>
              </a:rPr>
              <a:t>Now let’s think about the </a:t>
            </a:r>
            <a:r>
              <a:rPr lang="en-US" sz="4900" b="1" dirty="0" smtClean="0">
                <a:solidFill>
                  <a:schemeClr val="bg1"/>
                </a:solidFill>
              </a:rPr>
              <a:t>PURPOSE</a:t>
            </a:r>
            <a:r>
              <a:rPr lang="en-US" dirty="0" smtClean="0">
                <a:solidFill>
                  <a:schemeClr val="bg1"/>
                </a:solidFill>
              </a:rPr>
              <a:t> </a:t>
            </a:r>
            <a:r>
              <a:rPr lang="en-US" dirty="0" smtClean="0">
                <a:solidFill>
                  <a:schemeClr val="bg1"/>
                </a:solidFill>
              </a:rPr>
              <a:t>of the </a:t>
            </a:r>
            <a:r>
              <a:rPr lang="en-US" dirty="0" smtClean="0">
                <a:solidFill>
                  <a:schemeClr val="bg1"/>
                </a:solidFill>
              </a:rPr>
              <a:t>technology we use…. </a:t>
            </a:r>
            <a:endParaRPr lang="en-US" dirty="0">
              <a:solidFill>
                <a:schemeClr val="bg1"/>
              </a:solidFill>
            </a:endParaRPr>
          </a:p>
        </p:txBody>
      </p:sp>
      <p:sp>
        <p:nvSpPr>
          <p:cNvPr id="10" name="Subtitle 9"/>
          <p:cNvSpPr>
            <a:spLocks noGrp="1"/>
          </p:cNvSpPr>
          <p:nvPr>
            <p:ph type="subTitle" idx="1"/>
          </p:nvPr>
        </p:nvSpPr>
        <p:spPr>
          <a:xfrm>
            <a:off x="1447800" y="2438400"/>
            <a:ext cx="6400800" cy="3733800"/>
          </a:xfrm>
        </p:spPr>
        <p:txBody>
          <a:bodyPr>
            <a:noAutofit/>
          </a:bodyPr>
          <a:lstStyle/>
          <a:p>
            <a:r>
              <a:rPr lang="en-US" sz="4400" dirty="0" smtClean="0">
                <a:solidFill>
                  <a:schemeClr val="bg1"/>
                </a:solidFill>
              </a:rPr>
              <a:t>General </a:t>
            </a:r>
          </a:p>
          <a:p>
            <a:endParaRPr lang="en-US" sz="2800" dirty="0" smtClean="0">
              <a:solidFill>
                <a:schemeClr val="bg1"/>
              </a:solidFill>
            </a:endParaRPr>
          </a:p>
          <a:p>
            <a:r>
              <a:rPr lang="en-US" sz="4400" dirty="0" smtClean="0">
                <a:solidFill>
                  <a:schemeClr val="bg1"/>
                </a:solidFill>
              </a:rPr>
              <a:t>Informational/Instructional</a:t>
            </a:r>
          </a:p>
          <a:p>
            <a:endParaRPr lang="en-US" sz="2800" dirty="0" smtClean="0">
              <a:solidFill>
                <a:schemeClr val="bg1"/>
              </a:solidFill>
            </a:endParaRPr>
          </a:p>
          <a:p>
            <a:r>
              <a:rPr lang="en-US" sz="4400" dirty="0" smtClean="0">
                <a:solidFill>
                  <a:schemeClr val="bg1"/>
                </a:solidFill>
              </a:rPr>
              <a:t>Assistive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solidFill>
                  <a:schemeClr val="bg1"/>
                </a:solidFill>
              </a:rPr>
              <a:t>Assistive Technology </a:t>
            </a:r>
            <a:endParaRPr lang="en-US" dirty="0">
              <a:solidFill>
                <a:schemeClr val="bg1"/>
              </a:solidFill>
            </a:endParaRPr>
          </a:p>
        </p:txBody>
      </p:sp>
      <p:sp>
        <p:nvSpPr>
          <p:cNvPr id="7" name="Content Placeholder 6"/>
          <p:cNvSpPr>
            <a:spLocks noGrp="1"/>
          </p:cNvSpPr>
          <p:nvPr>
            <p:ph idx="1"/>
          </p:nvPr>
        </p:nvSpPr>
        <p:spPr/>
        <p:txBody>
          <a:bodyPr>
            <a:normAutofit fontScale="85000" lnSpcReduction="20000"/>
          </a:bodyPr>
          <a:lstStyle/>
          <a:p>
            <a:pPr marL="0" indent="0">
              <a:buNone/>
            </a:pPr>
            <a:endParaRPr lang="en-US" dirty="0" smtClean="0">
              <a:solidFill>
                <a:schemeClr val="bg1"/>
              </a:solidFill>
            </a:endParaRPr>
          </a:p>
          <a:p>
            <a:r>
              <a:rPr lang="en-US" dirty="0" smtClean="0">
                <a:solidFill>
                  <a:schemeClr val="bg1"/>
                </a:solidFill>
              </a:rPr>
              <a:t>Federal Definition: </a:t>
            </a:r>
            <a:r>
              <a:rPr lang="en-US" altLang="en-US" sz="3600" dirty="0" smtClean="0">
                <a:solidFill>
                  <a:schemeClr val="bg1"/>
                </a:solidFill>
                <a:latin typeface="Garamond" pitchFamily="18" charset="0"/>
              </a:rPr>
              <a:t>“…any item, piece of equipment or product system, whether acquired commercially off the shelf, modified, or customized, that is </a:t>
            </a:r>
            <a:r>
              <a:rPr lang="en-US" altLang="en-US" sz="3600" b="1" u="sng" dirty="0" smtClean="0">
                <a:solidFill>
                  <a:schemeClr val="bg1"/>
                </a:solidFill>
                <a:latin typeface="Garamond" pitchFamily="18" charset="0"/>
              </a:rPr>
              <a:t>used to increase, maintain, or improve functional capabilities</a:t>
            </a:r>
            <a:r>
              <a:rPr lang="en-US" altLang="en-US" sz="3600" dirty="0" smtClean="0">
                <a:solidFill>
                  <a:schemeClr val="bg1"/>
                </a:solidFill>
                <a:latin typeface="Garamond" pitchFamily="18" charset="0"/>
              </a:rPr>
              <a:t> of individuals with disabilities.”</a:t>
            </a:r>
          </a:p>
          <a:p>
            <a:pPr>
              <a:buFontTx/>
              <a:buNone/>
            </a:pPr>
            <a:r>
              <a:rPr lang="en-US" altLang="en-US" dirty="0" smtClean="0">
                <a:solidFill>
                  <a:schemeClr val="bg1"/>
                </a:solidFill>
                <a:latin typeface="Garamond" pitchFamily="18" charset="0"/>
              </a:rPr>
              <a:t>                      </a:t>
            </a:r>
            <a:r>
              <a:rPr lang="en-US" altLang="en-US" sz="2800" dirty="0" smtClean="0">
                <a:solidFill>
                  <a:schemeClr val="bg1"/>
                </a:solidFill>
                <a:latin typeface="Garamond" pitchFamily="18" charset="0"/>
              </a:rPr>
              <a:t>[20 U.S.C. Chapter 33, Section 1401 (250)]</a:t>
            </a:r>
          </a:p>
          <a:p>
            <a:pPr>
              <a:buFontTx/>
              <a:buNone/>
            </a:pPr>
            <a:endParaRPr lang="en-US" altLang="en-US" sz="2800" dirty="0">
              <a:solidFill>
                <a:schemeClr val="bg1"/>
              </a:solidFill>
              <a:latin typeface="Garamond" pitchFamily="18" charset="0"/>
            </a:endParaRPr>
          </a:p>
          <a:p>
            <a:pPr marL="457200" lvl="1" indent="-457200">
              <a:buFont typeface="Arial" pitchFamily="34" charset="0"/>
              <a:buChar char="•"/>
            </a:pPr>
            <a:r>
              <a:rPr lang="en-US" dirty="0" smtClean="0">
                <a:solidFill>
                  <a:schemeClr val="bg1"/>
                </a:solidFill>
              </a:rPr>
              <a:t>In other words, a </a:t>
            </a:r>
            <a:r>
              <a:rPr lang="en-US" dirty="0">
                <a:solidFill>
                  <a:schemeClr val="bg1"/>
                </a:solidFill>
              </a:rPr>
              <a:t>broad term referring to any kind of technology that helps people with disabilities function more effectively</a:t>
            </a:r>
          </a:p>
          <a:p>
            <a:pPr>
              <a:buFontTx/>
              <a:buNone/>
            </a:pPr>
            <a:endParaRPr lang="en-US" altLang="en-US" sz="2800" dirty="0" smtClean="0">
              <a:solidFill>
                <a:schemeClr val="bg1"/>
              </a:solidFill>
              <a:latin typeface="Garamond" pitchFamily="18" charset="0"/>
            </a:endParaRPr>
          </a:p>
          <a:p>
            <a:pPr>
              <a:buFontTx/>
              <a:buNone/>
            </a:pPr>
            <a:endParaRPr lang="en-US" altLang="en-US" sz="2800" dirty="0">
              <a:solidFill>
                <a:schemeClr val="bg1"/>
              </a:solidFill>
              <a:latin typeface="Garamond" pitchFamily="18" charset="0"/>
            </a:endParaRPr>
          </a:p>
          <a:p>
            <a:pPr>
              <a:buFontTx/>
              <a:buNone/>
            </a:pPr>
            <a:endParaRPr lang="en-US" altLang="en-US" sz="2800" dirty="0" smtClean="0">
              <a:solidFill>
                <a:schemeClr val="bg1"/>
              </a:solidFill>
              <a:latin typeface="Garamond"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Technology (IT)</a:t>
            </a:r>
            <a:endParaRPr lang="en-US" dirty="0"/>
          </a:p>
        </p:txBody>
      </p:sp>
      <p:sp>
        <p:nvSpPr>
          <p:cNvPr id="3" name="Content Placeholder 2"/>
          <p:cNvSpPr>
            <a:spLocks noGrp="1"/>
          </p:cNvSpPr>
          <p:nvPr>
            <p:ph idx="1"/>
          </p:nvPr>
        </p:nvSpPr>
        <p:spPr>
          <a:xfrm>
            <a:off x="914400" y="1876926"/>
            <a:ext cx="4191000" cy="3810000"/>
          </a:xfrm>
        </p:spPr>
        <p:txBody>
          <a:bodyPr/>
          <a:lstStyle/>
          <a:p>
            <a:pPr marL="0" lvl="1" indent="0">
              <a:buNone/>
            </a:pPr>
            <a:r>
              <a:rPr lang="en-US" dirty="0" smtClean="0"/>
              <a:t>Refers </a:t>
            </a:r>
            <a:r>
              <a:rPr lang="en-US" dirty="0"/>
              <a:t>to anything </a:t>
            </a:r>
            <a:r>
              <a:rPr lang="en-US" dirty="0" smtClean="0"/>
              <a:t>related to </a:t>
            </a:r>
            <a:r>
              <a:rPr lang="en-US" dirty="0"/>
              <a:t>computing technology, such as networking, hardware, software, the Internet, or the people that work with these </a:t>
            </a:r>
            <a:r>
              <a:rPr lang="en-US" dirty="0" smtClean="0"/>
              <a:t>technologies</a:t>
            </a:r>
            <a:endParaRPr lang="en-US" dirty="0"/>
          </a:p>
        </p:txBody>
      </p:sp>
      <p:pic>
        <p:nvPicPr>
          <p:cNvPr id="1026" name="Picture 2" descr="C:\Users\johnsonem\AppData\Local\Microsoft\Windows\Temporary Internet Files\Content.IE5\2BNQUXTV\MP90030955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4421" y="1828800"/>
            <a:ext cx="2414016"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905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solidFill>
                  <a:schemeClr val="bg1"/>
                </a:solidFill>
              </a:rPr>
              <a:t>Let’s take a look at IT and AT merged….</a:t>
            </a:r>
            <a:endParaRPr lang="en-US" dirty="0">
              <a:solidFill>
                <a:schemeClr val="bg1"/>
              </a:solidFill>
            </a:endParaRPr>
          </a:p>
        </p:txBody>
      </p:sp>
      <p:sp>
        <p:nvSpPr>
          <p:cNvPr id="11" name="Content Placeholder 10"/>
          <p:cNvSpPr>
            <a:spLocks noGrp="1"/>
          </p:cNvSpPr>
          <p:nvPr>
            <p:ph idx="1"/>
          </p:nvPr>
        </p:nvSpPr>
        <p:spPr>
          <a:xfrm>
            <a:off x="495300" y="1752600"/>
            <a:ext cx="8153400" cy="1630363"/>
          </a:xfrm>
        </p:spPr>
        <p:txBody>
          <a:bodyPr/>
          <a:lstStyle/>
          <a:p>
            <a:pPr marL="0" indent="0">
              <a:buNone/>
            </a:pPr>
            <a:r>
              <a:rPr lang="en-US" dirty="0" smtClean="0">
                <a:solidFill>
                  <a:srgbClr val="FFFFFF"/>
                </a:solidFill>
                <a:hlinkClick r:id="rId3"/>
              </a:rPr>
              <a:t>Digital book showing technology increasing knowledge of content, increasing skills, and increasing function!  </a:t>
            </a:r>
            <a:endParaRPr lang="en-US" dirty="0" smtClean="0">
              <a:solidFill>
                <a:srgbClr val="FFFFFF"/>
              </a:solidFill>
            </a:endParaRPr>
          </a:p>
          <a:p>
            <a:endParaRPr lang="en-US" dirty="0" smtClean="0">
              <a:solidFill>
                <a:schemeClr val="bg1"/>
              </a:solidFill>
            </a:endParaRPr>
          </a:p>
          <a:p>
            <a:endParaRPr lang="en-US" dirty="0">
              <a:solidFill>
                <a:schemeClr val="bg1"/>
              </a:solidFill>
            </a:endParaRPr>
          </a:p>
        </p:txBody>
      </p:sp>
      <p:pic>
        <p:nvPicPr>
          <p:cNvPr id="1028" name="Picture 4"/>
          <p:cNvPicPr>
            <a:picLocks noChangeAspect="1" noChangeArrowheads="1"/>
          </p:cNvPicPr>
          <p:nvPr/>
        </p:nvPicPr>
        <p:blipFill>
          <a:blip r:embed="rId4" cstate="print"/>
          <a:srcRect/>
          <a:stretch>
            <a:fillRect/>
          </a:stretch>
        </p:blipFill>
        <p:spPr bwMode="auto">
          <a:xfrm rot="1077105">
            <a:off x="5255241" y="3351534"/>
            <a:ext cx="1924050" cy="28419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304800" y="228600"/>
            <a:ext cx="8534400" cy="1143000"/>
          </a:xfrm>
        </p:spPr>
        <p:txBody>
          <a:bodyPr/>
          <a:lstStyle/>
          <a:p>
            <a:r>
              <a:rPr lang="en-US" dirty="0" smtClean="0">
                <a:solidFill>
                  <a:schemeClr val="bg1"/>
                </a:solidFill>
              </a:rPr>
              <a:t>Categories</a:t>
            </a:r>
            <a:endParaRPr lang="en-US" dirty="0">
              <a:solidFill>
                <a:schemeClr val="bg1"/>
              </a:solidFill>
            </a:endParaRPr>
          </a:p>
        </p:txBody>
      </p:sp>
      <p:graphicFrame>
        <p:nvGraphicFramePr>
          <p:cNvPr id="7" name="Diagram 6"/>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solidFill>
                  <a:schemeClr val="bg1"/>
                </a:solidFill>
              </a:rPr>
              <a:t>Where do </a:t>
            </a:r>
            <a:r>
              <a:rPr lang="en-US" dirty="0" smtClean="0">
                <a:solidFill>
                  <a:schemeClr val="bg1"/>
                </a:solidFill>
              </a:rPr>
              <a:t>these technologies </a:t>
            </a:r>
            <a:r>
              <a:rPr lang="en-US" dirty="0" smtClean="0">
                <a:solidFill>
                  <a:schemeClr val="bg1"/>
                </a:solidFill>
              </a:rPr>
              <a:t>belong?</a:t>
            </a:r>
            <a:endParaRPr lang="en-US" dirty="0">
              <a:solidFill>
                <a:schemeClr val="bg1"/>
              </a:solidFill>
            </a:endParaRPr>
          </a:p>
        </p:txBody>
      </p:sp>
      <p:sp>
        <p:nvSpPr>
          <p:cNvPr id="11" name="Content Placeholder 10"/>
          <p:cNvSpPr>
            <a:spLocks noGrp="1"/>
          </p:cNvSpPr>
          <p:nvPr>
            <p:ph sz="half" idx="1"/>
          </p:nvPr>
        </p:nvSpPr>
        <p:spPr>
          <a:xfrm>
            <a:off x="228600" y="1600200"/>
            <a:ext cx="4267200" cy="4525963"/>
          </a:xfrm>
        </p:spPr>
        <p:txBody>
          <a:bodyPr>
            <a:normAutofit fontScale="85000" lnSpcReduction="10000"/>
          </a:bodyPr>
          <a:lstStyle/>
          <a:p>
            <a:r>
              <a:rPr lang="en-US" dirty="0" smtClean="0">
                <a:solidFill>
                  <a:schemeClr val="bg1"/>
                </a:solidFill>
              </a:rPr>
              <a:t>Google calendar</a:t>
            </a:r>
          </a:p>
          <a:p>
            <a:r>
              <a:rPr lang="en-US" dirty="0" smtClean="0">
                <a:solidFill>
                  <a:schemeClr val="bg1"/>
                </a:solidFill>
              </a:rPr>
              <a:t>Photoshop</a:t>
            </a:r>
          </a:p>
          <a:p>
            <a:r>
              <a:rPr lang="en-US" dirty="0" err="1" smtClean="0">
                <a:solidFill>
                  <a:schemeClr val="bg1"/>
                </a:solidFill>
              </a:rPr>
              <a:t>Facebook</a:t>
            </a:r>
            <a:endParaRPr lang="en-US" dirty="0" smtClean="0">
              <a:solidFill>
                <a:schemeClr val="bg1"/>
              </a:solidFill>
            </a:endParaRPr>
          </a:p>
          <a:p>
            <a:r>
              <a:rPr lang="en-US" dirty="0" smtClean="0">
                <a:solidFill>
                  <a:schemeClr val="bg1"/>
                </a:solidFill>
              </a:rPr>
              <a:t>Headphones </a:t>
            </a:r>
          </a:p>
          <a:p>
            <a:r>
              <a:rPr lang="en-US" dirty="0" smtClean="0">
                <a:solidFill>
                  <a:schemeClr val="bg1"/>
                </a:solidFill>
              </a:rPr>
              <a:t>Alternate keyboards</a:t>
            </a:r>
          </a:p>
          <a:p>
            <a:r>
              <a:rPr lang="en-US" dirty="0" smtClean="0">
                <a:solidFill>
                  <a:schemeClr val="bg1"/>
                </a:solidFill>
              </a:rPr>
              <a:t>Clickers </a:t>
            </a:r>
          </a:p>
          <a:p>
            <a:r>
              <a:rPr lang="en-US" dirty="0" smtClean="0">
                <a:solidFill>
                  <a:schemeClr val="bg1"/>
                </a:solidFill>
              </a:rPr>
              <a:t>SMART Board</a:t>
            </a:r>
          </a:p>
          <a:p>
            <a:r>
              <a:rPr lang="en-US" dirty="0" smtClean="0">
                <a:solidFill>
                  <a:schemeClr val="bg1"/>
                </a:solidFill>
              </a:rPr>
              <a:t>Paper overlays</a:t>
            </a:r>
          </a:p>
          <a:p>
            <a:r>
              <a:rPr lang="en-US" dirty="0" smtClean="0">
                <a:solidFill>
                  <a:schemeClr val="bg1"/>
                </a:solidFill>
              </a:rPr>
              <a:t>Scan read and write software</a:t>
            </a:r>
          </a:p>
          <a:p>
            <a:r>
              <a:rPr lang="en-US" dirty="0" smtClean="0">
                <a:solidFill>
                  <a:schemeClr val="bg1"/>
                </a:solidFill>
              </a:rPr>
              <a:t>Speech recognition software</a:t>
            </a:r>
          </a:p>
          <a:p>
            <a:r>
              <a:rPr lang="en-US" dirty="0" smtClean="0">
                <a:solidFill>
                  <a:schemeClr val="bg1"/>
                </a:solidFill>
              </a:rPr>
              <a:t>Fax machine</a:t>
            </a:r>
          </a:p>
          <a:p>
            <a:endParaRPr lang="en-US" dirty="0">
              <a:solidFill>
                <a:schemeClr val="bg1"/>
              </a:solidFill>
            </a:endParaRPr>
          </a:p>
        </p:txBody>
      </p:sp>
      <p:sp>
        <p:nvSpPr>
          <p:cNvPr id="6" name="Content Placeholder 5"/>
          <p:cNvSpPr>
            <a:spLocks noGrp="1"/>
          </p:cNvSpPr>
          <p:nvPr>
            <p:ph sz="half" idx="2"/>
          </p:nvPr>
        </p:nvSpPr>
        <p:spPr/>
        <p:txBody>
          <a:bodyPr>
            <a:normAutofit fontScale="85000" lnSpcReduction="10000"/>
          </a:bodyPr>
          <a:lstStyle/>
          <a:p>
            <a:r>
              <a:rPr lang="en-US" dirty="0" smtClean="0">
                <a:solidFill>
                  <a:schemeClr val="bg1"/>
                </a:solidFill>
              </a:rPr>
              <a:t>Alarm clock</a:t>
            </a:r>
          </a:p>
          <a:p>
            <a:r>
              <a:rPr lang="en-US" dirty="0" smtClean="0">
                <a:solidFill>
                  <a:schemeClr val="bg1"/>
                </a:solidFill>
              </a:rPr>
              <a:t>Screen magnification</a:t>
            </a:r>
          </a:p>
          <a:p>
            <a:r>
              <a:rPr lang="en-US" dirty="0" smtClean="0">
                <a:solidFill>
                  <a:schemeClr val="bg1"/>
                </a:solidFill>
              </a:rPr>
              <a:t>Cell phone</a:t>
            </a:r>
          </a:p>
          <a:p>
            <a:r>
              <a:rPr lang="en-US" dirty="0" smtClean="0">
                <a:solidFill>
                  <a:schemeClr val="bg1"/>
                </a:solidFill>
              </a:rPr>
              <a:t>LCD projector</a:t>
            </a:r>
          </a:p>
          <a:p>
            <a:r>
              <a:rPr lang="en-US" dirty="0" smtClean="0">
                <a:solidFill>
                  <a:schemeClr val="bg1"/>
                </a:solidFill>
              </a:rPr>
              <a:t>Microwave</a:t>
            </a:r>
          </a:p>
          <a:p>
            <a:r>
              <a:rPr lang="en-US" dirty="0" smtClean="0">
                <a:solidFill>
                  <a:schemeClr val="bg1"/>
                </a:solidFill>
              </a:rPr>
              <a:t>Xbox</a:t>
            </a:r>
          </a:p>
          <a:p>
            <a:r>
              <a:rPr lang="en-US" dirty="0" err="1" smtClean="0">
                <a:solidFill>
                  <a:schemeClr val="bg1"/>
                </a:solidFill>
              </a:rPr>
              <a:t>iPad</a:t>
            </a:r>
            <a:endParaRPr lang="en-US" dirty="0" smtClean="0">
              <a:solidFill>
                <a:schemeClr val="bg1"/>
              </a:solidFill>
            </a:endParaRPr>
          </a:p>
          <a:p>
            <a:r>
              <a:rPr lang="en-US" dirty="0" smtClean="0">
                <a:solidFill>
                  <a:schemeClr val="bg1"/>
                </a:solidFill>
              </a:rPr>
              <a:t>Computer</a:t>
            </a:r>
          </a:p>
          <a:p>
            <a:r>
              <a:rPr lang="en-US" dirty="0" smtClean="0">
                <a:solidFill>
                  <a:schemeClr val="bg1"/>
                </a:solidFill>
              </a:rPr>
              <a:t>Microsoft Office</a:t>
            </a:r>
          </a:p>
          <a:p>
            <a:r>
              <a:rPr lang="en-US" dirty="0" smtClean="0">
                <a:solidFill>
                  <a:schemeClr val="bg1"/>
                </a:solidFill>
              </a:rPr>
              <a:t>Printers</a:t>
            </a:r>
          </a:p>
          <a:p>
            <a:r>
              <a:rPr lang="en-US" dirty="0" smtClean="0">
                <a:solidFill>
                  <a:schemeClr val="bg1"/>
                </a:solidFill>
              </a:rPr>
              <a:t>Handheld audio readers</a:t>
            </a:r>
          </a:p>
          <a:p>
            <a:endParaRPr lang="en-US"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805</TotalTime>
  <Words>863</Words>
  <Application>Microsoft Office PowerPoint</Application>
  <PresentationFormat>On-screen Show (4:3)</PresentationFormat>
  <Paragraphs>85</Paragraphs>
  <Slides>10</Slides>
  <Notes>10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1_Office Theme</vt:lpstr>
      <vt:lpstr>2_Office Theme</vt:lpstr>
      <vt:lpstr>Introduction to Technology:  General, Instructional, and  Assistive Technologies</vt:lpstr>
      <vt:lpstr>PowerPoint Presentation</vt:lpstr>
      <vt:lpstr>Categories</vt:lpstr>
      <vt:lpstr>Now let’s think about the PURPOSE of the technology we use…. </vt:lpstr>
      <vt:lpstr>Assistive Technology </vt:lpstr>
      <vt:lpstr>Information Technology (IT)</vt:lpstr>
      <vt:lpstr>Let’s take a look at IT and AT merged….</vt:lpstr>
      <vt:lpstr>Categories</vt:lpstr>
      <vt:lpstr>Where do these technologies belong?</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85</cp:revision>
  <cp:lastPrinted>2013-04-24T01:58:24Z</cp:lastPrinted>
  <dcterms:created xsi:type="dcterms:W3CDTF">2012-12-12T03:54:19Z</dcterms:created>
  <dcterms:modified xsi:type="dcterms:W3CDTF">2013-05-16T00:27:46Z</dcterms:modified>
</cp:coreProperties>
</file>