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9" r:id="rId3"/>
    <p:sldId id="257" r:id="rId4"/>
    <p:sldId id="258" r:id="rId5"/>
    <p:sldId id="271" r:id="rId6"/>
    <p:sldId id="272" r:id="rId7"/>
    <p:sldId id="273" r:id="rId8"/>
    <p:sldId id="274" r:id="rId9"/>
    <p:sldId id="275" r:id="rId10"/>
    <p:sldId id="276" r:id="rId11"/>
    <p:sldId id="270"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 id="1" name="COE" initials="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5620"/>
    <p:restoredTop sz="65719" autoAdjust="0"/>
  </p:normalViewPr>
  <p:slideViewPr>
    <p:cSldViewPr>
      <p:cViewPr>
        <p:scale>
          <a:sx n="60" d="100"/>
          <a:sy n="60" d="100"/>
        </p:scale>
        <p:origin x="-97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A911AC-5E9B-4534-BFF1-E9A0FDC91B66}" type="datetimeFigureOut">
              <a:rPr lang="en-US" smtClean="0"/>
              <a:pPr/>
              <a:t>5/9/2013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8F215-52BD-4D13-90BD-EDDEB3EA7C8D}" type="slidenum">
              <a:rPr lang="en-US" smtClean="0"/>
              <a:pPr/>
              <a:t>‹#›</a:t>
            </a:fld>
            <a:endParaRPr lang="en-US"/>
          </a:p>
        </p:txBody>
      </p:sp>
    </p:spTree>
    <p:extLst>
      <p:ext uri="{BB962C8B-B14F-4D97-AF65-F5344CB8AC3E}">
        <p14:creationId xmlns:p14="http://schemas.microsoft.com/office/powerpoint/2010/main" val="90346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udentconduct.unc.edu/sites/studentconduct.unc.edu/files/Fall2012Print.pdf"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aas.byu.edu/catalog/2011-2012ucat/GeneralInfo/AcademicHonesty.php" TargetMode="External"/><Relationship Id="rId4" Type="http://schemas.openxmlformats.org/officeDocument/2006/relationships/hyperlink" Target="http://www.ecu.edu/cs-studentlife/policyhub/academic_integrity.cf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Module </a:t>
            </a:r>
            <a:r>
              <a:rPr lang="en-US" dirty="0" smtClean="0">
                <a:solidFill>
                  <a:schemeClr val="tx1"/>
                </a:solidFill>
              </a:rPr>
              <a:t>2 </a:t>
            </a:r>
            <a:r>
              <a:rPr lang="en-US" dirty="0" smtClean="0">
                <a:solidFill>
                  <a:schemeClr val="tx1"/>
                </a:solidFill>
              </a:rPr>
              <a:t>Lesson </a:t>
            </a:r>
            <a:r>
              <a:rPr lang="en-US" dirty="0" smtClean="0">
                <a:solidFill>
                  <a:schemeClr val="tx1"/>
                </a:solidFill>
              </a:rPr>
              <a:t>3</a:t>
            </a:r>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1</a:t>
            </a:fld>
            <a:endParaRPr lang="en-US"/>
          </a:p>
        </p:txBody>
      </p:sp>
    </p:spTree>
    <p:extLst>
      <p:ext uri="{BB962C8B-B14F-4D97-AF65-F5344CB8AC3E}">
        <p14:creationId xmlns:p14="http://schemas.microsoft.com/office/powerpoint/2010/main" val="1019898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solidFill>
                  <a:schemeClr val="tx1"/>
                </a:solidFill>
              </a:rPr>
              <a:t>“Sanctions” means consequences or punishments</a:t>
            </a:r>
          </a:p>
          <a:p>
            <a:endParaRPr lang="en-US" sz="1000" dirty="0" smtClean="0">
              <a:solidFill>
                <a:schemeClr val="tx1"/>
              </a:solidFill>
            </a:endParaRPr>
          </a:p>
          <a:p>
            <a:r>
              <a:rPr lang="en-US" sz="1000" dirty="0" smtClean="0">
                <a:solidFill>
                  <a:schemeClr val="tx1"/>
                </a:solidFill>
              </a:rPr>
              <a:t>Depending on the situation and the school’s guidelines/process, the professor may have the option to keep</a:t>
            </a:r>
            <a:r>
              <a:rPr lang="en-US" sz="1000" baseline="0" dirty="0" smtClean="0">
                <a:solidFill>
                  <a:schemeClr val="tx1"/>
                </a:solidFill>
              </a:rPr>
              <a:t> the matter internal to the class or department or to refer it to the university’s judicial board/department. In some cases, a student may receive sanctions from both sources; sometimes just one or the other.</a:t>
            </a:r>
            <a:endParaRPr lang="en-US" sz="1000" dirty="0" smtClean="0">
              <a:solidFill>
                <a:schemeClr val="tx1"/>
              </a:solidFill>
            </a:endParaRPr>
          </a:p>
          <a:p>
            <a:endParaRPr lang="en-US" sz="1000" dirty="0" smtClean="0">
              <a:solidFill>
                <a:schemeClr val="tx1"/>
              </a:solidFill>
            </a:endParaRPr>
          </a:p>
          <a:p>
            <a:r>
              <a:rPr lang="en-US" sz="1000" dirty="0" smtClean="0">
                <a:solidFill>
                  <a:schemeClr val="tx1"/>
                </a:solidFill>
              </a:rPr>
              <a:t>Sanctions for academic</a:t>
            </a:r>
            <a:r>
              <a:rPr lang="en-US" sz="1000" baseline="0" dirty="0" smtClean="0">
                <a:solidFill>
                  <a:schemeClr val="tx1"/>
                </a:solidFill>
              </a:rPr>
              <a:t> integrity violations vary from college to college and, of course, based on the violation. Here are some of the possibilities:</a:t>
            </a:r>
          </a:p>
          <a:p>
            <a:pPr marL="171450" indent="-171450">
              <a:buFontTx/>
              <a:buChar char="-"/>
            </a:pPr>
            <a:r>
              <a:rPr lang="en-US" sz="1000" dirty="0" smtClean="0">
                <a:solidFill>
                  <a:schemeClr val="tx1"/>
                </a:solidFill>
              </a:rPr>
              <a:t>Failing the assignment/test/ etc.</a:t>
            </a:r>
          </a:p>
          <a:p>
            <a:pPr marL="171450" indent="-171450">
              <a:buFontTx/>
              <a:buChar char="-"/>
            </a:pPr>
            <a:r>
              <a:rPr lang="en-US" sz="1000" dirty="0" smtClean="0">
                <a:solidFill>
                  <a:schemeClr val="tx1"/>
                </a:solidFill>
              </a:rPr>
              <a:t>Failing the course entirely</a:t>
            </a:r>
          </a:p>
          <a:p>
            <a:pPr marL="171450" indent="-171450">
              <a:buFontTx/>
              <a:buChar char="-"/>
            </a:pPr>
            <a:r>
              <a:rPr lang="en-US" sz="1000" dirty="0" smtClean="0">
                <a:solidFill>
                  <a:schemeClr val="tx1"/>
                </a:solidFill>
              </a:rPr>
              <a:t>Completing</a:t>
            </a:r>
            <a:r>
              <a:rPr lang="en-US" sz="1000" baseline="0" dirty="0" smtClean="0">
                <a:solidFill>
                  <a:schemeClr val="tx1"/>
                </a:solidFill>
              </a:rPr>
              <a:t> an educational assignment or program. E.g., writing a report on the types of plagiarism and how to avoid them; researching cheating scandals and presenting your findings to a group; etc.</a:t>
            </a:r>
          </a:p>
          <a:p>
            <a:pPr marL="171450" indent="-171450">
              <a:buFontTx/>
              <a:buChar char="-"/>
            </a:pPr>
            <a:r>
              <a:rPr lang="en-US" sz="1000" baseline="0" dirty="0" smtClean="0">
                <a:solidFill>
                  <a:schemeClr val="tx1"/>
                </a:solidFill>
              </a:rPr>
              <a:t>Depending on the context of the violation, you could potentially be barred from certain privileges. For example, if you falsified records as part of a leadership position within a student organization, you might be removed from that leadership position or kicked out of the organization</a:t>
            </a:r>
          </a:p>
          <a:p>
            <a:pPr marL="171450" indent="-171450">
              <a:buFontTx/>
              <a:buChar char="-"/>
            </a:pPr>
            <a:r>
              <a:rPr lang="en-US" sz="1000" baseline="0" dirty="0" smtClean="0">
                <a:solidFill>
                  <a:schemeClr val="tx1"/>
                </a:solidFill>
              </a:rPr>
              <a:t>Community service – this is more likely to happen for a conduct violation than an academic one, but it’s a possibility</a:t>
            </a:r>
          </a:p>
          <a:p>
            <a:pPr marL="171450" indent="-171450">
              <a:buFontTx/>
              <a:buChar char="-"/>
            </a:pPr>
            <a:r>
              <a:rPr lang="en-US" sz="1000" baseline="0" dirty="0" smtClean="0">
                <a:solidFill>
                  <a:schemeClr val="tx1"/>
                </a:solidFill>
              </a:rPr>
              <a:t>Counseling – again, more likely for conduct than academic integrity, but still possible. This happens frequently for drug/alcohol violations on campus – students may be required to attend specific counseling for a required number of sessions.</a:t>
            </a:r>
          </a:p>
          <a:p>
            <a:pPr marL="171450" indent="-171450">
              <a:buFontTx/>
              <a:buChar char="-"/>
            </a:pPr>
            <a:r>
              <a:rPr lang="en-US" sz="1000" baseline="0" dirty="0" smtClean="0">
                <a:solidFill>
                  <a:schemeClr val="tx1"/>
                </a:solidFill>
              </a:rPr>
              <a:t>Finally, for severe or repeated violations, the school may impose sanctions of probation (any more violations will result in steeper penalties), suspension (have to sit out a semester or more), or expulsion (can’t come back)</a:t>
            </a:r>
          </a:p>
          <a:p>
            <a:pPr marL="171450" indent="-171450">
              <a:buFontTx/>
              <a:buChar char="-"/>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10</a:t>
            </a:fld>
            <a:endParaRPr lang="en-US"/>
          </a:p>
        </p:txBody>
      </p:sp>
    </p:spTree>
    <p:extLst>
      <p:ext uri="{BB962C8B-B14F-4D97-AF65-F5344CB8AC3E}">
        <p14:creationId xmlns:p14="http://schemas.microsoft.com/office/powerpoint/2010/main" val="4023165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In Module 1, when learning about the contrasts between high school and college, one of the items</a:t>
            </a:r>
            <a:r>
              <a:rPr lang="en-US" baseline="0" dirty="0" smtClean="0">
                <a:solidFill>
                  <a:schemeClr val="tx1"/>
                </a:solidFill>
              </a:rPr>
              <a:t> mentioned was the difference in how seriously academic misconduct is taken. In general, colleges and universities take academic integrity very seriously. At many schools, students can even be expelled for certain severe violations or for repeated less-severe violations. As you can see from the violations and sanctions we discussed, this is not something that colleges take lightly. </a:t>
            </a:r>
          </a:p>
          <a:p>
            <a:endParaRPr lang="en-US" baseline="0" dirty="0" smtClean="0">
              <a:solidFill>
                <a:schemeClr val="tx1"/>
              </a:solidFill>
            </a:endParaRPr>
          </a:p>
          <a:p>
            <a:r>
              <a:rPr lang="en-US" baseline="0" dirty="0" smtClean="0">
                <a:solidFill>
                  <a:schemeClr val="tx1"/>
                </a:solidFill>
              </a:rPr>
              <a:t>This raises the question: Why it is such a big deal?</a:t>
            </a:r>
          </a:p>
          <a:p>
            <a:r>
              <a:rPr lang="en-US" baseline="0" dirty="0" smtClean="0">
                <a:solidFill>
                  <a:schemeClr val="tx1"/>
                </a:solidFill>
              </a:rPr>
              <a:t>[Allow students to brainstorm aloud and discuss as a class possible reasons why academic integrity is so important in the university setting.]</a:t>
            </a:r>
          </a:p>
        </p:txBody>
      </p:sp>
      <p:sp>
        <p:nvSpPr>
          <p:cNvPr id="4" name="Slide Number Placeholder 3"/>
          <p:cNvSpPr>
            <a:spLocks noGrp="1"/>
          </p:cNvSpPr>
          <p:nvPr>
            <p:ph type="sldNum" sz="quarter" idx="10"/>
          </p:nvPr>
        </p:nvSpPr>
        <p:spPr/>
        <p:txBody>
          <a:bodyPr/>
          <a:lstStyle/>
          <a:p>
            <a:fld id="{2698F215-52BD-4D13-90BD-EDDEB3EA7C8D}" type="slidenum">
              <a:rPr lang="en-US" smtClean="0"/>
              <a:pPr/>
              <a:t>11</a:t>
            </a:fld>
            <a:endParaRPr lang="en-US"/>
          </a:p>
        </p:txBody>
      </p:sp>
    </p:spTree>
    <p:extLst>
      <p:ext uri="{BB962C8B-B14F-4D97-AF65-F5344CB8AC3E}">
        <p14:creationId xmlns:p14="http://schemas.microsoft.com/office/powerpoint/2010/main" val="4260057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98F215-52BD-4D13-90BD-EDDEB3EA7C8D}" type="slidenum">
              <a:rPr lang="en-US" smtClean="0"/>
              <a:pPr/>
              <a:t>12</a:t>
            </a:fld>
            <a:endParaRPr lang="en-US"/>
          </a:p>
        </p:txBody>
      </p:sp>
    </p:spTree>
    <p:extLst>
      <p:ext uri="{BB962C8B-B14F-4D97-AF65-F5344CB8AC3E}">
        <p14:creationId xmlns:p14="http://schemas.microsoft.com/office/powerpoint/2010/main" val="3888846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delving</a:t>
            </a:r>
            <a:r>
              <a:rPr lang="en-US" baseline="0" dirty="0" smtClean="0"/>
              <a:t> into this lesson, have students do a brief think/pair/share about the definition of the word integrity and what they think the phrase academic integrity may refer to. Regroup and have students briefly discuss what they came up with.</a:t>
            </a:r>
          </a:p>
          <a:p>
            <a:endParaRPr lang="en-US" baseline="0" dirty="0" smtClean="0"/>
          </a:p>
          <a:p>
            <a:r>
              <a:rPr lang="en-US" baseline="0" dirty="0" smtClean="0"/>
              <a:t>Integrity – “adherence to moral and ethical principles; soundness of moral character; honesty” (Source: Dictionary.com)</a:t>
            </a:r>
          </a:p>
          <a:p>
            <a:endParaRPr lang="en-US" baseline="0" dirty="0" smtClean="0"/>
          </a:p>
          <a:p>
            <a:r>
              <a:rPr lang="en-US" baseline="0" dirty="0" smtClean="0"/>
              <a:t>Knowing that definition of integrity, we can extrapolate that “academic integrity” refers to honesty, morality, and ethicality in school-related activities and situations.</a:t>
            </a:r>
          </a:p>
        </p:txBody>
      </p:sp>
      <p:sp>
        <p:nvSpPr>
          <p:cNvPr id="4" name="Slide Number Placeholder 3"/>
          <p:cNvSpPr>
            <a:spLocks noGrp="1"/>
          </p:cNvSpPr>
          <p:nvPr>
            <p:ph type="sldNum" sz="quarter" idx="10"/>
          </p:nvPr>
        </p:nvSpPr>
        <p:spPr/>
        <p:txBody>
          <a:bodyPr/>
          <a:lstStyle/>
          <a:p>
            <a:fld id="{2698F215-52BD-4D13-90BD-EDDEB3EA7C8D}" type="slidenum">
              <a:rPr lang="en-US" smtClean="0"/>
              <a:pPr/>
              <a:t>2</a:t>
            </a:fld>
            <a:endParaRPr lang="en-US"/>
          </a:p>
        </p:txBody>
      </p:sp>
    </p:spTree>
    <p:extLst>
      <p:ext uri="{BB962C8B-B14F-4D97-AF65-F5344CB8AC3E}">
        <p14:creationId xmlns:p14="http://schemas.microsoft.com/office/powerpoint/2010/main" val="354620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Academic integrity refers to the principles</a:t>
            </a:r>
            <a:r>
              <a:rPr lang="en-US" baseline="0" dirty="0" smtClean="0">
                <a:solidFill>
                  <a:schemeClr val="tx1"/>
                </a:solidFill>
              </a:rPr>
              <a:t> students are expected to follow in the course of their education at that college. These policies provide the guidelines to help students and faculty make responsible, moral, and ethical decisions related to all aspects of their association with the university. </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Every university has a policy outlining these</a:t>
            </a:r>
            <a:r>
              <a:rPr lang="en-US" baseline="0" dirty="0" smtClean="0">
                <a:solidFill>
                  <a:schemeClr val="tx1"/>
                </a:solidFill>
              </a:rPr>
              <a:t> principles, and most have a very clearly defined official policy. However, the details do vary from school to school.</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olidFill>
                  <a:schemeClr val="tx1"/>
                </a:solidFill>
              </a:rPr>
              <a:t>Although not every school uses the same formal name for this </a:t>
            </a:r>
            <a:r>
              <a:rPr lang="en-US" baseline="0" dirty="0" smtClean="0">
                <a:solidFill>
                  <a:schemeClr val="tx1"/>
                </a:solidFill>
              </a:rPr>
              <a:t>policy, </a:t>
            </a:r>
            <a:r>
              <a:rPr lang="en-US" baseline="0" dirty="0" smtClean="0">
                <a:solidFill>
                  <a:schemeClr val="tx1"/>
                </a:solidFill>
              </a:rPr>
              <a:t>if it has one of these key words in it, it’s probably the same type of policy: “honor”, “conduct”, or “integrity”</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olidFill>
                  <a:schemeClr val="tx1"/>
                </a:solidFill>
              </a:rPr>
              <a:t>The specific regulations tend to differ, but there are </a:t>
            </a:r>
            <a:r>
              <a:rPr lang="en-US" baseline="0" dirty="0" smtClean="0">
                <a:solidFill>
                  <a:schemeClr val="tx1"/>
                </a:solidFill>
              </a:rPr>
              <a:t>many </a:t>
            </a:r>
            <a:r>
              <a:rPr lang="en-US" baseline="0" dirty="0" smtClean="0">
                <a:solidFill>
                  <a:schemeClr val="tx1"/>
                </a:solidFill>
              </a:rPr>
              <a:t>commonalities amongst schools. In a few minutes, we’ll talk about some of those common regulations in more detail.</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olidFill>
                  <a:schemeClr val="tx1"/>
                </a:solidFill>
              </a:rPr>
              <a:t>The consequences for violating the policy also differ from school to school, but there are many commonalities here as well.</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Since each</a:t>
            </a:r>
            <a:r>
              <a:rPr lang="en-US" baseline="0" dirty="0" smtClean="0">
                <a:solidFill>
                  <a:schemeClr val="tx1"/>
                </a:solidFill>
              </a:rPr>
              <a:t> school differs somewhat, we won’t be able to cover every possible term or violation you might encounter. We’ll discuss</a:t>
            </a:r>
            <a:r>
              <a:rPr lang="en-US" dirty="0" smtClean="0">
                <a:solidFill>
                  <a:schemeClr val="tx1"/>
                </a:solidFill>
              </a:rPr>
              <a:t> the most common kinds of academic misconduct in written campus policies. Keep in mind that the terms used in this lecture </a:t>
            </a:r>
            <a:r>
              <a:rPr lang="en-US" baseline="0" dirty="0" smtClean="0">
                <a:solidFill>
                  <a:schemeClr val="tx1"/>
                </a:solidFill>
              </a:rPr>
              <a:t>are fairly common terms, but different colleges/universities will vary.</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3</a:t>
            </a:fld>
            <a:endParaRPr lang="en-US"/>
          </a:p>
        </p:txBody>
      </p:sp>
    </p:spTree>
    <p:extLst>
      <p:ext uri="{BB962C8B-B14F-4D97-AF65-F5344CB8AC3E}">
        <p14:creationId xmlns:p14="http://schemas.microsoft.com/office/powerpoint/2010/main" val="3419088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The Honor Code or Code of Conduct is the document that specifically outlines the academic</a:t>
            </a:r>
            <a:r>
              <a:rPr lang="en-US" baseline="0" dirty="0" smtClean="0">
                <a:solidFill>
                  <a:schemeClr val="tx1"/>
                </a:solidFill>
              </a:rPr>
              <a:t> integrity rules and expectations for that school. </a:t>
            </a:r>
            <a:r>
              <a:rPr lang="en-US" baseline="0" dirty="0" smtClean="0">
                <a:solidFill>
                  <a:schemeClr val="tx1"/>
                </a:solidFill>
              </a:rPr>
              <a:t>Its </a:t>
            </a:r>
            <a:r>
              <a:rPr lang="en-US" dirty="0" smtClean="0">
                <a:solidFill>
                  <a:schemeClr val="tx1"/>
                </a:solidFill>
              </a:rPr>
              <a:t>purpose is to communicate both the meaning and the importance of academic integrity to all members of the school community.</a:t>
            </a:r>
          </a:p>
          <a:p>
            <a:r>
              <a:rPr lang="en-US" dirty="0" smtClean="0">
                <a:solidFill>
                  <a:schemeClr val="tx1"/>
                </a:solidFill>
              </a:rPr>
              <a:t>Some of</a:t>
            </a:r>
            <a:r>
              <a:rPr lang="en-US" baseline="0" dirty="0" smtClean="0">
                <a:solidFill>
                  <a:schemeClr val="tx1"/>
                </a:solidFill>
              </a:rPr>
              <a:t> these policies are limited to academic rules, while others also include stipulations about student behavior both on and off campus. (This depends heavily on the school. In general, schools that have a religious or military affiliation are the most likely to include more in-depth and rigorous non-academic expectations.)</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4</a:t>
            </a:fld>
            <a:endParaRPr lang="en-US"/>
          </a:p>
        </p:txBody>
      </p:sp>
    </p:spTree>
    <p:extLst>
      <p:ext uri="{BB962C8B-B14F-4D97-AF65-F5344CB8AC3E}">
        <p14:creationId xmlns:p14="http://schemas.microsoft.com/office/powerpoint/2010/main" val="3454638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give you a clearer understanding</a:t>
            </a:r>
            <a:r>
              <a:rPr lang="en-US" baseline="0" dirty="0" smtClean="0">
                <a:solidFill>
                  <a:schemeClr val="tx1"/>
                </a:solidFill>
              </a:rPr>
              <a:t> of what constitutes an academic integrity violation in college, we’ll discuss some of the most common violations. The definitions we’ll </a:t>
            </a:r>
            <a:r>
              <a:rPr lang="en-US" baseline="0" dirty="0" smtClean="0">
                <a:solidFill>
                  <a:schemeClr val="tx1"/>
                </a:solidFill>
              </a:rPr>
              <a:t>use come </a:t>
            </a:r>
            <a:r>
              <a:rPr lang="en-US" baseline="0" dirty="0" smtClean="0">
                <a:solidFill>
                  <a:schemeClr val="tx1"/>
                </a:solidFill>
              </a:rPr>
              <a:t>from a couple of specific universities, so be aware that you’ll need to learn the specific definitions your college uses and abide by those, not these examples.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Keep in mind that a lot of these</a:t>
            </a:r>
            <a:r>
              <a:rPr lang="en-US" baseline="0" dirty="0" smtClean="0">
                <a:solidFill>
                  <a:schemeClr val="tx1"/>
                </a:solidFill>
              </a:rPr>
              <a:t> categories can overlap and may be either separate or lumped together depending on the college’s policies.</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Source of academic integrity violation descriptions: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solidFill>
                  <a:schemeClr val="tx1"/>
                </a:solidFill>
              </a:rPr>
              <a:t>UNC-Chapel Hill </a:t>
            </a:r>
            <a:r>
              <a:rPr lang="en-US" dirty="0" smtClean="0">
                <a:solidFill>
                  <a:schemeClr val="tx1"/>
                </a:solidFill>
                <a:hlinkClick r:id="rId3"/>
              </a:rPr>
              <a:t>http://studentconduct.unc.edu/sites/studentconduct.unc.edu/files/Fall2012Print.pdf</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solidFill>
                  <a:schemeClr val="tx1"/>
                </a:solidFill>
              </a:rPr>
              <a:t>East</a:t>
            </a:r>
            <a:r>
              <a:rPr lang="en-US" baseline="0" dirty="0" smtClean="0">
                <a:solidFill>
                  <a:schemeClr val="tx1"/>
                </a:solidFill>
              </a:rPr>
              <a:t> Carolina University </a:t>
            </a:r>
            <a:r>
              <a:rPr lang="en-US" dirty="0" smtClean="0">
                <a:solidFill>
                  <a:schemeClr val="tx1"/>
                </a:solidFill>
                <a:hlinkClick r:id="rId4"/>
              </a:rPr>
              <a:t>http://www.ecu.edu/cs-studentlife/policyhub/academic_integrity.cfm</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solidFill>
                  <a:schemeClr val="tx1"/>
                </a:solidFill>
              </a:rPr>
              <a:t>Brigham Young University </a:t>
            </a:r>
            <a:r>
              <a:rPr lang="en-US" dirty="0" smtClean="0">
                <a:solidFill>
                  <a:schemeClr val="tx1"/>
                </a:solidFill>
                <a:hlinkClick r:id="rId5"/>
              </a:rPr>
              <a:t>http://saas.byu.edu/catalog/2011-2012ucat/GeneralInfo/AcademicHonesty.php</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5</a:t>
            </a:fld>
            <a:endParaRPr lang="en-US"/>
          </a:p>
        </p:txBody>
      </p:sp>
    </p:spTree>
    <p:extLst>
      <p:ext uri="{BB962C8B-B14F-4D97-AF65-F5344CB8AC3E}">
        <p14:creationId xmlns:p14="http://schemas.microsoft.com/office/powerpoint/2010/main" val="1810323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solidFill>
                  <a:schemeClr val="tx1"/>
                </a:solidFill>
              </a:rPr>
              <a:t>Cheating refers</a:t>
            </a:r>
            <a:r>
              <a:rPr lang="en-US" sz="1000" baseline="0" dirty="0" smtClean="0">
                <a:solidFill>
                  <a:schemeClr val="tx1"/>
                </a:solidFill>
              </a:rPr>
              <a:t> to any kind of unauthorized materials, methods, assistance, or advantage. It’s most common to think of cheating in the context of the person who is receiving the help, but the person who is giving the help is just as much in violation as well.</a:t>
            </a:r>
          </a:p>
          <a:p>
            <a:endParaRPr lang="en-US" sz="1000" baseline="0" dirty="0" smtClean="0">
              <a:solidFill>
                <a:schemeClr val="tx1"/>
              </a:solidFill>
            </a:endParaRPr>
          </a:p>
          <a:p>
            <a:r>
              <a:rPr lang="en-US" sz="1000" baseline="0" dirty="0" smtClean="0">
                <a:solidFill>
                  <a:schemeClr val="tx1"/>
                </a:solidFill>
              </a:rPr>
              <a:t>It’s important to note that cheating doesn’t only apply to tests and quizzes. At some schools, cheating even applies to assignments or requirements that are not graded, such as a survey you might take or homework that is done only for practice and won’t be collected.</a:t>
            </a:r>
          </a:p>
          <a:p>
            <a:endParaRPr lang="en-US" sz="1000" baseline="0" dirty="0" smtClean="0">
              <a:solidFill>
                <a:schemeClr val="tx1"/>
              </a:solidFill>
            </a:endParaRPr>
          </a:p>
          <a:p>
            <a:r>
              <a:rPr lang="en-US" sz="1000" baseline="0" dirty="0" smtClean="0">
                <a:solidFill>
                  <a:schemeClr val="tx1"/>
                </a:solidFill>
              </a:rPr>
              <a:t>Examples of cheating can include </a:t>
            </a:r>
          </a:p>
          <a:p>
            <a:pPr marL="171450" indent="-171450">
              <a:buFontTx/>
              <a:buChar char="-"/>
            </a:pPr>
            <a:r>
              <a:rPr lang="en-US" sz="1000" baseline="0" dirty="0" smtClean="0">
                <a:solidFill>
                  <a:schemeClr val="tx1"/>
                </a:solidFill>
              </a:rPr>
              <a:t>Copying answers for anything, such as homework, a worksheet, a lab report, etc.</a:t>
            </a:r>
          </a:p>
          <a:p>
            <a:pPr marL="171450" indent="-171450">
              <a:buFontTx/>
              <a:buChar char="-"/>
            </a:pPr>
            <a:r>
              <a:rPr lang="en-US" sz="1000" baseline="0" dirty="0" smtClean="0">
                <a:solidFill>
                  <a:schemeClr val="tx1"/>
                </a:solidFill>
              </a:rPr>
              <a:t>Consulting a textbook or your notes during an online quiz or an in-class quiz. Many students assume that if a professor uses an online platform like Blackboard for quizzes or tests, that the assessments completed through it must be open-book or open-notes. Although it’s true that there’s often no way to monitor whether a student takes the test with unauthorized materials when it’s not proctored in person, you need to be aware that unless you are explicitly told that you can use something, you should assume that you can’t.</a:t>
            </a:r>
          </a:p>
          <a:p>
            <a:pPr marL="171450" indent="-171450">
              <a:buFontTx/>
              <a:buChar char="-"/>
            </a:pPr>
            <a:r>
              <a:rPr lang="en-US" sz="1000" baseline="0" dirty="0" smtClean="0">
                <a:solidFill>
                  <a:schemeClr val="tx1"/>
                </a:solidFill>
              </a:rPr>
              <a:t>Students with disabilities often take their exams at a different time than the rest of the class since they’re often using extended time and testing at the disability support office instead of in class. When this happens, it’s possible that one person may have completed the test before anyone else </a:t>
            </a:r>
            <a:r>
              <a:rPr lang="en-US" sz="1000" baseline="0" dirty="0" smtClean="0">
                <a:solidFill>
                  <a:schemeClr val="tx1"/>
                </a:solidFill>
              </a:rPr>
              <a:t>has taken </a:t>
            </a:r>
            <a:r>
              <a:rPr lang="en-US" sz="1000" baseline="0" dirty="0" smtClean="0">
                <a:solidFill>
                  <a:schemeClr val="tx1"/>
                </a:solidFill>
              </a:rPr>
              <a:t>it. In these cases, it would fall under the category of cheating to tell other students anything about the test, even general information like length, types of questions, or general content areas.</a:t>
            </a:r>
            <a:endParaRPr lang="en-US" sz="1000" dirty="0" smtClean="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6</a:t>
            </a:fld>
            <a:endParaRPr lang="en-US"/>
          </a:p>
        </p:txBody>
      </p:sp>
    </p:spTree>
    <p:extLst>
      <p:ext uri="{BB962C8B-B14F-4D97-AF65-F5344CB8AC3E}">
        <p14:creationId xmlns:p14="http://schemas.microsoft.com/office/powerpoint/2010/main" val="2112780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Plagiarism is a serious problem in colleges and universities around the country. Vigorous</a:t>
            </a:r>
            <a:r>
              <a:rPr lang="en-US" sz="1050" baseline="0" dirty="0" smtClean="0">
                <a:solidFill>
                  <a:schemeClr val="tx1"/>
                </a:solidFill>
              </a:rPr>
              <a:t> writing requirements from colleges/universities have increased the amount of writing intensive courses required in college. As a result, students are required to do a lot of writing and research but many are not clear on exactly what is required in order to avoid plagiarism. In fact, a lot of plagiarism is actually unintentional and stems from poor understanding of what really needs to be attributed instead of intentional malice or misrepresentation. </a:t>
            </a:r>
            <a:r>
              <a:rPr lang="en-US" sz="1050" baseline="0" dirty="0" smtClean="0">
                <a:solidFill>
                  <a:schemeClr val="tx1"/>
                </a:solidFill>
              </a:rPr>
              <a:t>Ultimately </a:t>
            </a:r>
            <a:r>
              <a:rPr lang="en-US" sz="1050" baseline="0" dirty="0" smtClean="0">
                <a:solidFill>
                  <a:schemeClr val="tx1"/>
                </a:solidFill>
              </a:rPr>
              <a:t>many schools do not distinguish between intentional and unintentional plagiarism, so it’s critically important to understand what needs to be cited and how to do so.</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One thing that often stymies students is the idea that you need to attribute ideas in addition to quotes. Although you may have only needed to cite sources for direct quotes in high school, in college you need to attribute the source every time you refer to something that is not your own personal idea.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Direct plagiarism is copying verbatim from a source without citing it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Paraphrased plagiarism is using the same ideas restated in different words without acknowledging the source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Mosaic plagiarism is blending together your own words or ideas with someone else’s words or ideas without acknowledging the source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Insufficient acknowledgement – partial or incomplete attribution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(The 4 types listed above come from the BYU website source. See slide 5’s notes for the site link.)</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050" baseline="0" dirty="0" smtClean="0">
                <a:solidFill>
                  <a:schemeClr val="tx1"/>
                </a:solidFill>
              </a:rPr>
              <a:t>Self-plagiarism – It is actually possible to plagiarize yourself, and this is one of the most misunderstood types of plagiarism for many college students. If you write a paper for one class and later on have a similar assignment in another class, turning in the same paper the second time around is technically an academic integrity violation at some schools. Although it can seem nonsensical to students sometimes, the principle behind this policy is generally that it’s unfairly awarding double credit for work and misses the point of the assignment if some students can get out of doing the work for that class simply by virtue of having done something similar before. If you ever have an assignment that you think you could recycle a previous paper for, it’s extremely important to ask your professor if you’re allowed to use anything from that previous paper. Professors vary in whether they allow this, and it’s certainly not worth risking earning an F by plagiarizing your own work!</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05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Many colleges have in-depth resources for helping you better understand how to avoid plagiarism. These are often available through either the library or the academic integrity office. Take advantage of these resources to ensure that you stay on the right side of this policy.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Keep in mind </a:t>
            </a:r>
            <a:r>
              <a:rPr lang="en-US" sz="1050" baseline="0" dirty="0" smtClean="0">
                <a:solidFill>
                  <a:schemeClr val="tx1"/>
                </a:solidFill>
              </a:rPr>
              <a:t>that although </a:t>
            </a:r>
            <a:r>
              <a:rPr lang="en-US" sz="1050" baseline="0" dirty="0" smtClean="0">
                <a:solidFill>
                  <a:schemeClr val="tx1"/>
                </a:solidFill>
              </a:rPr>
              <a:t>the internet is a valuable resource for research and </a:t>
            </a:r>
            <a:r>
              <a:rPr lang="en-US" sz="1050" baseline="0" dirty="0" smtClean="0">
                <a:solidFill>
                  <a:schemeClr val="tx1"/>
                </a:solidFill>
              </a:rPr>
              <a:t>writing, it </a:t>
            </a:r>
            <a:r>
              <a:rPr lang="en-US" sz="1050" baseline="0" dirty="0" smtClean="0">
                <a:solidFill>
                  <a:schemeClr val="tx1"/>
                </a:solidFill>
              </a:rPr>
              <a:t>is far too easy to look something up on the internet, copy and paste, and forget to cite the source (or “forget” to cite the source). There are also very tempting websites full of sample papers that some students will either use heavily or turn in as their own work. However, colleges are getting better and better at catching plagiarism through technology. Some colleges require students to submit papers through a service like “</a:t>
            </a:r>
            <a:r>
              <a:rPr lang="en-US" sz="1050" baseline="0" dirty="0" err="1" smtClean="0">
                <a:solidFill>
                  <a:schemeClr val="tx1"/>
                </a:solidFill>
              </a:rPr>
              <a:t>TurnItIn</a:t>
            </a:r>
            <a:r>
              <a:rPr lang="en-US" sz="1050" baseline="0" dirty="0" smtClean="0">
                <a:solidFill>
                  <a:schemeClr val="tx1"/>
                </a:solidFill>
              </a:rPr>
              <a:t>” or “</a:t>
            </a:r>
            <a:r>
              <a:rPr lang="en-US" sz="1050" baseline="0" dirty="0" err="1" smtClean="0">
                <a:solidFill>
                  <a:schemeClr val="tx1"/>
                </a:solidFill>
              </a:rPr>
              <a:t>SafeAssign</a:t>
            </a:r>
            <a:r>
              <a:rPr lang="en-US" sz="1050" baseline="0" dirty="0" smtClean="0">
                <a:solidFill>
                  <a:schemeClr val="tx1"/>
                </a:solidFill>
              </a:rPr>
              <a:t>” which are plagiarism prevention and detection software. Additionally, veteran teachers are often quite good at spotting when something in a paper seems out of place as compared to the rest of the document, or when a paper as a whole seems more advanced than reasonable for a student. Don’t risk it!</a:t>
            </a:r>
            <a:endParaRPr lang="en-US" sz="1050"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7</a:t>
            </a:fld>
            <a:endParaRPr lang="en-US"/>
          </a:p>
        </p:txBody>
      </p:sp>
    </p:spTree>
    <p:extLst>
      <p:ext uri="{BB962C8B-B14F-4D97-AF65-F5344CB8AC3E}">
        <p14:creationId xmlns:p14="http://schemas.microsoft.com/office/powerpoint/2010/main" val="1148570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All</a:t>
            </a:r>
            <a:r>
              <a:rPr lang="en-US" baseline="0" dirty="0" smtClean="0">
                <a:solidFill>
                  <a:schemeClr val="tx1"/>
                </a:solidFill>
              </a:rPr>
              <a:t> of these are fancy words for lying. </a:t>
            </a:r>
            <a:r>
              <a:rPr lang="en-US" dirty="0" smtClean="0">
                <a:solidFill>
                  <a:schemeClr val="tx1"/>
                </a:solidFill>
              </a:rPr>
              <a:t>Regardless </a:t>
            </a:r>
            <a:r>
              <a:rPr lang="en-US" dirty="0" smtClean="0">
                <a:solidFill>
                  <a:schemeClr val="tx1"/>
                </a:solidFill>
              </a:rPr>
              <a:t>of the details, i</a:t>
            </a:r>
            <a:r>
              <a:rPr lang="en-US" baseline="0" dirty="0" smtClean="0">
                <a:solidFill>
                  <a:schemeClr val="tx1"/>
                </a:solidFill>
              </a:rPr>
              <a:t>t’s a violation of the honor code at most schools to make anything up and represent it as the truth.</a:t>
            </a:r>
          </a:p>
          <a:p>
            <a:endParaRPr lang="en-US" baseline="0" dirty="0" smtClean="0">
              <a:solidFill>
                <a:schemeClr val="tx1"/>
              </a:solidFill>
            </a:endParaRPr>
          </a:p>
          <a:p>
            <a:r>
              <a:rPr lang="en-US" baseline="0" dirty="0" smtClean="0">
                <a:solidFill>
                  <a:schemeClr val="tx1"/>
                </a:solidFill>
              </a:rPr>
              <a:t>Be aware that this doesn’t only apply directly to coursework. Examples include:</a:t>
            </a:r>
          </a:p>
          <a:p>
            <a:pPr marL="171450" indent="-171450">
              <a:buFontTx/>
              <a:buChar char="-"/>
            </a:pPr>
            <a:r>
              <a:rPr lang="en-US" baseline="0" dirty="0" smtClean="0">
                <a:solidFill>
                  <a:schemeClr val="tx1"/>
                </a:solidFill>
              </a:rPr>
              <a:t>Signing someone else’s name on an attendance sheet in class</a:t>
            </a:r>
          </a:p>
          <a:p>
            <a:pPr marL="171450" indent="-171450">
              <a:buFontTx/>
              <a:buChar char="-"/>
            </a:pPr>
            <a:r>
              <a:rPr lang="en-US" baseline="0" dirty="0" smtClean="0">
                <a:solidFill>
                  <a:schemeClr val="tx1"/>
                </a:solidFill>
              </a:rPr>
              <a:t>Telling a professor that you missed class because you were sick when you weren’t</a:t>
            </a:r>
          </a:p>
          <a:p>
            <a:pPr marL="171450" indent="-171450">
              <a:buFontTx/>
              <a:buChar char="-"/>
            </a:pPr>
            <a:r>
              <a:rPr lang="en-US" baseline="0" dirty="0" smtClean="0">
                <a:solidFill>
                  <a:schemeClr val="tx1"/>
                </a:solidFill>
              </a:rPr>
              <a:t>Making up a source for information in a paper</a:t>
            </a:r>
          </a:p>
          <a:p>
            <a:pPr marL="171450" indent="-171450">
              <a:buFontTx/>
              <a:buChar char="-"/>
            </a:pPr>
            <a:r>
              <a:rPr lang="en-US" baseline="0" dirty="0" smtClean="0">
                <a:solidFill>
                  <a:schemeClr val="tx1"/>
                </a:solidFill>
              </a:rPr>
              <a:t>Using someone else’s login/password, ID card, key, access card, </a:t>
            </a:r>
            <a:r>
              <a:rPr lang="en-US" baseline="0" dirty="0" smtClean="0">
                <a:solidFill>
                  <a:schemeClr val="tx1"/>
                </a:solidFill>
              </a:rPr>
              <a:t>etc.</a:t>
            </a:r>
          </a:p>
          <a:p>
            <a:pPr marL="171450" indent="-171450">
              <a:buFontTx/>
              <a:buChar char="-"/>
            </a:pPr>
            <a:r>
              <a:rPr lang="en-US" baseline="0" dirty="0" smtClean="0">
                <a:solidFill>
                  <a:schemeClr val="tx1"/>
                </a:solidFill>
              </a:rPr>
              <a:t>Forgery </a:t>
            </a:r>
            <a:r>
              <a:rPr lang="en-US" baseline="0" dirty="0" smtClean="0">
                <a:solidFill>
                  <a:schemeClr val="tx1"/>
                </a:solidFill>
              </a:rPr>
              <a:t>could also fall into this category (although some schools would list it as an entirely separate category)</a:t>
            </a:r>
          </a:p>
        </p:txBody>
      </p:sp>
      <p:sp>
        <p:nvSpPr>
          <p:cNvPr id="4" name="Slide Number Placeholder 3"/>
          <p:cNvSpPr>
            <a:spLocks noGrp="1"/>
          </p:cNvSpPr>
          <p:nvPr>
            <p:ph type="sldNum" sz="quarter" idx="10"/>
          </p:nvPr>
        </p:nvSpPr>
        <p:spPr/>
        <p:txBody>
          <a:bodyPr/>
          <a:lstStyle/>
          <a:p>
            <a:fld id="{2698F215-52BD-4D13-90BD-EDDEB3EA7C8D}" type="slidenum">
              <a:rPr lang="en-US" smtClean="0"/>
              <a:pPr/>
              <a:t>8</a:t>
            </a:fld>
            <a:endParaRPr lang="en-US"/>
          </a:p>
        </p:txBody>
      </p:sp>
    </p:spTree>
    <p:extLst>
      <p:ext uri="{BB962C8B-B14F-4D97-AF65-F5344CB8AC3E}">
        <p14:creationId xmlns:p14="http://schemas.microsoft.com/office/powerpoint/2010/main" val="2767724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solidFill>
                  <a:schemeClr val="tx1"/>
                </a:solidFill>
              </a:rPr>
              <a:t>Here are some other violations that may be included in your college’s academic integrity</a:t>
            </a:r>
            <a:r>
              <a:rPr lang="en-US" sz="1000" baseline="0" dirty="0" smtClean="0">
                <a:solidFill>
                  <a:schemeClr val="tx1"/>
                </a:solidFill>
              </a:rPr>
              <a:t> policy.</a:t>
            </a:r>
          </a:p>
          <a:p>
            <a:endParaRPr lang="en-US" sz="1000" baseline="0" dirty="0" smtClean="0">
              <a:solidFill>
                <a:schemeClr val="tx1"/>
              </a:solidFill>
            </a:endParaRPr>
          </a:p>
          <a:p>
            <a:pPr marL="171450" indent="-171450">
              <a:buFont typeface="Arial" pitchFamily="34" charset="0"/>
              <a:buChar char="•"/>
            </a:pPr>
            <a:r>
              <a:rPr lang="en-US" sz="1000" baseline="0" dirty="0" smtClean="0">
                <a:solidFill>
                  <a:schemeClr val="tx1"/>
                </a:solidFill>
              </a:rPr>
              <a:t>Unauthorized collaboration (which may be classified under cheating at your school)</a:t>
            </a:r>
          </a:p>
          <a:p>
            <a:pPr marL="457200" lvl="1" indent="0">
              <a:buFontTx/>
              <a:buNone/>
            </a:pPr>
            <a:r>
              <a:rPr lang="en-US" sz="1000" baseline="0" dirty="0" smtClean="0">
                <a:solidFill>
                  <a:schemeClr val="tx1"/>
                </a:solidFill>
              </a:rPr>
              <a:t>Working </a:t>
            </a:r>
            <a:r>
              <a:rPr lang="en-US" sz="1000" baseline="0" dirty="0" smtClean="0">
                <a:solidFill>
                  <a:schemeClr val="tx1"/>
                </a:solidFill>
              </a:rPr>
              <a:t>together on any assignment without permission to do </a:t>
            </a:r>
            <a:r>
              <a:rPr lang="en-US" sz="1000" baseline="0" dirty="0" smtClean="0">
                <a:solidFill>
                  <a:schemeClr val="tx1"/>
                </a:solidFill>
              </a:rPr>
              <a:t>so</a:t>
            </a:r>
          </a:p>
          <a:p>
            <a:pPr marL="457200" lvl="1" indent="0">
              <a:buFontTx/>
              <a:buNone/>
            </a:pPr>
            <a:r>
              <a:rPr lang="en-US" sz="1000" baseline="0" dirty="0" smtClean="0">
                <a:solidFill>
                  <a:schemeClr val="tx1"/>
                </a:solidFill>
              </a:rPr>
              <a:t>This can be a confusing issue.</a:t>
            </a:r>
          </a:p>
          <a:p>
            <a:pPr marL="457200" lvl="1" indent="0">
              <a:buFontTx/>
              <a:buNone/>
            </a:pPr>
            <a:r>
              <a:rPr lang="en-US" sz="1000" baseline="0" dirty="0" smtClean="0">
                <a:solidFill>
                  <a:schemeClr val="tx1"/>
                </a:solidFill>
              </a:rPr>
              <a:t>Although </a:t>
            </a:r>
            <a:r>
              <a:rPr lang="en-US" sz="1000" baseline="0" dirty="0" smtClean="0">
                <a:solidFill>
                  <a:schemeClr val="tx1"/>
                </a:solidFill>
              </a:rPr>
              <a:t>policies can vary from professor to professor, this is often linked to the university culture or the culture of your academic department. Many schools/departments/professors expect and encourage students to work together in the process of learning material for the course. However, they may make a distinction between collaboration for the purposes of studying and collaboration on any assignment that will be graded or turned in. </a:t>
            </a:r>
          </a:p>
          <a:p>
            <a:pPr marL="457200" lvl="1" indent="0">
              <a:buFontTx/>
              <a:buNone/>
            </a:pPr>
            <a:r>
              <a:rPr lang="en-US" sz="1000" baseline="0" dirty="0" smtClean="0">
                <a:solidFill>
                  <a:schemeClr val="tx1"/>
                </a:solidFill>
              </a:rPr>
              <a:t>In college, the safest course of action is to assume that you must do all your work independently unless otherwise given permission to collaborate with classmates. </a:t>
            </a:r>
          </a:p>
          <a:p>
            <a:pPr marL="457200" lvl="1" indent="0">
              <a:buFontTx/>
              <a:buNone/>
            </a:pPr>
            <a:r>
              <a:rPr lang="en-US" sz="1000" baseline="0" dirty="0" smtClean="0">
                <a:solidFill>
                  <a:schemeClr val="tx1"/>
                </a:solidFill>
              </a:rPr>
              <a:t>Naturally, this wouldn’t apply to certain things, such as clarifying the instructions for an assignment or asking if a classmate could help you understand a certain point from the lecture or textbook. </a:t>
            </a:r>
          </a:p>
          <a:p>
            <a:pPr marL="457200" lvl="1" indent="0">
              <a:buFontTx/>
              <a:buNone/>
            </a:pPr>
            <a:r>
              <a:rPr lang="en-US" sz="1000" baseline="0" dirty="0" smtClean="0">
                <a:solidFill>
                  <a:schemeClr val="tx1"/>
                </a:solidFill>
              </a:rPr>
              <a:t>In addition, it generally would not apply to specific types of university-provided resources such as tutoring centers, math labs, writing centers, etc. The staff in these centers are generally trained on acceptable ways to assist students without violating the honor code. </a:t>
            </a:r>
          </a:p>
          <a:p>
            <a:pPr marL="457200" lvl="1" indent="0">
              <a:buFontTx/>
              <a:buNone/>
            </a:pPr>
            <a:r>
              <a:rPr lang="en-US" sz="1000" baseline="0" dirty="0" smtClean="0">
                <a:solidFill>
                  <a:schemeClr val="tx1"/>
                </a:solidFill>
              </a:rPr>
              <a:t>However, it never hurts to double-check with each professor at the beginning of the semester about what types of assistance are acceptable in that course. This can be a </a:t>
            </a:r>
            <a:r>
              <a:rPr lang="en-US" sz="1000" baseline="0" dirty="0" smtClean="0">
                <a:solidFill>
                  <a:schemeClr val="tx1"/>
                </a:solidFill>
              </a:rPr>
              <a:t>gray </a:t>
            </a:r>
            <a:r>
              <a:rPr lang="en-US" sz="1000" baseline="0" dirty="0" smtClean="0">
                <a:solidFill>
                  <a:schemeClr val="tx1"/>
                </a:solidFill>
              </a:rPr>
              <a:t>area sometimes. For example, if you are allowed to take an online quiz using open-book and open-notes, are you also allowed to take it sitting next to a classmate and discussing the questions and answers? If you are attending tutoring, are you allowed to get help on the specific math problems you need to turn in for a homework grade, or are you only allowed to get help on similar problems and then need to complete the actual homework problems independently? These are questions that you aren’t expected to know the answers to right now, as they will depend on your college, department, professor, etc.</a:t>
            </a:r>
          </a:p>
          <a:p>
            <a:pPr marL="171450" indent="-171450">
              <a:buFontTx/>
              <a:buChar char="-"/>
            </a:pPr>
            <a:endParaRPr lang="en-US" sz="1000" baseline="0" dirty="0" smtClean="0">
              <a:solidFill>
                <a:schemeClr val="tx1"/>
              </a:solidFill>
            </a:endParaRPr>
          </a:p>
          <a:p>
            <a:pPr marL="171450" indent="-171450">
              <a:buFont typeface="Arial" pitchFamily="34" charset="0"/>
              <a:buChar char="•"/>
            </a:pPr>
            <a:r>
              <a:rPr lang="en-US" sz="1000" baseline="0" dirty="0" smtClean="0">
                <a:solidFill>
                  <a:schemeClr val="tx1"/>
                </a:solidFill>
              </a:rPr>
              <a:t>Compromising security or integrity</a:t>
            </a:r>
          </a:p>
          <a:p>
            <a:pPr marL="457200" lvl="1" indent="0">
              <a:buFontTx/>
              <a:buNone/>
            </a:pPr>
            <a:r>
              <a:rPr lang="en-US" sz="1000" baseline="0" dirty="0" smtClean="0">
                <a:solidFill>
                  <a:schemeClr val="tx1"/>
                </a:solidFill>
              </a:rPr>
              <a:t>This is another topic that could fall under cheating, falsification, or another area</a:t>
            </a:r>
          </a:p>
          <a:p>
            <a:pPr marL="457200" lvl="1" indent="0">
              <a:buFontTx/>
              <a:buNone/>
            </a:pPr>
            <a:r>
              <a:rPr lang="en-US" sz="1000" baseline="0" dirty="0" smtClean="0">
                <a:solidFill>
                  <a:schemeClr val="tx1"/>
                </a:solidFill>
              </a:rPr>
              <a:t>Examples </a:t>
            </a:r>
            <a:r>
              <a:rPr lang="en-US" sz="1000" baseline="0" dirty="0" smtClean="0">
                <a:solidFill>
                  <a:schemeClr val="tx1"/>
                </a:solidFill>
              </a:rPr>
              <a:t>of this would include telling a friend who is in a different section of the class (but has the same professor) what was on the quiz, or even simply telling someone that it’s important to be in class today because there will be a pop quiz or unexpected extra credit. Another example would be giving someone your completed workbook at the end of the semester because they’re taking the class next semester or handing over your old tests to someone about to take the class. It can also apply to more egregious violations like stealing a test, but those would be extremely rare.</a:t>
            </a:r>
          </a:p>
          <a:p>
            <a:pPr marL="171450" indent="-171450">
              <a:buFontTx/>
              <a:buChar char="-"/>
            </a:pPr>
            <a:endParaRPr lang="en-US" sz="1000" baseline="0" dirty="0" smtClean="0">
              <a:solidFill>
                <a:schemeClr val="tx1"/>
              </a:solidFill>
            </a:endParaRPr>
          </a:p>
          <a:p>
            <a:pPr marL="171450" indent="-171450">
              <a:buFont typeface="Arial" pitchFamily="34" charset="0"/>
              <a:buChar char="•"/>
            </a:pPr>
            <a:r>
              <a:rPr lang="en-US" sz="1000" baseline="0" dirty="0" smtClean="0">
                <a:solidFill>
                  <a:schemeClr val="tx1"/>
                </a:solidFill>
              </a:rPr>
              <a:t>Helping others to violate a policy</a:t>
            </a:r>
          </a:p>
          <a:p>
            <a:pPr marL="457200" lvl="1" indent="0">
              <a:buFontTx/>
              <a:buNone/>
            </a:pPr>
            <a:r>
              <a:rPr lang="en-US" sz="1000" baseline="0" dirty="0" smtClean="0">
                <a:solidFill>
                  <a:schemeClr val="tx1"/>
                </a:solidFill>
              </a:rPr>
              <a:t>Anytime you assist someone else in committing a violation, you are also culpable and can be held responsible</a:t>
            </a:r>
          </a:p>
          <a:p>
            <a:pPr marL="171450" indent="-171450">
              <a:buFontTx/>
              <a:buChar char="-"/>
            </a:pPr>
            <a:endParaRPr lang="en-US" sz="1000" baseline="0" dirty="0" smtClean="0">
              <a:solidFill>
                <a:schemeClr val="tx1"/>
              </a:solidFill>
            </a:endParaRPr>
          </a:p>
          <a:p>
            <a:pPr marL="171450" indent="-171450">
              <a:buFont typeface="Arial" pitchFamily="34" charset="0"/>
              <a:buChar char="•"/>
            </a:pPr>
            <a:r>
              <a:rPr lang="en-US" sz="1000" baseline="0" dirty="0" smtClean="0">
                <a:solidFill>
                  <a:schemeClr val="tx1"/>
                </a:solidFill>
              </a:rPr>
              <a:t>Failure to report</a:t>
            </a:r>
          </a:p>
          <a:p>
            <a:pPr marL="457200" lvl="1" indent="0">
              <a:buFontTx/>
              <a:buNone/>
            </a:pPr>
            <a:r>
              <a:rPr lang="en-US" sz="1000" baseline="0" dirty="0" smtClean="0">
                <a:solidFill>
                  <a:schemeClr val="tx1"/>
                </a:solidFill>
              </a:rPr>
              <a:t>At many schools, students who know about someone else’s violation, even if they themselves had nothing to do with it, can be held responsible if they don’t report it. Although some students still view this as “tattling” or “snitching,” it reflects the idea that academic integrity is everyone’s responsibility and actions taken by others impact the entire university community. As a result, working together as a community is necessary and desirable in order to hold all its members accountable, maintain high standards, and keep the value of the degree being earned high.</a:t>
            </a:r>
          </a:p>
          <a:p>
            <a:pPr marL="171450" indent="-171450">
              <a:buFontTx/>
              <a:buChar char="-"/>
            </a:pPr>
            <a:endParaRPr lang="en-US" sz="1000" baseline="0" dirty="0" smtClean="0">
              <a:solidFill>
                <a:schemeClr val="tx1"/>
              </a:solidFill>
            </a:endParaRPr>
          </a:p>
          <a:p>
            <a:pPr marL="171450" indent="-171450">
              <a:buFont typeface="Arial" pitchFamily="34" charset="0"/>
              <a:buChar char="•"/>
            </a:pPr>
            <a:r>
              <a:rPr lang="en-US" sz="1000" baseline="0" dirty="0" smtClean="0">
                <a:solidFill>
                  <a:schemeClr val="tx1"/>
                </a:solidFill>
              </a:rPr>
              <a:t>Attempts</a:t>
            </a:r>
          </a:p>
          <a:p>
            <a:pPr marL="457200" lvl="1" indent="0">
              <a:buFontTx/>
              <a:buNone/>
            </a:pPr>
            <a:r>
              <a:rPr lang="en-US" sz="1000" baseline="0" dirty="0" smtClean="0">
                <a:solidFill>
                  <a:schemeClr val="tx1"/>
                </a:solidFill>
              </a:rPr>
              <a:t>Finally, be aware that at many schools, you do not have to actually go through with the violation in order to be held responsible. For example, if a professor discovered you texting a classmate during a test asking for an answer, you could be charged with an attempting to cheat violation even if you hadn’t pressed “send” yet, or if you had sent the message but didn’t receive a reply. In other words, you don’t have to succeed in breaking the rule to be sanctioned for it.</a:t>
            </a:r>
          </a:p>
          <a:p>
            <a:pPr marL="171450" indent="-171450">
              <a:buFontTx/>
              <a:buChar char="-"/>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2698F215-52BD-4D13-90BD-EDDEB3EA7C8D}" type="slidenum">
              <a:rPr lang="en-US" smtClean="0"/>
              <a:pPr/>
              <a:t>9</a:t>
            </a:fld>
            <a:endParaRPr lang="en-US"/>
          </a:p>
        </p:txBody>
      </p:sp>
    </p:spTree>
    <p:extLst>
      <p:ext uri="{BB962C8B-B14F-4D97-AF65-F5344CB8AC3E}">
        <p14:creationId xmlns:p14="http://schemas.microsoft.com/office/powerpoint/2010/main" val="1954322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E4A3444-ED08-4DCC-97C9-C4286066861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11727947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A3444-ED08-4DCC-97C9-C4286066861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69169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A3444-ED08-4DCC-97C9-C4286066861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152489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E4A3444-ED08-4DCC-97C9-C4286066861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39156465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A3444-ED08-4DCC-97C9-C42860668619}" type="datetimeFigureOut">
              <a:rPr lang="en-US" smtClean="0"/>
              <a:pPr/>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2684492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4A3444-ED08-4DCC-97C9-C42860668619}"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156899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A3444-ED08-4DCC-97C9-C42860668619}" type="datetimeFigureOut">
              <a:rPr lang="en-US" smtClean="0"/>
              <a:pPr/>
              <a:t>5/9/2013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4548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4A3444-ED08-4DCC-97C9-C42860668619}" type="datetimeFigureOut">
              <a:rPr lang="en-US" smtClean="0"/>
              <a:pPr/>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86549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A3444-ED08-4DCC-97C9-C42860668619}" type="datetimeFigureOut">
              <a:rPr lang="en-US" smtClean="0"/>
              <a:pPr/>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51356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A3444-ED08-4DCC-97C9-C42860668619}"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318017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A3444-ED08-4DCC-97C9-C42860668619}" type="datetimeFigureOut">
              <a:rPr lang="en-US" smtClean="0"/>
              <a:pPr/>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EED336-F3B0-40C7-8727-1542F14434F5}" type="slidenum">
              <a:rPr lang="en-US" smtClean="0"/>
              <a:pPr/>
              <a:t>‹#›</a:t>
            </a:fld>
            <a:endParaRPr lang="en-US"/>
          </a:p>
        </p:txBody>
      </p:sp>
    </p:spTree>
    <p:extLst>
      <p:ext uri="{BB962C8B-B14F-4D97-AF65-F5344CB8AC3E}">
        <p14:creationId xmlns:p14="http://schemas.microsoft.com/office/powerpoint/2010/main" val="366350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A3444-ED08-4DCC-97C9-C42860668619}" type="datetimeFigureOut">
              <a:rPr lang="en-US" smtClean="0"/>
              <a:pPr/>
              <a:t>5/9/2013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ED336-F3B0-40C7-8727-1542F14434F5}" type="slidenum">
              <a:rPr lang="en-US" smtClean="0"/>
              <a:pPr/>
              <a:t>‹#›</a:t>
            </a:fld>
            <a:endParaRPr lang="en-US"/>
          </a:p>
        </p:txBody>
      </p:sp>
    </p:spTree>
    <p:extLst>
      <p:ext uri="{BB962C8B-B14F-4D97-AF65-F5344CB8AC3E}">
        <p14:creationId xmlns:p14="http://schemas.microsoft.com/office/powerpoint/2010/main" val="1995988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158" y="533400"/>
            <a:ext cx="7772400" cy="1470025"/>
          </a:xfrm>
        </p:spPr>
        <p:txBody>
          <a:bodyPr>
            <a:normAutofit/>
          </a:bodyPr>
          <a:lstStyle/>
          <a:p>
            <a:r>
              <a:rPr lang="en-US" sz="7200" b="1" dirty="0" smtClean="0"/>
              <a:t>Academic Integrity</a:t>
            </a:r>
            <a:endParaRPr lang="en-US" sz="7200" b="1" dirty="0"/>
          </a:p>
        </p:txBody>
      </p:sp>
      <p:pic>
        <p:nvPicPr>
          <p:cNvPr id="1026" name="Picture 2" descr="C:\Windows\system32\config\systemprofile\AppData\Local\Microsoft\Windows\Temporary Internet Files\Content.IE5\KP898TLL\MC9002371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476" y="2362200"/>
            <a:ext cx="2695049" cy="384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314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Sanctions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Sanctions may come from the professor and/or the university</a:t>
            </a:r>
          </a:p>
          <a:p>
            <a:r>
              <a:rPr lang="en-US" dirty="0" smtClean="0"/>
              <a:t>Failing grade (on assignment and/or in course)</a:t>
            </a:r>
          </a:p>
          <a:p>
            <a:r>
              <a:rPr lang="en-US" dirty="0" smtClean="0"/>
              <a:t>Educational assignment/program</a:t>
            </a:r>
          </a:p>
          <a:p>
            <a:r>
              <a:rPr lang="en-US" dirty="0" smtClean="0"/>
              <a:t>Loss of privileges</a:t>
            </a:r>
          </a:p>
          <a:p>
            <a:r>
              <a:rPr lang="en-US" dirty="0" smtClean="0"/>
              <a:t>Community service</a:t>
            </a:r>
          </a:p>
          <a:p>
            <a:r>
              <a:rPr lang="en-US" dirty="0" smtClean="0"/>
              <a:t>Counseling</a:t>
            </a:r>
          </a:p>
          <a:p>
            <a:r>
              <a:rPr lang="en-US" dirty="0" smtClean="0"/>
              <a:t>Probation, suspension, or expulsion</a:t>
            </a:r>
          </a:p>
        </p:txBody>
      </p:sp>
    </p:spTree>
    <p:extLst>
      <p:ext uri="{BB962C8B-B14F-4D97-AF65-F5344CB8AC3E}">
        <p14:creationId xmlns:p14="http://schemas.microsoft.com/office/powerpoint/2010/main" val="248902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791199"/>
          </a:xfrm>
        </p:spPr>
        <p:txBody>
          <a:bodyPr>
            <a:noAutofit/>
          </a:bodyPr>
          <a:lstStyle/>
          <a:p>
            <a:r>
              <a:rPr lang="en-US" sz="6000" dirty="0" smtClean="0"/>
              <a:t>Why is </a:t>
            </a:r>
            <a:br>
              <a:rPr lang="en-US" sz="6000" dirty="0" smtClean="0"/>
            </a:br>
            <a:r>
              <a:rPr lang="en-US" sz="6000" dirty="0" smtClean="0"/>
              <a:t>academic </a:t>
            </a:r>
            <a:br>
              <a:rPr lang="en-US" sz="6000" dirty="0" smtClean="0"/>
            </a:br>
            <a:r>
              <a:rPr lang="en-US" sz="6000" dirty="0" smtClean="0"/>
              <a:t>integrity </a:t>
            </a:r>
            <a:br>
              <a:rPr lang="en-US" sz="6000" dirty="0" smtClean="0"/>
            </a:br>
            <a:r>
              <a:rPr lang="en-US" sz="6000" dirty="0" smtClean="0"/>
              <a:t>important?</a:t>
            </a:r>
            <a:endParaRPr lang="en-US" sz="6000" dirty="0"/>
          </a:p>
        </p:txBody>
      </p:sp>
      <p:pic>
        <p:nvPicPr>
          <p:cNvPr id="3074" name="Picture 2" descr="C:\Users\johnsonem\AppData\Local\Microsoft\Windows\Temporary Internet Files\Content.IE5\3OOWED6O\MC90007862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431131"/>
            <a:ext cx="1857375" cy="399573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johnsonem\AppData\Local\Microsoft\Windows\Temporary Internet Files\Content.IE5\IDT0L0TV\MC90007871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2334" y="1461847"/>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62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74730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914400"/>
            <a:ext cx="8153400" cy="5105399"/>
          </a:xfrm>
        </p:spPr>
        <p:txBody>
          <a:bodyPr>
            <a:noAutofit/>
          </a:bodyPr>
          <a:lstStyle/>
          <a:p>
            <a:r>
              <a:rPr lang="en-US" sz="6600" dirty="0" smtClean="0"/>
              <a:t>What is integrity?</a:t>
            </a:r>
            <a:br>
              <a:rPr lang="en-US" sz="6600" dirty="0" smtClean="0"/>
            </a:br>
            <a:r>
              <a:rPr lang="en-US" sz="6600" dirty="0"/>
              <a:t/>
            </a:r>
            <a:br>
              <a:rPr lang="en-US" sz="6600" dirty="0"/>
            </a:br>
            <a:r>
              <a:rPr lang="en-US" sz="6600" dirty="0" smtClean="0"/>
              <a:t>What do you think “academic integrity” means?</a:t>
            </a:r>
            <a:endParaRPr lang="en-US" sz="6600" dirty="0"/>
          </a:p>
        </p:txBody>
      </p:sp>
    </p:spTree>
    <p:extLst>
      <p:ext uri="{BB962C8B-B14F-4D97-AF65-F5344CB8AC3E}">
        <p14:creationId xmlns:p14="http://schemas.microsoft.com/office/powerpoint/2010/main" val="2077917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r>
              <a:rPr lang="en-US" dirty="0"/>
              <a:t>P</a:t>
            </a:r>
            <a:r>
              <a:rPr lang="en-US" dirty="0" smtClean="0"/>
              <a:t>rinciples </a:t>
            </a:r>
            <a:r>
              <a:rPr lang="en-US" dirty="0"/>
              <a:t>(values, morals, ethics) to which one is held regarding </a:t>
            </a:r>
            <a:r>
              <a:rPr lang="en-US" dirty="0" smtClean="0"/>
              <a:t>academics</a:t>
            </a:r>
          </a:p>
          <a:p>
            <a:endParaRPr lang="en-US" dirty="0" smtClean="0"/>
          </a:p>
          <a:p>
            <a:r>
              <a:rPr lang="en-US" dirty="0" smtClean="0"/>
              <a:t>Most colleges have a clearly defined academic integrity policy, although the details vary at different schools</a:t>
            </a:r>
          </a:p>
          <a:p>
            <a:pPr lvl="1"/>
            <a:r>
              <a:rPr lang="en-US" dirty="0" smtClean="0"/>
              <a:t>Formal name (e.g., Honor Code, Honor System, Academic Integrity Policy, Code of Conduct, etc.)</a:t>
            </a:r>
          </a:p>
          <a:p>
            <a:pPr lvl="1"/>
            <a:r>
              <a:rPr lang="en-US" dirty="0" smtClean="0"/>
              <a:t>Specific regulations (e.g., types of violations, process for reporting violations, etc.)</a:t>
            </a:r>
          </a:p>
          <a:p>
            <a:pPr lvl="1"/>
            <a:r>
              <a:rPr lang="en-US" dirty="0" smtClean="0"/>
              <a:t>Consequences (e.g., types of sanctions, severity of sanctions, etc.)</a:t>
            </a:r>
          </a:p>
          <a:p>
            <a:pPr marL="0" indent="0">
              <a:buNone/>
            </a:pPr>
            <a:endParaRPr lang="en-US" dirty="0"/>
          </a:p>
        </p:txBody>
      </p:sp>
    </p:spTree>
    <p:extLst>
      <p:ext uri="{BB962C8B-B14F-4D97-AF65-F5344CB8AC3E}">
        <p14:creationId xmlns:p14="http://schemas.microsoft.com/office/powerpoint/2010/main" val="267288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 Code / Code of Conduct</a:t>
            </a:r>
            <a:endParaRPr lang="en-US" dirty="0"/>
          </a:p>
        </p:txBody>
      </p:sp>
      <p:sp>
        <p:nvSpPr>
          <p:cNvPr id="3" name="Content Placeholder 2"/>
          <p:cNvSpPr>
            <a:spLocks noGrp="1"/>
          </p:cNvSpPr>
          <p:nvPr>
            <p:ph idx="1"/>
          </p:nvPr>
        </p:nvSpPr>
        <p:spPr>
          <a:xfrm>
            <a:off x="76200" y="1600200"/>
            <a:ext cx="8991600" cy="5257800"/>
          </a:xfrm>
        </p:spPr>
        <p:txBody>
          <a:bodyPr>
            <a:normAutofit lnSpcReduction="10000"/>
          </a:bodyPr>
          <a:lstStyle/>
          <a:p>
            <a:r>
              <a:rPr lang="en-US" dirty="0" smtClean="0"/>
              <a:t>Set </a:t>
            </a:r>
            <a:r>
              <a:rPr lang="en-US" dirty="0"/>
              <a:t>of rules </a:t>
            </a:r>
            <a:r>
              <a:rPr lang="en-US" dirty="0" smtClean="0"/>
              <a:t>and expectations governing students and faculty </a:t>
            </a:r>
          </a:p>
          <a:p>
            <a:endParaRPr lang="en-US" sz="2600" dirty="0" smtClean="0"/>
          </a:p>
          <a:p>
            <a:r>
              <a:rPr lang="en-US" dirty="0" smtClean="0"/>
              <a:t>Defines honorable/acceptable behavior and dishonorable/unacceptable behavior</a:t>
            </a:r>
          </a:p>
          <a:p>
            <a:endParaRPr lang="en-US" sz="1900" dirty="0" smtClean="0"/>
          </a:p>
          <a:p>
            <a:r>
              <a:rPr lang="en-US" dirty="0" smtClean="0"/>
              <a:t>Communicates importance of academic integrity to the school community</a:t>
            </a:r>
          </a:p>
          <a:p>
            <a:endParaRPr lang="en-US" sz="1900" dirty="0" smtClean="0"/>
          </a:p>
          <a:p>
            <a:r>
              <a:rPr lang="en-US" dirty="0" smtClean="0"/>
              <a:t>May include non-academic expectations in addition to academic-related rules</a:t>
            </a:r>
          </a:p>
          <a:p>
            <a:endParaRPr lang="en-US" dirty="0"/>
          </a:p>
        </p:txBody>
      </p:sp>
    </p:spTree>
    <p:extLst>
      <p:ext uri="{BB962C8B-B14F-4D97-AF65-F5344CB8AC3E}">
        <p14:creationId xmlns:p14="http://schemas.microsoft.com/office/powerpoint/2010/main" val="174749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4800" dirty="0" smtClean="0"/>
              <a:t>Academic Integrity Violations</a:t>
            </a:r>
            <a:endParaRPr lang="en-US" sz="4800" dirty="0"/>
          </a:p>
        </p:txBody>
      </p:sp>
      <p:pic>
        <p:nvPicPr>
          <p:cNvPr id="4099" name="Picture 3" descr="C:\Users\johnsonem\AppData\Local\Microsoft\Windows\Temporary Internet Files\Content.IE5\FZ6WXXNQ\MP90039986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0740" y="2510802"/>
            <a:ext cx="4922520" cy="3280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946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Cheating</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Using unauthorized materials or methods</a:t>
            </a:r>
          </a:p>
          <a:p>
            <a:r>
              <a:rPr lang="en-US" dirty="0" smtClean="0"/>
              <a:t>Receiving (or giving) unauthorized assistance</a:t>
            </a:r>
          </a:p>
          <a:p>
            <a:r>
              <a:rPr lang="en-US" dirty="0" smtClean="0"/>
              <a:t>Receiving (or giving) unfair advantage</a:t>
            </a:r>
          </a:p>
          <a:p>
            <a:endParaRPr lang="en-US" sz="1000" dirty="0" smtClean="0"/>
          </a:p>
          <a:p>
            <a:r>
              <a:rPr lang="en-US" dirty="0" smtClean="0"/>
              <a:t>Can apply to any requirement, not just tests</a:t>
            </a:r>
          </a:p>
          <a:p>
            <a:endParaRPr lang="en-US" sz="1000" dirty="0" smtClean="0"/>
          </a:p>
          <a:p>
            <a:r>
              <a:rPr lang="en-US" dirty="0" smtClean="0"/>
              <a:t>Examples</a:t>
            </a:r>
          </a:p>
          <a:p>
            <a:pPr lvl="1"/>
            <a:r>
              <a:rPr lang="en-US" dirty="0" smtClean="0"/>
              <a:t>Copying homework or worksheet</a:t>
            </a:r>
          </a:p>
          <a:p>
            <a:pPr lvl="1"/>
            <a:r>
              <a:rPr lang="en-US" dirty="0" smtClean="0"/>
              <a:t>Referring to textbook during online quiz</a:t>
            </a:r>
          </a:p>
          <a:p>
            <a:pPr lvl="1"/>
            <a:r>
              <a:rPr lang="en-US" dirty="0" smtClean="0"/>
              <a:t>Telling a friend what’s on a test you took early</a:t>
            </a:r>
          </a:p>
          <a:p>
            <a:endParaRPr lang="en-US" dirty="0"/>
          </a:p>
        </p:txBody>
      </p:sp>
    </p:spTree>
    <p:extLst>
      <p:ext uri="{BB962C8B-B14F-4D97-AF65-F5344CB8AC3E}">
        <p14:creationId xmlns:p14="http://schemas.microsoft.com/office/powerpoint/2010/main" val="277430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Representing another person’s work as your own; can apply to:</a:t>
            </a:r>
          </a:p>
          <a:p>
            <a:pPr lvl="1"/>
            <a:r>
              <a:rPr lang="en-US" dirty="0" smtClean="0"/>
              <a:t>Ideas, thoughts</a:t>
            </a:r>
          </a:p>
          <a:p>
            <a:pPr lvl="1"/>
            <a:r>
              <a:rPr lang="en-US" dirty="0" smtClean="0"/>
              <a:t>Language, direct quotes, phrasing</a:t>
            </a:r>
          </a:p>
          <a:p>
            <a:pPr lvl="1"/>
            <a:r>
              <a:rPr lang="en-US" dirty="0" smtClean="0"/>
              <a:t>Structure, organization</a:t>
            </a:r>
          </a:p>
          <a:p>
            <a:endParaRPr lang="en-US" sz="1000" dirty="0" smtClean="0"/>
          </a:p>
          <a:p>
            <a:r>
              <a:rPr lang="en-US" dirty="0" smtClean="0"/>
              <a:t>You must attribute everything you use that’s not original and cite the source</a:t>
            </a:r>
          </a:p>
          <a:p>
            <a:endParaRPr lang="en-US" sz="1000" dirty="0"/>
          </a:p>
          <a:p>
            <a:r>
              <a:rPr lang="en-US" dirty="0" smtClean="0"/>
              <a:t>Universities are increasingly using technology to detect and prevent plagiarism</a:t>
            </a:r>
          </a:p>
          <a:p>
            <a:endParaRPr lang="en-US" dirty="0"/>
          </a:p>
        </p:txBody>
      </p:sp>
    </p:spTree>
    <p:extLst>
      <p:ext uri="{BB962C8B-B14F-4D97-AF65-F5344CB8AC3E}">
        <p14:creationId xmlns:p14="http://schemas.microsoft.com/office/powerpoint/2010/main" val="1444715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Falsification</a:t>
            </a:r>
            <a:endParaRPr lang="en-US" dirty="0"/>
          </a:p>
        </p:txBody>
      </p:sp>
      <p:sp>
        <p:nvSpPr>
          <p:cNvPr id="3" name="Content Placeholder 2"/>
          <p:cNvSpPr>
            <a:spLocks noGrp="1"/>
          </p:cNvSpPr>
          <p:nvPr>
            <p:ph idx="1"/>
          </p:nvPr>
        </p:nvSpPr>
        <p:spPr>
          <a:xfrm>
            <a:off x="495858" y="1600200"/>
            <a:ext cx="8152285" cy="4525963"/>
          </a:xfrm>
        </p:spPr>
        <p:txBody>
          <a:bodyPr>
            <a:normAutofit/>
          </a:bodyPr>
          <a:lstStyle/>
          <a:p>
            <a:r>
              <a:rPr lang="en-US" dirty="0"/>
              <a:t>Spoken or written </a:t>
            </a:r>
            <a:r>
              <a:rPr lang="en-US" dirty="0" smtClean="0"/>
              <a:t>untruths</a:t>
            </a:r>
          </a:p>
          <a:p>
            <a:endParaRPr lang="en-US" sz="2400" dirty="0"/>
          </a:p>
          <a:p>
            <a:r>
              <a:rPr lang="en-US" dirty="0" smtClean="0"/>
              <a:t>a.k.a. fabrication or misrepresentation </a:t>
            </a:r>
          </a:p>
          <a:p>
            <a:endParaRPr lang="en-US" sz="2400" dirty="0" smtClean="0"/>
          </a:p>
          <a:p>
            <a:r>
              <a:rPr lang="en-US" dirty="0" smtClean="0"/>
              <a:t>Applies to coursework, </a:t>
            </a:r>
            <a:br>
              <a:rPr lang="en-US" dirty="0" smtClean="0"/>
            </a:br>
            <a:r>
              <a:rPr lang="en-US" dirty="0" smtClean="0"/>
              <a:t>emails, conversations, </a:t>
            </a:r>
            <a:br>
              <a:rPr lang="en-US" dirty="0" smtClean="0"/>
            </a:br>
            <a:r>
              <a:rPr lang="en-US" dirty="0" smtClean="0"/>
              <a:t>documents, and more</a:t>
            </a:r>
          </a:p>
        </p:txBody>
      </p:sp>
      <p:pic>
        <p:nvPicPr>
          <p:cNvPr id="2050" name="Picture 2" descr="C:\Users\johnsonem\AppData\Local\Microsoft\Windows\Temporary Internet Files\Content.IE5\EEIC0C0M\MC9000130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558334">
            <a:off x="7132370" y="3949668"/>
            <a:ext cx="1422377" cy="197507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ohnsonem\AppData\Local\Microsoft\Windows\Temporary Internet Files\Content.IE5\EEIC0C0M\MC90038359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206216">
            <a:off x="4613150" y="3791724"/>
            <a:ext cx="2617394" cy="190581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johnsonem\AppData\Local\Microsoft\Windows\Temporary Internet Files\Content.IE5\EEIC0C0M\MC900383598[1].wm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5657" t="59853"/>
          <a:stretch/>
        </p:blipFill>
        <p:spPr bwMode="auto">
          <a:xfrm rot="2881384">
            <a:off x="8031095" y="4813234"/>
            <a:ext cx="689572" cy="828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010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Violations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Unauthorized collaboration</a:t>
            </a:r>
          </a:p>
          <a:p>
            <a:endParaRPr lang="en-US" sz="1200" dirty="0" smtClean="0"/>
          </a:p>
          <a:p>
            <a:r>
              <a:rPr lang="en-US" dirty="0" smtClean="0"/>
              <a:t>Compromising the security or integrity of an exam, assignment, or grading process</a:t>
            </a:r>
          </a:p>
          <a:p>
            <a:endParaRPr lang="en-US" sz="1200" dirty="0" smtClean="0"/>
          </a:p>
          <a:p>
            <a:r>
              <a:rPr lang="en-US" dirty="0" smtClean="0"/>
              <a:t>Helping others to violate a policy in the code</a:t>
            </a:r>
          </a:p>
          <a:p>
            <a:endParaRPr lang="en-US" sz="1200" dirty="0" smtClean="0"/>
          </a:p>
          <a:p>
            <a:r>
              <a:rPr lang="en-US" dirty="0" smtClean="0"/>
              <a:t>Failure to report a known violation</a:t>
            </a:r>
          </a:p>
          <a:p>
            <a:endParaRPr lang="en-US" sz="1200" dirty="0" smtClean="0"/>
          </a:p>
          <a:p>
            <a:r>
              <a:rPr lang="en-US" dirty="0" smtClean="0"/>
              <a:t>Attempting to violate a policy in the code</a:t>
            </a:r>
            <a:endParaRPr lang="en-US" dirty="0"/>
          </a:p>
        </p:txBody>
      </p:sp>
    </p:spTree>
    <p:extLst>
      <p:ext uri="{BB962C8B-B14F-4D97-AF65-F5344CB8AC3E}">
        <p14:creationId xmlns:p14="http://schemas.microsoft.com/office/powerpoint/2010/main" val="2635571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1040</TotalTime>
  <Words>3126</Words>
  <Application>Microsoft Office PowerPoint</Application>
  <PresentationFormat>On-screen Show (4:3)</PresentationFormat>
  <Paragraphs>173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Academic Integrity</vt:lpstr>
      <vt:lpstr>What is integrity?  What do you think “academic integrity” means?</vt:lpstr>
      <vt:lpstr>Academic Integrity</vt:lpstr>
      <vt:lpstr>Honor Code / Code of Conduct</vt:lpstr>
      <vt:lpstr>Academic Integrity Violations</vt:lpstr>
      <vt:lpstr>Cheating</vt:lpstr>
      <vt:lpstr>Plagiarism</vt:lpstr>
      <vt:lpstr>Falsification</vt:lpstr>
      <vt:lpstr>Other Violations</vt:lpstr>
      <vt:lpstr>Possible Sanctions</vt:lpstr>
      <vt:lpstr>Why is  academic  integrity  important?</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 and Appropriate College Behaviors</dc:title>
  <dc:creator>COE</dc:creator>
  <cp:lastModifiedBy>COE</cp:lastModifiedBy>
  <cp:revision>66</cp:revision>
  <dcterms:created xsi:type="dcterms:W3CDTF">2013-01-08T17:28:08Z</dcterms:created>
  <dcterms:modified xsi:type="dcterms:W3CDTF">2013-05-09T15:43:35Z</dcterms:modified>
</cp:coreProperties>
</file>