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77" r:id="rId4"/>
    <p:sldId id="288" r:id="rId5"/>
    <p:sldId id="293" r:id="rId6"/>
    <p:sldId id="294" r:id="rId7"/>
    <p:sldId id="295" r:id="rId8"/>
    <p:sldId id="296" r:id="rId9"/>
    <p:sldId id="297" r:id="rId10"/>
    <p:sldId id="298" r:id="rId11"/>
    <p:sldId id="299" r:id="rId12"/>
    <p:sldId id="300" r:id="rId13"/>
    <p:sldId id="301" r:id="rId14"/>
    <p:sldId id="289" r:id="rId15"/>
    <p:sldId id="291" r:id="rId16"/>
    <p:sldId id="290" r:id="rId17"/>
    <p:sldId id="292" r:id="rId18"/>
    <p:sldId id="302" r:id="rId1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4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16" autoAdjust="0"/>
    <p:restoredTop sz="86146" autoAdjust="0"/>
  </p:normalViewPr>
  <p:slideViewPr>
    <p:cSldViewPr>
      <p:cViewPr>
        <p:scale>
          <a:sx n="100" d="100"/>
          <a:sy n="100" d="100"/>
        </p:scale>
        <p:origin x="-1944"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028" y="-96"/>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2409" tIns="46205" rIns="92409" bIns="46205" rtlCol="0"/>
          <a:lstStyle>
            <a:lvl1pPr algn="r">
              <a:defRPr sz="1200"/>
            </a:lvl1pPr>
          </a:lstStyle>
          <a:p>
            <a:fld id="{4EE7AF50-F83D-4FFD-87A1-4B86792B75E3}" type="datetimeFigureOut">
              <a:rPr lang="en-US" smtClean="0"/>
              <a:pPr/>
              <a:t>5/17/2013</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2409" tIns="46205" rIns="92409" bIns="46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2409" tIns="46205" rIns="92409" bIns="46205"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53244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2 </a:t>
            </a:r>
            <a:r>
              <a:rPr lang="en-US" smtClean="0"/>
              <a:t>Lesson </a:t>
            </a:r>
            <a:r>
              <a:rPr lang="en-US" smtClean="0"/>
              <a:t>2</a:t>
            </a:r>
            <a:endParaRPr lang="en-US" dirty="0" smtClean="0"/>
          </a:p>
          <a:p>
            <a:endParaRPr lang="en-US" dirty="0" smtClean="0"/>
          </a:p>
          <a:p>
            <a:pPr defTabSz="924093">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Here is an example of a balanced schedule for a first-year college student. Notice that all of the goal colors are represented, which demonstrates that the student is not letting one area completely consume the others. However, also notice that academic pursuits do take the majority of the weekdays.</a:t>
            </a:r>
          </a:p>
          <a:p>
            <a:pPr>
              <a:buFontTx/>
              <a:buNone/>
            </a:pPr>
            <a:endParaRPr lang="en-US" baseline="0" dirty="0" smtClean="0"/>
          </a:p>
          <a:p>
            <a:pPr>
              <a:buFontTx/>
              <a:buNone/>
            </a:pPr>
            <a:r>
              <a:rPr lang="en-US" baseline="0" dirty="0" smtClean="0"/>
              <a:t>If you start out with </a:t>
            </a:r>
            <a:r>
              <a:rPr lang="en-US" b="0" baseline="0" dirty="0" smtClean="0"/>
              <a:t>this expectation* </a:t>
            </a:r>
            <a:r>
              <a:rPr lang="en-US" baseline="0" dirty="0" smtClean="0"/>
              <a:t>before you even leave for college, and commit to maintaining that balance, this will go a long way toward having the necessary self-discipline to manage your time effectively once you’re actually on campus.</a:t>
            </a:r>
          </a:p>
          <a:p>
            <a:pPr>
              <a:buFontTx/>
              <a:buNone/>
            </a:pPr>
            <a:endParaRPr lang="en-US" baseline="0" dirty="0" smtClean="0"/>
          </a:p>
          <a:p>
            <a:pPr>
              <a:buFontTx/>
              <a:buNone/>
            </a:pPr>
            <a:r>
              <a:rPr lang="en-US" baseline="0" dirty="0" smtClean="0"/>
              <a:t>*(that academics are going to take up the largest chunk of your time, and that other pursuits are generally going to be lower priorities than schoolwork)</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Color code:</a:t>
            </a:r>
          </a:p>
          <a:p>
            <a:pPr marL="173267" indent="-173267">
              <a:buFontTx/>
              <a:buChar char="-"/>
            </a:pPr>
            <a:r>
              <a:rPr lang="en-US" baseline="0" dirty="0" smtClean="0"/>
              <a:t>Blue = academics</a:t>
            </a:r>
          </a:p>
          <a:p>
            <a:pPr marL="173267" indent="-173267">
              <a:buFontTx/>
              <a:buChar char="-"/>
            </a:pPr>
            <a:r>
              <a:rPr lang="en-US" baseline="0" dirty="0" smtClean="0"/>
              <a:t>Red = social</a:t>
            </a:r>
          </a:p>
          <a:p>
            <a:pPr marL="173267" indent="-173267">
              <a:buFontTx/>
              <a:buChar char="-"/>
            </a:pPr>
            <a:r>
              <a:rPr lang="en-US" baseline="0" dirty="0" smtClean="0"/>
              <a:t>Green = health/wellness</a:t>
            </a:r>
          </a:p>
          <a:p>
            <a:pPr marL="173267" indent="-173267">
              <a:buFontTx/>
              <a:buChar char="-"/>
            </a:pPr>
            <a:r>
              <a:rPr lang="en-US" baseline="0" dirty="0" smtClean="0"/>
              <a:t>Purple = daily living</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Color code:</a:t>
            </a:r>
          </a:p>
          <a:p>
            <a:pPr marL="173267" indent="-173267">
              <a:buFontTx/>
              <a:buChar char="-"/>
            </a:pPr>
            <a:r>
              <a:rPr lang="en-US" baseline="0" dirty="0" smtClean="0"/>
              <a:t>Blue = academics</a:t>
            </a:r>
          </a:p>
          <a:p>
            <a:pPr marL="173267" indent="-173267">
              <a:buFontTx/>
              <a:buChar char="-"/>
            </a:pPr>
            <a:r>
              <a:rPr lang="en-US" baseline="0" dirty="0" smtClean="0"/>
              <a:t>Red = social</a:t>
            </a:r>
          </a:p>
          <a:p>
            <a:pPr marL="173267" indent="-173267">
              <a:buFontTx/>
              <a:buChar char="-"/>
            </a:pPr>
            <a:r>
              <a:rPr lang="en-US" baseline="0" dirty="0" smtClean="0"/>
              <a:t>Green = health/wellness</a:t>
            </a:r>
          </a:p>
          <a:p>
            <a:pPr marL="173267" indent="-173267">
              <a:buFontTx/>
              <a:buChar char="-"/>
            </a:pPr>
            <a:r>
              <a:rPr lang="en-US" baseline="0" dirty="0" smtClean="0"/>
              <a:t>Purple = daily living</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r>
              <a:rPr lang="en-US" b="1" baseline="0" dirty="0" smtClean="0"/>
              <a:t>(Guided Practice)</a:t>
            </a:r>
          </a:p>
          <a:p>
            <a:pPr>
              <a:buFontTx/>
              <a:buNone/>
            </a:pPr>
            <a:endParaRPr lang="en-US" baseline="0" dirty="0" smtClean="0"/>
          </a:p>
          <a:p>
            <a:pPr>
              <a:buFontTx/>
              <a:buNone/>
            </a:pPr>
            <a:r>
              <a:rPr lang="en-US" baseline="0" dirty="0" smtClean="0"/>
              <a:t>Now that we have seen what a balanced schedule looks like, this is a group activity to help the students practice creating a balanced schedule.</a:t>
            </a:r>
          </a:p>
          <a:p>
            <a:pPr>
              <a:buFontTx/>
              <a:buNone/>
            </a:pPr>
            <a:endParaRPr lang="en-US" baseline="0" dirty="0" smtClean="0"/>
          </a:p>
          <a:p>
            <a:pPr>
              <a:buFontTx/>
              <a:buNone/>
            </a:pPr>
            <a:r>
              <a:rPr lang="en-US" baseline="0" dirty="0" smtClean="0"/>
              <a:t>Some students may tend to tune out this example because it has a lot of numbers and calculations in it, and they may find that intimidating. However, the actual numbers are not the most important part of the example. The point is that when a student doesn’t establish a solid academic foundation at the very beginning of their college career, they are going to spend the rest of their time playing catch-up and worrying about whether they can make grades high enough to keep progressing through their curriculum. </a:t>
            </a:r>
          </a:p>
          <a:p>
            <a:pPr>
              <a:buFontTx/>
              <a:buNone/>
            </a:pPr>
            <a:endParaRPr lang="en-US" baseline="0" dirty="0" smtClean="0"/>
          </a:p>
          <a:p>
            <a:pPr>
              <a:buFontTx/>
              <a:buNone/>
            </a:pPr>
            <a:r>
              <a:rPr lang="en-US" baseline="0" dirty="0" smtClean="0"/>
              <a:t>In contrast, a student who starts out on the right foot academically will have a great deal less pressure on them. College is difficult enough without having to spend time worrying about whether you will be kicked out of school next semester due to low grades!</a:t>
            </a:r>
          </a:p>
          <a:p>
            <a:pPr>
              <a:buFontTx/>
              <a:buNone/>
            </a:pPr>
            <a:endParaRPr lang="en-US" baseline="0" dirty="0" smtClean="0"/>
          </a:p>
          <a:p>
            <a:pPr>
              <a:buFontTx/>
              <a:buNone/>
            </a:pPr>
            <a:r>
              <a:rPr lang="en-US" baseline="0" dirty="0" smtClean="0"/>
              <a:t>Note that in order to declare her major, Annie will have to earn a 3.6 while taking 15 semester hours. If Annie only takes 12 hours per semester (which is what she did freshman year), she will not be able to earn a high enough GPA to declare the major at the end of this semester. (It would have to be a 4.5 with 12 hours…not going to happen on a 4.0 scale!)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In addition to worrying about whether she can declare her major, Annie needs to consider whether she will be put on academic probation if she doesn’t improve her grades. All universities have minimum GPA requirements – if a student’s grades fall below the minimum requirement, the student takes a “mandatory vacation” from school for at least one semester. This is generally a new concept for high school students, as most high schools do not suspend students due to low grades.</a:t>
            </a:r>
          </a:p>
          <a:p>
            <a:pPr>
              <a:buFontTx/>
              <a:buNone/>
            </a:pPr>
            <a:endParaRPr lang="en-US" baseline="0" dirty="0" smtClean="0"/>
          </a:p>
          <a:p>
            <a:pPr>
              <a:buFontTx/>
              <a:buNone/>
            </a:pPr>
            <a:r>
              <a:rPr lang="en-US" baseline="0" dirty="0" smtClean="0"/>
              <a:t>Because Annie’s grades are so low, she won’t even be allowed to stay in school unless she earns a 3.0 in 12 semester hours. (If she takes 15 hours this semester, she only needs to make a 2.8.)</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If Annie had established even a slightly more solid academic foundation last year (raising 2 grades from D’s to C’s) then she would not need to work quite as hard this semester. But because she earned a 1.5, she now has to work harder this semester in order to achieve the same results. </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Clearly, Annie has gotten herself off-track somewhere during her first year of college. We created a sample schedule that incorporates some of the mistakes that college students tend to make.  We know that if she had designed a balanced schedule that addressed all of her goals and maintained a clear focus on academics, her results may have been different. </a:t>
            </a:r>
          </a:p>
          <a:p>
            <a:pPr>
              <a:buFontTx/>
              <a:buNone/>
            </a:pPr>
            <a:endParaRPr lang="en-US" baseline="0" dirty="0" smtClean="0"/>
          </a:p>
          <a:p>
            <a:pPr>
              <a:buFontTx/>
              <a:buNone/>
            </a:pPr>
            <a:r>
              <a:rPr lang="en-US" baseline="0" dirty="0" smtClean="0"/>
              <a:t>Starting with “Annie’s Sample Schedule,” have the entire class work together (or in small groups) to create a schedule that is balanced and reflects academics as Annie’s #1 priority.  If students prefer, they can make the changes on Annie’s Sample Schedule or they can use the blank schedule to start from scratch.</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17</a:t>
            </a:fld>
            <a:endParaRPr lang="en-US"/>
          </a:p>
        </p:txBody>
      </p:sp>
    </p:spTree>
    <p:extLst>
      <p:ext uri="{BB962C8B-B14F-4D97-AF65-F5344CB8AC3E}">
        <p14:creationId xmlns:p14="http://schemas.microsoft.com/office/powerpoint/2010/main" val="413995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1" dirty="0" smtClean="0"/>
              <a:t>(Lesson </a:t>
            </a:r>
            <a:r>
              <a:rPr lang="en-US" b="1" baseline="0" dirty="0" smtClean="0"/>
              <a:t>Setup and Opening</a:t>
            </a:r>
            <a:r>
              <a:rPr lang="en-US" b="1" dirty="0" smtClean="0"/>
              <a:t>)</a:t>
            </a:r>
          </a:p>
          <a:p>
            <a:pPr>
              <a:buFontTx/>
              <a:buNone/>
            </a:pPr>
            <a:endParaRPr lang="en-US" dirty="0" smtClean="0"/>
          </a:p>
          <a:p>
            <a:pPr>
              <a:buFontTx/>
              <a:buNone/>
            </a:pPr>
            <a:r>
              <a:rPr lang="en-US" dirty="0" smtClean="0"/>
              <a:t>To begin this lesson, have the</a:t>
            </a:r>
            <a:r>
              <a:rPr lang="en-US" baseline="0" dirty="0" smtClean="0"/>
              <a:t> students take out their goal setting sheets that they started in Lesson 1 and continued in Lesson 2 and Activity 2. </a:t>
            </a:r>
          </a:p>
          <a:p>
            <a:pPr>
              <a:buFontTx/>
              <a:buNone/>
            </a:pPr>
            <a:endParaRPr lang="en-US" baseline="0" dirty="0" smtClean="0"/>
          </a:p>
          <a:p>
            <a:pPr>
              <a:buFontTx/>
              <a:buNone/>
            </a:pPr>
            <a:r>
              <a:rPr lang="en-US" baseline="0" dirty="0" smtClean="0"/>
              <a:t>Give the students an opportunity to </a:t>
            </a:r>
            <a:r>
              <a:rPr lang="en-US" i="1" baseline="0" dirty="0" smtClean="0"/>
              <a:t>briefly</a:t>
            </a:r>
            <a:r>
              <a:rPr lang="en-US" baseline="0" dirty="0" smtClean="0"/>
              <a:t> review their goals, plans, and resources, just as a reminder.</a:t>
            </a:r>
          </a:p>
          <a:p>
            <a:pPr>
              <a:buFontTx/>
              <a:buNone/>
            </a:pPr>
            <a:endParaRPr lang="en-US" baseline="0" dirty="0" smtClean="0"/>
          </a:p>
          <a:p>
            <a:pPr>
              <a:buFontTx/>
              <a:buNone/>
            </a:pPr>
            <a:r>
              <a:rPr lang="en-US" baseline="0" dirty="0" smtClean="0"/>
              <a:t>If time allows, have the students share with each other and compare notes about their goals and resources.</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As students review their goals, a pattern is likely to emerge – most students will probably have many more NON-academic goals than academic goals. The goal-setting worksheet is set up in a way that places equal emphasis on each of the four types of goals – this is done in order to make sure that students realize that they need to set goals in every area of their lives, not just the academic area. However, in this lesson, students will be guided to understand that for successful college students, academics are generally the biggest “piece of the pie,” so to speak. Students will learn to create a balanced schedule that includes time for all areas, but focuses on academic priorities.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093">
              <a:defRPr/>
            </a:pPr>
            <a:r>
              <a:rPr lang="en-US" b="1" baseline="0" dirty="0" smtClean="0"/>
              <a:t>(Lesson Body)</a:t>
            </a:r>
          </a:p>
          <a:p>
            <a:pPr defTabSz="924093">
              <a:defRPr/>
            </a:pPr>
            <a:endParaRPr lang="en-US" baseline="0" dirty="0" smtClean="0"/>
          </a:p>
          <a:p>
            <a:pPr defTabSz="924093">
              <a:defRPr/>
            </a:pPr>
            <a:r>
              <a:rPr lang="en-US" baseline="0" dirty="0" smtClean="0"/>
              <a:t>A well-rounded routine is beneficial for students. Research shows that students who are involved in more than academics do better in their classes, feel more connected to the college community, and are more likely to stay and graduate. </a:t>
            </a:r>
          </a:p>
          <a:p>
            <a:pPr>
              <a:buFontTx/>
              <a:buNone/>
            </a:pPr>
            <a:endParaRPr lang="en-US" baseline="0" dirty="0" smtClean="0"/>
          </a:p>
          <a:p>
            <a:pPr>
              <a:buFontTx/>
              <a:buNone/>
            </a:pPr>
            <a:r>
              <a:rPr lang="en-US" baseline="0" dirty="0" smtClean="0"/>
              <a:t>However, with all the opportunities available on a college campus, it is easy to unintentionally shift priorities and lose focus on the fundamental reason for attending college, which is to get an education.</a:t>
            </a:r>
          </a:p>
          <a:p>
            <a:pPr>
              <a:buFontTx/>
              <a:buNone/>
            </a:pPr>
            <a:endParaRPr lang="en-US" baseline="0" dirty="0" smtClean="0"/>
          </a:p>
          <a:p>
            <a:pPr>
              <a:buFontTx/>
              <a:buNone/>
            </a:pPr>
            <a:r>
              <a:rPr lang="en-US" baseline="0" dirty="0" smtClean="0"/>
              <a:t>Thus, in the first year of college, especially during the first semester, it’s not necessary (and it’s generally not beneficial) to dive directly into the “full” college experience.</a:t>
            </a:r>
          </a:p>
          <a:p>
            <a:pPr>
              <a:buFontTx/>
              <a:buNone/>
            </a:pPr>
            <a:endParaRPr lang="en-US" baseline="0" dirty="0" smtClean="0"/>
          </a:p>
          <a:p>
            <a:pPr defTabSz="924093">
              <a:defRPr/>
            </a:pPr>
            <a:r>
              <a:rPr lang="en-US" baseline="0" dirty="0" smtClean="0"/>
              <a:t>It is much more important for first-year students to focus on establishing a solid academic foundation. The idea is to build a strong </a:t>
            </a:r>
            <a:r>
              <a:rPr lang="en-US" u="sng" baseline="0" dirty="0" smtClean="0"/>
              <a:t>academic </a:t>
            </a:r>
            <a:r>
              <a:rPr lang="en-US" u="none" baseline="0" dirty="0" smtClean="0"/>
              <a:t>foundation the first year in order to be able to </a:t>
            </a:r>
            <a:r>
              <a:rPr lang="en-US" u="sng" baseline="0" dirty="0" smtClean="0"/>
              <a:t>stay</a:t>
            </a:r>
            <a:r>
              <a:rPr lang="en-US" u="none" baseline="0" dirty="0" smtClean="0"/>
              <a:t> in college long enough to enjoy the full college experience. Students</a:t>
            </a:r>
            <a:r>
              <a:rPr lang="en-US" baseline="0" dirty="0" smtClean="0"/>
              <a:t> need to develop a clear understanding of how to navigate the academic expectations and supports of their college. After establishing that solid academic foundation, students can branch out more and get involved in different ways in subsequent semesters.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Example:</a:t>
            </a:r>
          </a:p>
          <a:p>
            <a:pPr>
              <a:buFontTx/>
              <a:buNone/>
            </a:pPr>
            <a:r>
              <a:rPr lang="en-US" baseline="0" dirty="0" smtClean="0"/>
              <a:t>Rob is a first-year student who is interested in music and dance. He may want to attend the meetings of a student organization in the fine arts department, and maybe even join the organization. However, he would probably want to hold off on making commitments of involvement beyond what would be expected of the general membership, such as running for office or organizing a fundraiser, etc. Increased involvement, including possibly a leadership position, can come later, after he has established a solid academic foundation.</a:t>
            </a: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For students with disabilities, this is particularly important. Students with disabilities often must work harder and longer in order to achieve the same academic results as students without disabilities. Just as in high school, this will be true in college. Even students with disabilities who don’t require extensive assistance in high school will probably find that their college work requires a significant increase in focus and dedication in order to achieve their goals.</a:t>
            </a:r>
          </a:p>
          <a:p>
            <a:pPr>
              <a:buFontTx/>
              <a:buNone/>
            </a:pPr>
            <a:endParaRPr lang="en-US" baseline="0" dirty="0" smtClean="0"/>
          </a:p>
          <a:p>
            <a:pPr>
              <a:buFontTx/>
              <a:buNone/>
            </a:pPr>
            <a:r>
              <a:rPr lang="en-US" baseline="0" dirty="0" smtClean="0"/>
              <a:t>It can be difficult for new college students to know how much time they should be spending on academics in order to create a balanced schedule. Because high school students spend more time in class than college students and many high school courses require minimal studying and preparation outside of the classroom, lots of students don’t have a feel for the time commitment required for successful college academics.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Time commitments will vary by student, college, major, etc., but the general “rule of thumb” for university students is that they should be spending approximately 3 hours each week on coursework outside of class for every semester hour of your schedule. Thus, a 3 semester hour class would require 9 hours of outside work each week (preparation, reading, studying, homework, etc.) in addition to the 3 hours spent in class. Students who are taking a minimum course load of 12 semester hours should be spending about 36 hours per week on schoolwork, in addition to the 12 hours they spend in class. Students should keep in mind that most college students take more than 12 hours each semester, so the total time should increase accordingly. In addition, students with disabilities often need to spend more time on schoolwork than their peers, so the number of hours they spend doing coursework per semester hour may be higher. (4 hours, 5+…depends on the student and the class)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It’s important to keep in mind that these totals are in addition to the hours that you spend in class each week. Thus, the 12-hour course load with the 36 hours of studying actually adds up to a total of 48 hours per week spent on academics. These totals may be surprising to students, as they quickly add up to a time commitment that is actually greater than a full-time job. If this sounds overwhelming, it may help to put it in the perspective of being broken down into amount of time spent per day. To reach 36 hours per week, a student would need to plan for about 6 hours of study time on 6 days of the week, or a little more than 5 hours per day if spread out across all 7 days of the week.</a:t>
            </a: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100" dirty="0"/>
              <a:t>Because students spend less time in class, first year college students often feel like they have a great deal of “free time” on their hands; however all that “free time” passes very quickly, and without good time management skills, students often end up not having adequately prepared for class. In order to succeed, students must harness all that unstructured time by creating and sticking with a weekly/daily schedule. </a:t>
            </a:r>
          </a:p>
          <a:p>
            <a:pPr>
              <a:buFontTx/>
              <a:buNone/>
            </a:pPr>
            <a:endParaRPr lang="en-US" sz="1100" dirty="0"/>
          </a:p>
          <a:p>
            <a:pPr>
              <a:buFontTx/>
              <a:buNone/>
            </a:pPr>
            <a:r>
              <a:rPr lang="en-US" sz="1100" dirty="0"/>
              <a:t>When creating your schedule, you need to be sure that the way you spend your time reflects your goals and your priorities. In other words, you need to ensure that you create a balanced schedule that provides you with time for each of your goal areas, but that devotes more time to the areas that are a higher priority for you. (For college students, this area should generally be academics.)</a:t>
            </a:r>
          </a:p>
          <a:p>
            <a:pPr>
              <a:buFontTx/>
              <a:buNone/>
            </a:pPr>
            <a:endParaRPr lang="en-US" sz="1100" dirty="0"/>
          </a:p>
          <a:p>
            <a:pPr>
              <a:buFontTx/>
              <a:buNone/>
            </a:pPr>
            <a:r>
              <a:rPr lang="en-US" sz="1100" dirty="0"/>
              <a:t>While some students to legitimately prefer to study at night, remind students to be careful about getting into the habit of sleeping too much during the day and counting too much on studying all in the evening. The dorms are not generally conducive to studying.</a:t>
            </a:r>
          </a:p>
          <a:p>
            <a:pPr>
              <a:buFontTx/>
              <a:buNone/>
            </a:pPr>
            <a:endParaRPr lang="en-US" sz="1100" dirty="0"/>
          </a:p>
          <a:p>
            <a:pPr>
              <a:buFontTx/>
              <a:buNone/>
            </a:pPr>
            <a:r>
              <a:rPr lang="en-US" sz="1100" dirty="0"/>
              <a:t>Another thing to consider is balancing your time to avoid overloading any one day of the week, especially with academic goals. It’s often tempting for students to plan “marathon” study sessions in order to free up larger blocks of time or even entire days for non-academic tasks. However, not only does this run the risk of backfiring if the student gets sick or otherwise has to cancel that “marathon” session, but it also often leads to less effective studying than spacing out academic tasks would.</a:t>
            </a: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2782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72425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6926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29096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61843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41765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43895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5079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47219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009725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1285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latin typeface="Calibri"/>
              </a:rPr>
              <a:pPr/>
              <a:t>5/17/2013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49496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1175"/>
            <a:ext cx="7772400" cy="1470025"/>
          </a:xfrm>
        </p:spPr>
        <p:txBody>
          <a:bodyPr>
            <a:noAutofit/>
          </a:bodyPr>
          <a:lstStyle/>
          <a:p>
            <a:r>
              <a:rPr lang="en-US" sz="4800" dirty="0" smtClean="0">
                <a:solidFill>
                  <a:schemeClr val="bg1"/>
                </a:solidFill>
              </a:rPr>
              <a:t>Finding and Maintaining an Academic and Social Balance</a:t>
            </a:r>
            <a:endParaRPr lang="en-US" sz="4800" dirty="0">
              <a:solidFill>
                <a:schemeClr val="bg1"/>
              </a:solidFill>
            </a:endParaRPr>
          </a:p>
        </p:txBody>
      </p:sp>
      <p:pic>
        <p:nvPicPr>
          <p:cNvPr id="1027" name="Picture 3" descr="C:\Documents and Settings\COE\Local Settings\Temporary Internet Files\Content.IE5\4HXTQ3AH\MCj02500770000[1].wmf"/>
          <p:cNvPicPr>
            <a:picLocks noChangeAspect="1" noChangeArrowheads="1"/>
          </p:cNvPicPr>
          <p:nvPr/>
        </p:nvPicPr>
        <p:blipFill>
          <a:blip r:embed="rId3" cstate="print"/>
          <a:srcRect/>
          <a:stretch>
            <a:fillRect/>
          </a:stretch>
        </p:blipFill>
        <p:spPr bwMode="auto">
          <a:xfrm>
            <a:off x="2819400" y="2424014"/>
            <a:ext cx="3657600" cy="367198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Sample Balanced Schedule</a:t>
            </a:r>
            <a:endParaRPr lang="en-US" sz="4800" dirty="0">
              <a:solidFill>
                <a:schemeClr val="bg1"/>
              </a:solidFill>
            </a:endParaRPr>
          </a:p>
        </p:txBody>
      </p:sp>
      <p:sp>
        <p:nvSpPr>
          <p:cNvPr id="6" name="Content Placeholder 5"/>
          <p:cNvSpPr>
            <a:spLocks noGrp="1"/>
          </p:cNvSpPr>
          <p:nvPr>
            <p:ph idx="1"/>
          </p:nvPr>
        </p:nvSpPr>
        <p:spPr>
          <a:xfrm>
            <a:off x="457200" y="1524000"/>
            <a:ext cx="8229600" cy="5029200"/>
          </a:xfrm>
        </p:spPr>
        <p:txBody>
          <a:bodyPr>
            <a:normAutofit/>
          </a:bodyPr>
          <a:lstStyle/>
          <a:p>
            <a:r>
              <a:rPr lang="en-US" dirty="0" smtClean="0">
                <a:solidFill>
                  <a:schemeClr val="bg1"/>
                </a:solidFill>
              </a:rPr>
              <a:t>All goal categories are represented.</a:t>
            </a:r>
          </a:p>
          <a:p>
            <a:endParaRPr lang="en-US" dirty="0" smtClean="0">
              <a:solidFill>
                <a:schemeClr val="bg1"/>
              </a:solidFill>
            </a:endParaRPr>
          </a:p>
          <a:p>
            <a:r>
              <a:rPr lang="en-US" dirty="0" smtClean="0">
                <a:solidFill>
                  <a:schemeClr val="bg1"/>
                </a:solidFill>
              </a:rPr>
              <a:t>No one area completely consumes the others.</a:t>
            </a:r>
          </a:p>
          <a:p>
            <a:endParaRPr lang="en-US" dirty="0" smtClean="0">
              <a:solidFill>
                <a:schemeClr val="bg1"/>
              </a:solidFill>
            </a:endParaRPr>
          </a:p>
          <a:p>
            <a:r>
              <a:rPr lang="en-US" dirty="0" smtClean="0">
                <a:solidFill>
                  <a:schemeClr val="bg1"/>
                </a:solidFill>
              </a:rPr>
              <a:t>Academics are the biggest commitment.</a:t>
            </a:r>
          </a:p>
          <a:p>
            <a:endParaRPr lang="en-US" dirty="0" smtClean="0">
              <a:solidFill>
                <a:schemeClr val="bg1"/>
              </a:solidFill>
            </a:endParaRPr>
          </a:p>
          <a:p>
            <a:r>
              <a:rPr lang="en-US" dirty="0" smtClean="0">
                <a:solidFill>
                  <a:schemeClr val="bg1"/>
                </a:solidFill>
              </a:rPr>
              <a:t>The student treats school like a full-time job; it is expected to take up most of his/her 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2898" t="2313" r="4481" b="7964"/>
          <a:stretch/>
        </p:blipFill>
        <p:spPr>
          <a:xfrm>
            <a:off x="90488" y="74357"/>
            <a:ext cx="8963025" cy="670928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2790" t="2613" r="4483" b="13359"/>
          <a:stretch/>
        </p:blipFill>
        <p:spPr>
          <a:xfrm>
            <a:off x="55922" y="266700"/>
            <a:ext cx="9032156" cy="6324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Annie’s Unbalanced Schedule</a:t>
            </a:r>
            <a:endParaRPr lang="en-US" sz="4800" dirty="0">
              <a:solidFill>
                <a:schemeClr val="bg1"/>
              </a:solidFill>
            </a:endParaRPr>
          </a:p>
        </p:txBody>
      </p:sp>
      <p:sp>
        <p:nvSpPr>
          <p:cNvPr id="6" name="Content Placeholder 5"/>
          <p:cNvSpPr>
            <a:spLocks noGrp="1"/>
          </p:cNvSpPr>
          <p:nvPr>
            <p:ph idx="1"/>
          </p:nvPr>
        </p:nvSpPr>
        <p:spPr>
          <a:xfrm>
            <a:off x="381000" y="1600200"/>
            <a:ext cx="8458200" cy="4876800"/>
          </a:xfrm>
        </p:spPr>
        <p:txBody>
          <a:bodyPr>
            <a:normAutofit/>
          </a:bodyPr>
          <a:lstStyle/>
          <a:p>
            <a:r>
              <a:rPr lang="en-US" sz="2800" dirty="0" smtClean="0">
                <a:solidFill>
                  <a:schemeClr val="bg1"/>
                </a:solidFill>
              </a:rPr>
              <a:t>Sophomore at “Eastern North Carolina College (ENCC)”</a:t>
            </a:r>
          </a:p>
          <a:p>
            <a:endParaRPr lang="en-US" sz="2800" dirty="0" smtClean="0">
              <a:solidFill>
                <a:schemeClr val="bg1"/>
              </a:solidFill>
            </a:endParaRPr>
          </a:p>
          <a:p>
            <a:r>
              <a:rPr lang="en-US" sz="2800" dirty="0" smtClean="0">
                <a:solidFill>
                  <a:schemeClr val="bg1"/>
                </a:solidFill>
              </a:rPr>
              <a:t>1.5 GPA and 24 semester hours earned</a:t>
            </a:r>
          </a:p>
          <a:p>
            <a:endParaRPr lang="en-US" sz="2800" dirty="0" smtClean="0">
              <a:solidFill>
                <a:schemeClr val="bg1"/>
              </a:solidFill>
            </a:endParaRPr>
          </a:p>
          <a:p>
            <a:r>
              <a:rPr lang="en-US" sz="2800" dirty="0" smtClean="0">
                <a:solidFill>
                  <a:schemeClr val="bg1"/>
                </a:solidFill>
              </a:rPr>
              <a:t>Desired major: Exercise and Sport Science</a:t>
            </a:r>
          </a:p>
          <a:p>
            <a:pPr marL="457200" lvl="1" indent="0">
              <a:buNone/>
            </a:pPr>
            <a:r>
              <a:rPr lang="en-US" sz="2400" dirty="0" smtClean="0">
                <a:solidFill>
                  <a:schemeClr val="bg1"/>
                </a:solidFill>
              </a:rPr>
              <a:t>Requires a 2.5 cumulative GPA to declare major</a:t>
            </a:r>
          </a:p>
          <a:p>
            <a:endParaRPr lang="en-US" sz="2800" b="1" dirty="0" smtClean="0">
              <a:solidFill>
                <a:schemeClr val="bg1"/>
              </a:solidFill>
            </a:endParaRPr>
          </a:p>
          <a:p>
            <a:r>
              <a:rPr lang="en-US" sz="2800" b="1" dirty="0" smtClean="0">
                <a:solidFill>
                  <a:schemeClr val="bg1"/>
                </a:solidFill>
              </a:rPr>
              <a:t>To declare her major at the end of this semester, Annie must earn a 3.6 GPA and 15 semester hours!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Annie’s Unbalanced Schedule</a:t>
            </a:r>
            <a:endParaRPr lang="en-US" sz="4800" dirty="0">
              <a:solidFill>
                <a:schemeClr val="bg1"/>
              </a:solidFill>
            </a:endParaRPr>
          </a:p>
        </p:txBody>
      </p:sp>
      <p:sp>
        <p:nvSpPr>
          <p:cNvPr id="6" name="Content Placeholder 5"/>
          <p:cNvSpPr>
            <a:spLocks noGrp="1"/>
          </p:cNvSpPr>
          <p:nvPr>
            <p:ph idx="1"/>
          </p:nvPr>
        </p:nvSpPr>
        <p:spPr>
          <a:xfrm>
            <a:off x="381000" y="1600200"/>
            <a:ext cx="8458200" cy="4876800"/>
          </a:xfrm>
        </p:spPr>
        <p:txBody>
          <a:bodyPr>
            <a:normAutofit/>
          </a:bodyPr>
          <a:lstStyle/>
          <a:p>
            <a:r>
              <a:rPr lang="en-US" dirty="0" smtClean="0">
                <a:solidFill>
                  <a:schemeClr val="bg1"/>
                </a:solidFill>
              </a:rPr>
              <a:t>Furthermore, ENCC requires a 2.0 cumulative GPA to remain in good academic standing.</a:t>
            </a:r>
          </a:p>
          <a:p>
            <a:pPr>
              <a:buNone/>
            </a:pPr>
            <a:endParaRPr lang="en-US" dirty="0" smtClean="0">
              <a:solidFill>
                <a:schemeClr val="bg1"/>
              </a:solidFill>
            </a:endParaRPr>
          </a:p>
          <a:p>
            <a:r>
              <a:rPr lang="en-US" b="1" dirty="0" smtClean="0">
                <a:solidFill>
                  <a:schemeClr val="bg1"/>
                </a:solidFill>
              </a:rPr>
              <a:t>Therefore, Annie must earn at least a 3.0 and 12 semester hours in order to avoid academic probation and return to ENCC the following semester!</a:t>
            </a:r>
          </a:p>
        </p:txBody>
      </p:sp>
      <p:pic>
        <p:nvPicPr>
          <p:cNvPr id="2051" name="Picture 3" descr="C:\Documents and Settings\COE\Local Settings\Temporary Internet Files\Content.IE5\TEE9JC9Z\MCj00886220000[1].wmf"/>
          <p:cNvPicPr>
            <a:picLocks noChangeAspect="1" noChangeArrowheads="1"/>
          </p:cNvPicPr>
          <p:nvPr/>
        </p:nvPicPr>
        <p:blipFill>
          <a:blip r:embed="rId3" cstate="print"/>
          <a:srcRect/>
          <a:stretch>
            <a:fillRect/>
          </a:stretch>
        </p:blipFill>
        <p:spPr bwMode="auto">
          <a:xfrm>
            <a:off x="6705600" y="4953000"/>
            <a:ext cx="1337767" cy="1510357"/>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Save This Student!</a:t>
            </a:r>
            <a:endParaRPr lang="en-US" sz="4800" dirty="0">
              <a:solidFill>
                <a:schemeClr val="bg1"/>
              </a:solidFill>
            </a:endParaRPr>
          </a:p>
        </p:txBody>
      </p:sp>
      <p:sp>
        <p:nvSpPr>
          <p:cNvPr id="6" name="Content Placeholder 5"/>
          <p:cNvSpPr>
            <a:spLocks noGrp="1"/>
          </p:cNvSpPr>
          <p:nvPr>
            <p:ph idx="1"/>
          </p:nvPr>
        </p:nvSpPr>
        <p:spPr>
          <a:xfrm>
            <a:off x="381000" y="1600200"/>
            <a:ext cx="8458200" cy="4876800"/>
          </a:xfrm>
        </p:spPr>
        <p:txBody>
          <a:bodyPr>
            <a:normAutofit/>
          </a:bodyPr>
          <a:lstStyle/>
          <a:p>
            <a:r>
              <a:rPr lang="en-US" dirty="0" smtClean="0">
                <a:solidFill>
                  <a:schemeClr val="bg1"/>
                </a:solidFill>
              </a:rPr>
              <a:t>Annie is now stressed out! Because she did poorly her freshman year, she is now under pressure to earn very high grades this semester.</a:t>
            </a:r>
          </a:p>
          <a:p>
            <a:endParaRPr lang="en-US" dirty="0" smtClean="0">
              <a:solidFill>
                <a:schemeClr val="bg1"/>
              </a:solidFill>
            </a:endParaRPr>
          </a:p>
          <a:p>
            <a:r>
              <a:rPr lang="en-US" dirty="0" smtClean="0">
                <a:solidFill>
                  <a:schemeClr val="bg1"/>
                </a:solidFill>
              </a:rPr>
              <a:t>If she had raised her grade from a D to a C in </a:t>
            </a:r>
            <a:r>
              <a:rPr lang="en-US" b="1" i="1" dirty="0" smtClean="0">
                <a:solidFill>
                  <a:schemeClr val="bg1"/>
                </a:solidFill>
              </a:rPr>
              <a:t>one</a:t>
            </a:r>
            <a:r>
              <a:rPr lang="en-US" dirty="0" smtClean="0">
                <a:solidFill>
                  <a:schemeClr val="bg1"/>
                </a:solidFill>
              </a:rPr>
              <a:t> class each semester last year, she would only need to earn a 2.5 and 12 semester hours in order to stay at ENCC.</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Save This Student!</a:t>
            </a:r>
            <a:endParaRPr lang="en-US" sz="4800" dirty="0">
              <a:solidFill>
                <a:schemeClr val="bg1"/>
              </a:solidFill>
            </a:endParaRPr>
          </a:p>
        </p:txBody>
      </p:sp>
      <p:sp>
        <p:nvSpPr>
          <p:cNvPr id="6" name="Content Placeholder 5"/>
          <p:cNvSpPr>
            <a:spLocks noGrp="1"/>
          </p:cNvSpPr>
          <p:nvPr>
            <p:ph idx="1"/>
          </p:nvPr>
        </p:nvSpPr>
        <p:spPr>
          <a:xfrm>
            <a:off x="381000" y="1600200"/>
            <a:ext cx="8458200" cy="4876800"/>
          </a:xfrm>
        </p:spPr>
        <p:txBody>
          <a:bodyPr>
            <a:normAutofit/>
          </a:bodyPr>
          <a:lstStyle/>
          <a:p>
            <a:r>
              <a:rPr lang="en-US" b="1" i="1" dirty="0" smtClean="0">
                <a:solidFill>
                  <a:schemeClr val="bg1"/>
                </a:solidFill>
              </a:rPr>
              <a:t>Rewind</a:t>
            </a:r>
            <a:r>
              <a:rPr lang="en-US" dirty="0" smtClean="0">
                <a:solidFill>
                  <a:schemeClr val="bg1"/>
                </a:solidFill>
              </a:rPr>
              <a:t> Annie’s freshman year.</a:t>
            </a:r>
          </a:p>
          <a:p>
            <a:endParaRPr lang="en-US" dirty="0" smtClean="0">
              <a:solidFill>
                <a:schemeClr val="bg1"/>
              </a:solidFill>
            </a:endParaRPr>
          </a:p>
          <a:p>
            <a:r>
              <a:rPr lang="en-US" dirty="0" smtClean="0">
                <a:solidFill>
                  <a:schemeClr val="bg1"/>
                </a:solidFill>
              </a:rPr>
              <a:t>Collaborate to develop a balanced schedule for her first semester of college that  is more likely to produce better long-term results.</a:t>
            </a:r>
          </a:p>
          <a:p>
            <a:endParaRPr lang="en-US" dirty="0" smtClean="0">
              <a:solidFill>
                <a:schemeClr val="bg1"/>
              </a:solidFill>
            </a:endParaRPr>
          </a:p>
          <a:p>
            <a:r>
              <a:rPr lang="en-US" dirty="0" smtClean="0">
                <a:solidFill>
                  <a:schemeClr val="bg1"/>
                </a:solidFill>
              </a:rPr>
              <a:t>As a group, fill in a blank organizer. </a:t>
            </a:r>
            <a:br>
              <a:rPr lang="en-US" dirty="0" smtClean="0">
                <a:solidFill>
                  <a:schemeClr val="bg1"/>
                </a:solidFill>
              </a:rPr>
            </a:br>
            <a:r>
              <a:rPr lang="en-US" dirty="0" smtClean="0">
                <a:solidFill>
                  <a:schemeClr val="bg1"/>
                </a:solidFill>
              </a:rPr>
              <a:t>Remember: your final product should clearly reflect that academic success is Annie’s priority.</a:t>
            </a:r>
            <a:endParaRPr lang="en-US" dirty="0">
              <a:solidFill>
                <a:schemeClr val="bg1"/>
              </a:solidFill>
            </a:endParaRPr>
          </a:p>
        </p:txBody>
      </p:sp>
      <p:pic>
        <p:nvPicPr>
          <p:cNvPr id="2053" name="Picture 5" descr="C:\Documents and Settings\COE\Local Settings\Temporary Internet Files\Content.IE5\VIJMC14Y\MCj01052100000[1].wmf"/>
          <p:cNvPicPr>
            <a:picLocks noChangeAspect="1" noChangeArrowheads="1"/>
          </p:cNvPicPr>
          <p:nvPr/>
        </p:nvPicPr>
        <p:blipFill>
          <a:blip r:embed="rId3" cstate="print"/>
          <a:srcRect/>
          <a:stretch>
            <a:fillRect/>
          </a:stretch>
        </p:blipFill>
        <p:spPr bwMode="auto">
          <a:xfrm>
            <a:off x="6781800" y="1219200"/>
            <a:ext cx="1524167" cy="1371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latin typeface="Calibri"/>
                <a:hlinkClick r:id="rId4"/>
              </a:rPr>
              <a:t>This work is licensed under a Creative Commons Attribution-</a:t>
            </a:r>
            <a:r>
              <a:rPr lang="en-US" dirty="0" err="1">
                <a:solidFill>
                  <a:srgbClr val="FFFFFF"/>
                </a:solidFill>
                <a:latin typeface="Calibri"/>
                <a:hlinkClick r:id="rId4"/>
              </a:rPr>
              <a:t>NonCommercial</a:t>
            </a:r>
            <a:r>
              <a:rPr lang="en-US" dirty="0">
                <a:solidFill>
                  <a:srgbClr val="FFFFFF"/>
                </a:solidFill>
                <a:latin typeface="Calibri"/>
                <a:hlinkClick r:id="rId4"/>
              </a:rPr>
              <a:t> 3.0 </a:t>
            </a:r>
            <a:r>
              <a:rPr lang="en-US" dirty="0" err="1">
                <a:solidFill>
                  <a:srgbClr val="FFFFFF"/>
                </a:solidFill>
                <a:latin typeface="Calibri"/>
                <a:hlinkClick r:id="rId4"/>
              </a:rPr>
              <a:t>Unported</a:t>
            </a:r>
            <a:r>
              <a:rPr lang="en-US" dirty="0">
                <a:solidFill>
                  <a:srgbClr val="FFFFFF"/>
                </a:solidFill>
                <a:latin typeface="Calibri"/>
                <a:hlinkClick r:id="rId4"/>
              </a:rPr>
              <a:t> License.</a:t>
            </a:r>
            <a:endParaRPr lang="en-US" dirty="0">
              <a:solidFill>
                <a:srgbClr val="FFFFFF"/>
              </a:solidFill>
              <a:latin typeface="Calibri"/>
            </a:endParaRPr>
          </a:p>
        </p:txBody>
      </p:sp>
    </p:spTree>
    <p:extLst>
      <p:ext uri="{BB962C8B-B14F-4D97-AF65-F5344CB8AC3E}">
        <p14:creationId xmlns:p14="http://schemas.microsoft.com/office/powerpoint/2010/main" val="604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5400" dirty="0" smtClean="0">
                <a:solidFill>
                  <a:schemeClr val="bg1"/>
                </a:solidFill>
              </a:rPr>
              <a:t>Mini-Review</a:t>
            </a:r>
            <a:endParaRPr lang="en-US" sz="5400" dirty="0">
              <a:solidFill>
                <a:schemeClr val="bg1"/>
              </a:solidFill>
            </a:endParaRPr>
          </a:p>
        </p:txBody>
      </p:sp>
      <p:sp>
        <p:nvSpPr>
          <p:cNvPr id="5" name="Content Placeholder 4"/>
          <p:cNvSpPr>
            <a:spLocks noGrp="1"/>
          </p:cNvSpPr>
          <p:nvPr>
            <p:ph idx="1"/>
          </p:nvPr>
        </p:nvSpPr>
        <p:spPr>
          <a:xfrm>
            <a:off x="457200" y="1447800"/>
            <a:ext cx="8229600" cy="4953000"/>
          </a:xfrm>
        </p:spPr>
        <p:txBody>
          <a:bodyPr>
            <a:normAutofit lnSpcReduction="10000"/>
          </a:bodyPr>
          <a:lstStyle/>
          <a:p>
            <a:pPr marL="514350" indent="0" algn="ctr">
              <a:buNone/>
            </a:pPr>
            <a:endParaRPr lang="en-US" sz="2000" dirty="0" smtClean="0">
              <a:solidFill>
                <a:schemeClr val="bg1"/>
              </a:solidFill>
            </a:endParaRPr>
          </a:p>
          <a:p>
            <a:pPr marL="0" indent="0" algn="ctr">
              <a:buNone/>
            </a:pPr>
            <a:r>
              <a:rPr lang="en-US" sz="4000" dirty="0" smtClean="0">
                <a:solidFill>
                  <a:schemeClr val="bg1"/>
                </a:solidFill>
              </a:rPr>
              <a:t>What goals did you set for yourself?</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What are your plans for reaching </a:t>
            </a:r>
            <a:br>
              <a:rPr lang="en-US" sz="4000" dirty="0" smtClean="0">
                <a:solidFill>
                  <a:schemeClr val="bg1"/>
                </a:solidFill>
              </a:rPr>
            </a:br>
            <a:r>
              <a:rPr lang="en-US" sz="4000" dirty="0" smtClean="0">
                <a:solidFill>
                  <a:schemeClr val="bg1"/>
                </a:solidFill>
              </a:rPr>
              <a:t>the goals?</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What campus resources will you </a:t>
            </a:r>
            <a:br>
              <a:rPr lang="en-US" sz="4000" dirty="0" smtClean="0">
                <a:solidFill>
                  <a:schemeClr val="bg1"/>
                </a:solidFill>
              </a:rPr>
            </a:br>
            <a:r>
              <a:rPr lang="en-US" sz="4000" dirty="0" smtClean="0">
                <a:solidFill>
                  <a:schemeClr val="bg1"/>
                </a:solidFill>
              </a:rPr>
              <a:t>need to access?</a:t>
            </a:r>
          </a:p>
        </p:txBody>
      </p:sp>
      <p:cxnSp>
        <p:nvCxnSpPr>
          <p:cNvPr id="6" name="Straight Connector 5"/>
          <p:cNvCxnSpPr/>
          <p:nvPr/>
        </p:nvCxnSpPr>
        <p:spPr>
          <a:xfrm>
            <a:off x="2971800" y="2895600"/>
            <a:ext cx="3429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71800" y="4724400"/>
            <a:ext cx="3429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Goal Setting Categories</a:t>
            </a:r>
            <a:endParaRPr lang="en-US" sz="4800" dirty="0">
              <a:solidFill>
                <a:schemeClr val="bg1"/>
              </a:solidFill>
            </a:endParaRPr>
          </a:p>
        </p:txBody>
      </p:sp>
      <p:sp>
        <p:nvSpPr>
          <p:cNvPr id="6" name="Content Placeholder 5"/>
          <p:cNvSpPr>
            <a:spLocks noGrp="1"/>
          </p:cNvSpPr>
          <p:nvPr>
            <p:ph idx="1"/>
          </p:nvPr>
        </p:nvSpPr>
        <p:spPr>
          <a:xfrm>
            <a:off x="457200" y="1600200"/>
            <a:ext cx="8229600" cy="4876800"/>
          </a:xfrm>
        </p:spPr>
        <p:txBody>
          <a:bodyPr>
            <a:normAutofit/>
          </a:bodyPr>
          <a:lstStyle/>
          <a:p>
            <a:r>
              <a:rPr lang="en-US" dirty="0" smtClean="0">
                <a:solidFill>
                  <a:schemeClr val="bg1"/>
                </a:solidFill>
              </a:rPr>
              <a:t>You have set goals in four different categories:</a:t>
            </a:r>
            <a:br>
              <a:rPr lang="en-US" dirty="0" smtClean="0">
                <a:solidFill>
                  <a:schemeClr val="bg1"/>
                </a:solidFill>
              </a:rPr>
            </a:br>
            <a:r>
              <a:rPr lang="en-US" dirty="0" smtClean="0">
                <a:solidFill>
                  <a:schemeClr val="bg1"/>
                </a:solidFill>
              </a:rPr>
              <a:t>	</a:t>
            </a:r>
            <a:r>
              <a:rPr lang="en-US" sz="2800" dirty="0" smtClean="0">
                <a:solidFill>
                  <a:schemeClr val="bg1"/>
                </a:solidFill>
                <a:latin typeface="Centaur"/>
              </a:rPr>
              <a:t>• </a:t>
            </a:r>
            <a:r>
              <a:rPr lang="en-US" sz="2800" dirty="0" smtClean="0">
                <a:solidFill>
                  <a:schemeClr val="bg1"/>
                </a:solidFill>
              </a:rPr>
              <a:t>Academics		</a:t>
            </a:r>
            <a:r>
              <a:rPr lang="en-US" sz="2800" dirty="0" smtClean="0">
                <a:solidFill>
                  <a:schemeClr val="bg1"/>
                </a:solidFill>
                <a:latin typeface="Centaur"/>
              </a:rPr>
              <a:t>• </a:t>
            </a:r>
            <a:r>
              <a:rPr lang="en-US" sz="2800" dirty="0" smtClean="0">
                <a:solidFill>
                  <a:schemeClr val="bg1"/>
                </a:solidFill>
              </a:rPr>
              <a:t>Daily Living</a:t>
            </a:r>
            <a:br>
              <a:rPr lang="en-US" sz="2800" dirty="0" smtClean="0">
                <a:solidFill>
                  <a:schemeClr val="bg1"/>
                </a:solidFill>
              </a:rPr>
            </a:br>
            <a:r>
              <a:rPr lang="en-US" sz="2800" dirty="0" smtClean="0">
                <a:solidFill>
                  <a:schemeClr val="bg1"/>
                </a:solidFill>
              </a:rPr>
              <a:t>	</a:t>
            </a:r>
            <a:r>
              <a:rPr lang="en-US" sz="2800" dirty="0" smtClean="0">
                <a:solidFill>
                  <a:schemeClr val="bg1"/>
                </a:solidFill>
                <a:latin typeface="Centaur"/>
              </a:rPr>
              <a:t>• </a:t>
            </a:r>
            <a:r>
              <a:rPr lang="en-US" sz="2800" dirty="0" smtClean="0">
                <a:solidFill>
                  <a:schemeClr val="bg1"/>
                </a:solidFill>
              </a:rPr>
              <a:t>Social		</a:t>
            </a:r>
            <a:r>
              <a:rPr lang="en-US" sz="2800" dirty="0" smtClean="0">
                <a:solidFill>
                  <a:schemeClr val="bg1"/>
                </a:solidFill>
                <a:latin typeface="Centaur"/>
              </a:rPr>
              <a:t>• </a:t>
            </a:r>
            <a:r>
              <a:rPr lang="en-US" sz="2800" dirty="0" smtClean="0">
                <a:solidFill>
                  <a:schemeClr val="bg1"/>
                </a:solidFill>
              </a:rPr>
              <a:t>Health/Wellness</a:t>
            </a:r>
          </a:p>
          <a:p>
            <a:endParaRPr lang="en-US" dirty="0" smtClean="0">
              <a:solidFill>
                <a:schemeClr val="bg1"/>
              </a:solidFill>
            </a:endParaRPr>
          </a:p>
          <a:p>
            <a:r>
              <a:rPr lang="en-US" dirty="0" smtClean="0">
                <a:solidFill>
                  <a:schemeClr val="bg1"/>
                </a:solidFill>
              </a:rPr>
              <a:t>Do you have more goals in one category than in the others? Which one?</a:t>
            </a:r>
          </a:p>
          <a:p>
            <a:endParaRPr lang="en-US" dirty="0" smtClean="0">
              <a:solidFill>
                <a:schemeClr val="bg1"/>
              </a:solidFill>
            </a:endParaRPr>
          </a:p>
          <a:p>
            <a:r>
              <a:rPr lang="en-US" dirty="0" smtClean="0">
                <a:solidFill>
                  <a:schemeClr val="bg1"/>
                </a:solidFill>
              </a:rPr>
              <a:t>Which category do you think will require more goals for college students?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Balancing Priorities</a:t>
            </a:r>
            <a:endParaRPr lang="en-US" sz="4800" dirty="0">
              <a:solidFill>
                <a:schemeClr val="bg1"/>
              </a:solidFill>
            </a:endParaRPr>
          </a:p>
        </p:txBody>
      </p:sp>
      <p:sp>
        <p:nvSpPr>
          <p:cNvPr id="6" name="Content Placeholder 5"/>
          <p:cNvSpPr>
            <a:spLocks noGrp="1"/>
          </p:cNvSpPr>
          <p:nvPr>
            <p:ph idx="1"/>
          </p:nvPr>
        </p:nvSpPr>
        <p:spPr>
          <a:xfrm>
            <a:off x="457200" y="1600200"/>
            <a:ext cx="8229600" cy="4876800"/>
          </a:xfrm>
        </p:spPr>
        <p:txBody>
          <a:bodyPr>
            <a:normAutofit/>
          </a:bodyPr>
          <a:lstStyle/>
          <a:p>
            <a:r>
              <a:rPr lang="en-US" dirty="0" smtClean="0">
                <a:solidFill>
                  <a:schemeClr val="bg1"/>
                </a:solidFill>
              </a:rPr>
              <a:t>Academics is the #1 priority of successful college students, but it’s not the </a:t>
            </a:r>
            <a:r>
              <a:rPr lang="en-US" i="1" dirty="0" smtClean="0">
                <a:solidFill>
                  <a:schemeClr val="bg1"/>
                </a:solidFill>
              </a:rPr>
              <a:t>only</a:t>
            </a:r>
            <a:r>
              <a:rPr lang="en-US" dirty="0" smtClean="0">
                <a:solidFill>
                  <a:schemeClr val="bg1"/>
                </a:solidFill>
              </a:rPr>
              <a:t> priority.</a:t>
            </a:r>
          </a:p>
          <a:p>
            <a:endParaRPr lang="en-US" dirty="0" smtClean="0">
              <a:solidFill>
                <a:schemeClr val="bg1"/>
              </a:solidFill>
            </a:endParaRPr>
          </a:p>
          <a:p>
            <a:r>
              <a:rPr lang="en-US" dirty="0" smtClean="0">
                <a:solidFill>
                  <a:schemeClr val="bg1"/>
                </a:solidFill>
              </a:rPr>
              <a:t>Having a full college experience is great, but starting out </a:t>
            </a:r>
            <a:r>
              <a:rPr lang="en-US" b="1" dirty="0" smtClean="0">
                <a:solidFill>
                  <a:schemeClr val="bg1"/>
                </a:solidFill>
              </a:rPr>
              <a:t>slowly</a:t>
            </a:r>
            <a:r>
              <a:rPr lang="en-US" dirty="0" smtClean="0">
                <a:solidFill>
                  <a:schemeClr val="bg1"/>
                </a:solidFill>
              </a:rPr>
              <a:t> will lead to better results.</a:t>
            </a:r>
          </a:p>
          <a:p>
            <a:endParaRPr lang="en-US" dirty="0" smtClean="0">
              <a:solidFill>
                <a:schemeClr val="bg1"/>
              </a:solidFill>
            </a:endParaRPr>
          </a:p>
          <a:p>
            <a:r>
              <a:rPr lang="en-US" dirty="0" smtClean="0">
                <a:solidFill>
                  <a:schemeClr val="bg1"/>
                </a:solidFill>
              </a:rPr>
              <a:t>The main priority for your first year </a:t>
            </a:r>
            <a:br>
              <a:rPr lang="en-US" dirty="0" smtClean="0">
                <a:solidFill>
                  <a:schemeClr val="bg1"/>
                </a:solidFill>
              </a:rPr>
            </a:br>
            <a:r>
              <a:rPr lang="en-US" b="1" dirty="0" smtClean="0">
                <a:solidFill>
                  <a:schemeClr val="bg1"/>
                </a:solidFill>
              </a:rPr>
              <a:t>must</a:t>
            </a:r>
            <a:r>
              <a:rPr lang="en-US" dirty="0" smtClean="0">
                <a:solidFill>
                  <a:schemeClr val="bg1"/>
                </a:solidFill>
              </a:rPr>
              <a:t> be establishing a solid academic foundation.</a:t>
            </a:r>
            <a:endParaRPr lang="en-US" dirty="0">
              <a:solidFill>
                <a:schemeClr val="bg1"/>
              </a:solidFill>
            </a:endParaRPr>
          </a:p>
        </p:txBody>
      </p:sp>
      <p:pic>
        <p:nvPicPr>
          <p:cNvPr id="1026" name="Picture 2" descr="C:\Documents and Settings\COE\Local Settings\Temporary Internet Files\Content.IE5\VIJMC14Y\MCj04042650000[1].wmf"/>
          <p:cNvPicPr>
            <a:picLocks noChangeAspect="1" noChangeArrowheads="1"/>
          </p:cNvPicPr>
          <p:nvPr/>
        </p:nvPicPr>
        <p:blipFill>
          <a:blip r:embed="rId3" cstate="print"/>
          <a:srcRect/>
          <a:stretch>
            <a:fillRect/>
          </a:stretch>
        </p:blipFill>
        <p:spPr bwMode="auto">
          <a:xfrm>
            <a:off x="7315200" y="4953000"/>
            <a:ext cx="1447800" cy="141035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Example: Rob’s Plan</a:t>
            </a:r>
            <a:endParaRPr lang="en-US" sz="4800" dirty="0">
              <a:solidFill>
                <a:schemeClr val="bg1"/>
              </a:solidFill>
            </a:endParaRPr>
          </a:p>
        </p:txBody>
      </p:sp>
      <p:sp>
        <p:nvSpPr>
          <p:cNvPr id="6" name="Content Placeholder 5"/>
          <p:cNvSpPr>
            <a:spLocks noGrp="1"/>
          </p:cNvSpPr>
          <p:nvPr>
            <p:ph idx="1"/>
          </p:nvPr>
        </p:nvSpPr>
        <p:spPr>
          <a:xfrm>
            <a:off x="457200" y="1600200"/>
            <a:ext cx="8229600" cy="4876800"/>
          </a:xfrm>
        </p:spPr>
        <p:txBody>
          <a:bodyPr>
            <a:normAutofit fontScale="92500" lnSpcReduction="10000"/>
          </a:bodyPr>
          <a:lstStyle/>
          <a:p>
            <a:r>
              <a:rPr lang="en-US" dirty="0" smtClean="0">
                <a:solidFill>
                  <a:schemeClr val="bg1"/>
                </a:solidFill>
              </a:rPr>
              <a:t>Rob is a first-year college student</a:t>
            </a:r>
            <a:r>
              <a:rPr lang="en-US" dirty="0">
                <a:solidFill>
                  <a:schemeClr val="bg1"/>
                </a:solidFill>
              </a:rPr>
              <a:t> </a:t>
            </a:r>
            <a:r>
              <a:rPr lang="en-US" dirty="0" smtClean="0">
                <a:solidFill>
                  <a:schemeClr val="bg1"/>
                </a:solidFill>
              </a:rPr>
              <a:t>who is interested in music and dance.</a:t>
            </a:r>
          </a:p>
          <a:p>
            <a:r>
              <a:rPr lang="en-US" dirty="0" smtClean="0">
                <a:solidFill>
                  <a:schemeClr val="bg1"/>
                </a:solidFill>
              </a:rPr>
              <a:t>His college campus has a student organization in the fine arts department.</a:t>
            </a:r>
          </a:p>
          <a:p>
            <a:r>
              <a:rPr lang="en-US" dirty="0" smtClean="0">
                <a:solidFill>
                  <a:schemeClr val="bg1"/>
                </a:solidFill>
              </a:rPr>
              <a:t>Rob’s Plan:</a:t>
            </a:r>
          </a:p>
          <a:p>
            <a:pPr lvl="1"/>
            <a:r>
              <a:rPr lang="en-US" dirty="0" smtClean="0">
                <a:solidFill>
                  <a:schemeClr val="bg1"/>
                </a:solidFill>
              </a:rPr>
              <a:t>Fall semester: Attend meetings and participate in 1</a:t>
            </a:r>
            <a:r>
              <a:rPr lang="en-US" dirty="0" smtClean="0">
                <a:solidFill>
                  <a:srgbClr val="FFFFFF"/>
                </a:solidFill>
              </a:rPr>
              <a:t>–</a:t>
            </a:r>
            <a:r>
              <a:rPr lang="en-US" dirty="0" smtClean="0">
                <a:solidFill>
                  <a:schemeClr val="bg1"/>
                </a:solidFill>
              </a:rPr>
              <a:t>2 events</a:t>
            </a:r>
          </a:p>
          <a:p>
            <a:pPr lvl="1"/>
            <a:r>
              <a:rPr lang="en-US" dirty="0" smtClean="0">
                <a:solidFill>
                  <a:schemeClr val="bg1"/>
                </a:solidFill>
              </a:rPr>
              <a:t>Spring semester: Officially join the organization and continue to participate in events</a:t>
            </a:r>
          </a:p>
          <a:p>
            <a:pPr lvl="1"/>
            <a:r>
              <a:rPr lang="en-US" dirty="0" smtClean="0">
                <a:solidFill>
                  <a:schemeClr val="bg1"/>
                </a:solidFill>
              </a:rPr>
              <a:t>Sophomore year and beyond: Pursue a leadership position and/or volunteer to organize events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Academic Time Commitment</a:t>
            </a:r>
            <a:endParaRPr lang="en-US" sz="4800" dirty="0">
              <a:solidFill>
                <a:schemeClr val="bg1"/>
              </a:solidFill>
            </a:endParaRPr>
          </a:p>
        </p:txBody>
      </p:sp>
      <p:sp>
        <p:nvSpPr>
          <p:cNvPr id="4" name="Content Placeholder 4"/>
          <p:cNvSpPr txBox="1">
            <a:spLocks/>
          </p:cNvSpPr>
          <p:nvPr/>
        </p:nvSpPr>
        <p:spPr>
          <a:xfrm>
            <a:off x="457200" y="1295400"/>
            <a:ext cx="8229600" cy="4953000"/>
          </a:xfrm>
          <a:prstGeom prst="rect">
            <a:avLst/>
          </a:prstGeom>
        </p:spPr>
        <p:txBody>
          <a:bodyPr vert="horz" lIns="91440" tIns="45720" rIns="91440" bIns="45720" rtlCol="0">
            <a:normAutofit/>
          </a:bodyPr>
          <a:lstStyle/>
          <a:p>
            <a:pPr marL="51435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bg1"/>
                </a:solidFill>
                <a:effectLst/>
                <a:uLnTx/>
                <a:uFillTx/>
                <a:latin typeface="+mn-lt"/>
                <a:ea typeface="+mn-ea"/>
                <a:cs typeface="+mn-cs"/>
              </a:rPr>
              <a:t>How much time do you currently spend on academics outside of school?</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bg1"/>
                </a:solidFill>
                <a:effectLst/>
                <a:uLnTx/>
                <a:uFillTx/>
                <a:latin typeface="+mn-lt"/>
                <a:ea typeface="+mn-ea"/>
                <a:cs typeface="+mn-cs"/>
              </a:rPr>
              <a:t>How much time do</a:t>
            </a:r>
            <a:r>
              <a:rPr kumimoji="0" lang="en-US" sz="4000" b="0" i="0" u="none" strike="noStrike" kern="1200" cap="none" spc="0" normalizeH="0" noProof="0" dirty="0" smtClean="0">
                <a:ln>
                  <a:noFill/>
                </a:ln>
                <a:solidFill>
                  <a:schemeClr val="bg1"/>
                </a:solidFill>
                <a:effectLst/>
                <a:uLnTx/>
                <a:uFillTx/>
                <a:latin typeface="+mn-lt"/>
                <a:ea typeface="+mn-ea"/>
                <a:cs typeface="+mn-cs"/>
              </a:rPr>
              <a:t> you think college students need to spend on academics outside of class?</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cxnSp>
        <p:nvCxnSpPr>
          <p:cNvPr id="5" name="Straight Connector 4"/>
          <p:cNvCxnSpPr/>
          <p:nvPr/>
        </p:nvCxnSpPr>
        <p:spPr>
          <a:xfrm>
            <a:off x="2209800" y="3429000"/>
            <a:ext cx="4724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Picture 2" descr="C:\Users\coe\AppData\Local\Microsoft\Windows\Temporary Internet Files\Content.IE5\W02EJMXZ\MP900430829[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0776" r="50000" b="12871"/>
          <a:stretch/>
        </p:blipFill>
        <p:spPr bwMode="auto">
          <a:xfrm>
            <a:off x="782594" y="5272087"/>
            <a:ext cx="1351006" cy="1371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coe\AppData\Local\Microsoft\Windows\Temporary Internet Files\Content.IE5\W02EJMXZ\MP900430829[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0000" t="11464" b="12183"/>
          <a:stretch/>
        </p:blipFill>
        <p:spPr bwMode="auto">
          <a:xfrm>
            <a:off x="7010400" y="5272087"/>
            <a:ext cx="1351005"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Academic Time Commitment</a:t>
            </a:r>
            <a:endParaRPr lang="en-US" sz="4800" dirty="0">
              <a:solidFill>
                <a:schemeClr val="bg1"/>
              </a:solidFill>
            </a:endParaRPr>
          </a:p>
        </p:txBody>
      </p:sp>
      <p:sp>
        <p:nvSpPr>
          <p:cNvPr id="6" name="Content Placeholder 5"/>
          <p:cNvSpPr>
            <a:spLocks noGrp="1"/>
          </p:cNvSpPr>
          <p:nvPr>
            <p:ph idx="1"/>
          </p:nvPr>
        </p:nvSpPr>
        <p:spPr>
          <a:xfrm>
            <a:off x="0" y="1600200"/>
            <a:ext cx="9144000" cy="5105400"/>
          </a:xfrm>
        </p:spPr>
        <p:txBody>
          <a:bodyPr>
            <a:normAutofit/>
          </a:bodyPr>
          <a:lstStyle/>
          <a:p>
            <a:r>
              <a:rPr lang="en-US" sz="3000" dirty="0" smtClean="0">
                <a:solidFill>
                  <a:schemeClr val="bg1"/>
                </a:solidFill>
              </a:rPr>
              <a:t>In general, college academics require about </a:t>
            </a:r>
            <a:r>
              <a:rPr lang="en-US" sz="3000" b="1" dirty="0" smtClean="0">
                <a:solidFill>
                  <a:schemeClr val="bg1"/>
                </a:solidFill>
              </a:rPr>
              <a:t>3 hours of work outside of class each week for every semester hour of classes.</a:t>
            </a:r>
            <a:r>
              <a:rPr lang="en-US" sz="3000" dirty="0">
                <a:solidFill>
                  <a:schemeClr val="bg1"/>
                </a:solidFill>
              </a:rPr>
              <a:t> </a:t>
            </a:r>
            <a:endParaRPr lang="en-US" sz="3000" dirty="0" smtClean="0">
              <a:solidFill>
                <a:schemeClr val="bg1"/>
              </a:solidFill>
            </a:endParaRPr>
          </a:p>
          <a:p>
            <a:endParaRPr lang="en-US" sz="1800" dirty="0" smtClean="0">
              <a:solidFill>
                <a:schemeClr val="bg1"/>
              </a:solidFill>
            </a:endParaRPr>
          </a:p>
          <a:p>
            <a:r>
              <a:rPr lang="en-US" sz="3000" dirty="0" smtClean="0">
                <a:solidFill>
                  <a:schemeClr val="bg1"/>
                </a:solidFill>
              </a:rPr>
              <a:t>This includes all course-related tasks (e.g., reading</a:t>
            </a:r>
            <a:r>
              <a:rPr lang="en-US" sz="3000" dirty="0">
                <a:solidFill>
                  <a:schemeClr val="bg1"/>
                </a:solidFill>
              </a:rPr>
              <a:t>, </a:t>
            </a:r>
            <a:r>
              <a:rPr lang="en-US" sz="3000" dirty="0" smtClean="0">
                <a:solidFill>
                  <a:schemeClr val="bg1"/>
                </a:solidFill>
              </a:rPr>
              <a:t>homework, studying</a:t>
            </a:r>
            <a:r>
              <a:rPr lang="en-US" sz="3000" dirty="0">
                <a:solidFill>
                  <a:schemeClr val="bg1"/>
                </a:solidFill>
              </a:rPr>
              <a:t>, </a:t>
            </a:r>
            <a:r>
              <a:rPr lang="en-US" sz="3000" dirty="0" smtClean="0">
                <a:solidFill>
                  <a:schemeClr val="bg1"/>
                </a:solidFill>
              </a:rPr>
              <a:t>writing papers, </a:t>
            </a:r>
            <a:r>
              <a:rPr lang="en-US" sz="3000" dirty="0">
                <a:solidFill>
                  <a:schemeClr val="bg1"/>
                </a:solidFill>
              </a:rPr>
              <a:t>etc</a:t>
            </a:r>
            <a:r>
              <a:rPr lang="en-US" sz="3000" dirty="0" smtClean="0">
                <a:solidFill>
                  <a:schemeClr val="bg1"/>
                </a:solidFill>
              </a:rPr>
              <a:t>.)</a:t>
            </a:r>
          </a:p>
          <a:p>
            <a:endParaRPr lang="en-US" sz="1800" b="1" dirty="0" smtClean="0">
              <a:solidFill>
                <a:schemeClr val="bg1"/>
              </a:solidFill>
            </a:endParaRPr>
          </a:p>
          <a:p>
            <a:r>
              <a:rPr lang="en-US" sz="3000" dirty="0" smtClean="0">
                <a:solidFill>
                  <a:schemeClr val="bg1"/>
                </a:solidFill>
              </a:rPr>
              <a:t>This means:</a:t>
            </a:r>
          </a:p>
          <a:p>
            <a:pPr lvl="1"/>
            <a:r>
              <a:rPr lang="en-US" sz="2000" dirty="0" smtClean="0">
                <a:solidFill>
                  <a:schemeClr val="bg1"/>
                </a:solidFill>
              </a:rPr>
              <a:t>One 3-hour class requires about 9 hours of outside work per week</a:t>
            </a:r>
          </a:p>
          <a:p>
            <a:pPr lvl="1"/>
            <a:r>
              <a:rPr lang="en-US" sz="2000" dirty="0" smtClean="0">
                <a:solidFill>
                  <a:schemeClr val="bg1"/>
                </a:solidFill>
              </a:rPr>
              <a:t>A </a:t>
            </a:r>
            <a:r>
              <a:rPr lang="en-US" sz="2000" i="1" dirty="0" smtClean="0">
                <a:solidFill>
                  <a:schemeClr val="bg1"/>
                </a:solidFill>
              </a:rPr>
              <a:t>minimum</a:t>
            </a:r>
            <a:r>
              <a:rPr lang="en-US" sz="2000" dirty="0" smtClean="0">
                <a:solidFill>
                  <a:schemeClr val="bg1"/>
                </a:solidFill>
              </a:rPr>
              <a:t> full-time course load (12 hours) requires about 36 hours per week</a:t>
            </a:r>
          </a:p>
          <a:p>
            <a:pPr lvl="1"/>
            <a:r>
              <a:rPr lang="en-US" sz="2000" dirty="0" smtClean="0">
                <a:solidFill>
                  <a:schemeClr val="bg1"/>
                </a:solidFill>
              </a:rPr>
              <a:t>A </a:t>
            </a:r>
            <a:r>
              <a:rPr lang="en-US" sz="2000" i="1" dirty="0" smtClean="0">
                <a:solidFill>
                  <a:schemeClr val="bg1"/>
                </a:solidFill>
              </a:rPr>
              <a:t>typical</a:t>
            </a:r>
            <a:r>
              <a:rPr lang="en-US" sz="2000" dirty="0" smtClean="0">
                <a:solidFill>
                  <a:schemeClr val="bg1"/>
                </a:solidFill>
              </a:rPr>
              <a:t> full-time course load (15 hours) requires about 45 hours per week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Keep in Mind</a:t>
            </a:r>
            <a:endParaRPr lang="en-US" sz="4800" dirty="0">
              <a:solidFill>
                <a:schemeClr val="bg1"/>
              </a:solidFill>
            </a:endParaRPr>
          </a:p>
        </p:txBody>
      </p:sp>
      <p:sp>
        <p:nvSpPr>
          <p:cNvPr id="6" name="Content Placeholder 5"/>
          <p:cNvSpPr>
            <a:spLocks noGrp="1"/>
          </p:cNvSpPr>
          <p:nvPr>
            <p:ph idx="1"/>
          </p:nvPr>
        </p:nvSpPr>
        <p:spPr>
          <a:xfrm>
            <a:off x="457200" y="1524000"/>
            <a:ext cx="8229600" cy="5029200"/>
          </a:xfrm>
        </p:spPr>
        <p:txBody>
          <a:bodyPr>
            <a:normAutofit/>
          </a:bodyPr>
          <a:lstStyle/>
          <a:p>
            <a:r>
              <a:rPr lang="en-US" dirty="0" smtClean="0">
                <a:solidFill>
                  <a:schemeClr val="bg1"/>
                </a:solidFill>
              </a:rPr>
              <a:t>These totals do not include the hours you spend in class each week. </a:t>
            </a:r>
          </a:p>
          <a:p>
            <a:endParaRPr lang="en-US" sz="1200" dirty="0" smtClean="0">
              <a:solidFill>
                <a:schemeClr val="bg1"/>
              </a:solidFill>
            </a:endParaRPr>
          </a:p>
          <a:p>
            <a:r>
              <a:rPr lang="en-US" dirty="0" smtClean="0">
                <a:solidFill>
                  <a:schemeClr val="bg1"/>
                </a:solidFill>
              </a:rPr>
              <a:t>Students with disabilities often need to spend more time on schoolwork than their peers, so your totals may be higher.</a:t>
            </a:r>
          </a:p>
          <a:p>
            <a:endParaRPr lang="en-US" sz="1200" dirty="0" smtClean="0">
              <a:solidFill>
                <a:schemeClr val="bg1"/>
              </a:solidFill>
            </a:endParaRPr>
          </a:p>
          <a:p>
            <a:r>
              <a:rPr lang="en-US" dirty="0" smtClean="0">
                <a:solidFill>
                  <a:schemeClr val="bg1"/>
                </a:solidFill>
              </a:rPr>
              <a:t>Time commitments will vary by class.</a:t>
            </a:r>
          </a:p>
          <a:p>
            <a:pPr lvl="1"/>
            <a:r>
              <a:rPr lang="en-US" dirty="0" smtClean="0">
                <a:solidFill>
                  <a:schemeClr val="bg1"/>
                </a:solidFill>
              </a:rPr>
              <a:t>Organic Chemistry: Increased commitment likely</a:t>
            </a:r>
          </a:p>
          <a:p>
            <a:pPr lvl="1"/>
            <a:r>
              <a:rPr lang="en-US" dirty="0" smtClean="0">
                <a:solidFill>
                  <a:schemeClr val="bg1"/>
                </a:solidFill>
              </a:rPr>
              <a:t>Intro to Yoga: Decreased commitment possible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Creating a Balanced Schedule</a:t>
            </a:r>
            <a:endParaRPr lang="en-US" sz="4800" dirty="0">
              <a:solidFill>
                <a:schemeClr val="bg1"/>
              </a:solidFill>
            </a:endParaRPr>
          </a:p>
        </p:txBody>
      </p:sp>
      <p:sp>
        <p:nvSpPr>
          <p:cNvPr id="6" name="Content Placeholder 5"/>
          <p:cNvSpPr>
            <a:spLocks noGrp="1"/>
          </p:cNvSpPr>
          <p:nvPr>
            <p:ph idx="1"/>
          </p:nvPr>
        </p:nvSpPr>
        <p:spPr>
          <a:xfrm>
            <a:off x="457200" y="1676400"/>
            <a:ext cx="8229600" cy="4800600"/>
          </a:xfrm>
        </p:spPr>
        <p:txBody>
          <a:bodyPr>
            <a:normAutofit/>
          </a:bodyPr>
          <a:lstStyle/>
          <a:p>
            <a:r>
              <a:rPr lang="en-US" dirty="0" smtClean="0">
                <a:solidFill>
                  <a:schemeClr val="bg1"/>
                </a:solidFill>
              </a:rPr>
              <a:t>Most of your time in college is unstructured. You must structure it yourself by creating a weekly schedule.</a:t>
            </a:r>
          </a:p>
          <a:p>
            <a:endParaRPr lang="en-US" sz="2400" dirty="0" smtClean="0">
              <a:solidFill>
                <a:schemeClr val="bg1"/>
              </a:solidFill>
            </a:endParaRPr>
          </a:p>
          <a:p>
            <a:r>
              <a:rPr lang="en-US" dirty="0" smtClean="0">
                <a:solidFill>
                  <a:schemeClr val="bg1"/>
                </a:solidFill>
              </a:rPr>
              <a:t>Your schedule should provide you with time for each of your goal categories.</a:t>
            </a:r>
          </a:p>
          <a:p>
            <a:endParaRPr lang="en-US" sz="2400" dirty="0" smtClean="0">
              <a:solidFill>
                <a:schemeClr val="bg1"/>
              </a:solidFill>
            </a:endParaRPr>
          </a:p>
          <a:p>
            <a:r>
              <a:rPr lang="en-US" dirty="0" smtClean="0">
                <a:solidFill>
                  <a:schemeClr val="bg1"/>
                </a:solidFill>
              </a:rPr>
              <a:t>More time should be devoted to your higher priorities (i.e., academics).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3079</TotalTime>
  <Words>2732</Words>
  <Application>Microsoft Office PowerPoint</Application>
  <PresentationFormat>On-screen Show (4:3)</PresentationFormat>
  <Paragraphs>169</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1_Office Theme</vt:lpstr>
      <vt:lpstr>Finding and Maintaining an Academic and Social Balance</vt:lpstr>
      <vt:lpstr>Mini-Review</vt:lpstr>
      <vt:lpstr>Goal Setting Categories</vt:lpstr>
      <vt:lpstr>Balancing Priorities</vt:lpstr>
      <vt:lpstr>Example: Rob’s Plan</vt:lpstr>
      <vt:lpstr>Academic Time Commitment</vt:lpstr>
      <vt:lpstr>Academic Time Commitment</vt:lpstr>
      <vt:lpstr>Keep in Mind</vt:lpstr>
      <vt:lpstr>Creating a Balanced Schedule</vt:lpstr>
      <vt:lpstr>Sample Balanced Schedule</vt:lpstr>
      <vt:lpstr>PowerPoint Presentation</vt:lpstr>
      <vt:lpstr>PowerPoint Presentation</vt:lpstr>
      <vt:lpstr>Annie’s Unbalanced Schedule</vt:lpstr>
      <vt:lpstr>Annie’s Unbalanced Schedule</vt:lpstr>
      <vt:lpstr>Save This Student!</vt:lpstr>
      <vt:lpstr>Save This Student!</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294</cp:revision>
  <cp:lastPrinted>2013-05-17T00:46:31Z</cp:lastPrinted>
  <dcterms:created xsi:type="dcterms:W3CDTF">2012-12-02T17:12:03Z</dcterms:created>
  <dcterms:modified xsi:type="dcterms:W3CDTF">2013-05-17T18:17:11Z</dcterms:modified>
</cp:coreProperties>
</file>