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6" r:id="rId3"/>
    <p:sldId id="277" r:id="rId4"/>
    <p:sldId id="278" r:id="rId5"/>
    <p:sldId id="279" r:id="rId6"/>
    <p:sldId id="289" r:id="rId7"/>
    <p:sldId id="265" r:id="rId8"/>
    <p:sldId id="276" r:id="rId9"/>
    <p:sldId id="275" r:id="rId10"/>
    <p:sldId id="285" r:id="rId11"/>
    <p:sldId id="280" r:id="rId12"/>
    <p:sldId id="281" r:id="rId13"/>
    <p:sldId id="282" r:id="rId14"/>
    <p:sldId id="283" r:id="rId15"/>
    <p:sldId id="284" r:id="rId16"/>
    <p:sldId id="286" r:id="rId17"/>
    <p:sldId id="287" r:id="rId18"/>
    <p:sldId id="288" r:id="rId19"/>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2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23304" autoAdjust="0"/>
  </p:normalViewPr>
  <p:slideViewPr>
    <p:cSldViewPr>
      <p:cViewPr>
        <p:scale>
          <a:sx n="50" d="100"/>
          <a:sy n="50" d="100"/>
        </p:scale>
        <p:origin x="-338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028" y="-96"/>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sz="5400" b="0" dirty="0">
                <a:solidFill>
                  <a:schemeClr val="bg1"/>
                </a:solidFill>
              </a:rPr>
              <a:t>Categories of Goals</a:t>
            </a:r>
          </a:p>
        </c:rich>
      </c:tx>
      <c:layout/>
      <c:overlay val="0"/>
    </c:title>
    <c:autoTitleDeleted val="0"/>
    <c:view3D>
      <c:rotX val="5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Categories of Goals</c:v>
                </c:pt>
              </c:strCache>
            </c:strRef>
          </c:tx>
          <c:dLbls>
            <c:dLbl>
              <c:idx val="0"/>
              <c:layout>
                <c:manualLayout>
                  <c:x val="-0.15759964032273699"/>
                  <c:y val="0.123319869107271"/>
                </c:manualLayout>
              </c:layout>
              <c:showLegendKey val="0"/>
              <c:showVal val="0"/>
              <c:showCatName val="1"/>
              <c:showSerName val="0"/>
              <c:showPercent val="0"/>
              <c:showBubbleSize val="0"/>
            </c:dLbl>
            <c:dLbl>
              <c:idx val="1"/>
              <c:layout>
                <c:manualLayout>
                  <c:x val="-0.161147200349956"/>
                  <c:y val="-0.181118212496165"/>
                </c:manualLayout>
              </c:layout>
              <c:showLegendKey val="0"/>
              <c:showVal val="0"/>
              <c:showCatName val="1"/>
              <c:showSerName val="0"/>
              <c:showPercent val="0"/>
              <c:showBubbleSize val="0"/>
            </c:dLbl>
            <c:dLbl>
              <c:idx val="2"/>
              <c:layout>
                <c:manualLayout>
                  <c:x val="0.178819505200739"/>
                  <c:y val="-0.22417561441183501"/>
                </c:manualLayout>
              </c:layout>
              <c:tx>
                <c:rich>
                  <a:bodyPr/>
                  <a:lstStyle/>
                  <a:p>
                    <a:r>
                      <a:rPr lang="en-US" dirty="0" smtClean="0"/>
                      <a:t>Health/ Wellness</a:t>
                    </a:r>
                    <a:endParaRPr lang="en-US" dirty="0"/>
                  </a:p>
                </c:rich>
              </c:tx>
              <c:showLegendKey val="0"/>
              <c:showVal val="0"/>
              <c:showCatName val="1"/>
              <c:showSerName val="0"/>
              <c:showPercent val="0"/>
              <c:showBubbleSize val="0"/>
            </c:dLbl>
            <c:dLbl>
              <c:idx val="3"/>
              <c:layout>
                <c:manualLayout>
                  <c:x val="0.146609555749976"/>
                  <c:y val="0.14642567406346901"/>
                </c:manualLayout>
              </c:layout>
              <c:showLegendKey val="0"/>
              <c:showVal val="0"/>
              <c:showCatName val="1"/>
              <c:showSerName val="0"/>
              <c:showPercent val="0"/>
              <c:showBubbleSize val="0"/>
            </c:dLbl>
            <c:txPr>
              <a:bodyPr/>
              <a:lstStyle/>
              <a:p>
                <a:pPr>
                  <a:defRPr sz="2800">
                    <a:solidFill>
                      <a:schemeClr val="bg1"/>
                    </a:solidFill>
                  </a:defRPr>
                </a:pPr>
                <a:endParaRPr lang="en-US"/>
              </a:p>
            </c:txPr>
            <c:showLegendKey val="0"/>
            <c:showVal val="0"/>
            <c:showCatName val="1"/>
            <c:showSerName val="0"/>
            <c:showPercent val="0"/>
            <c:showBubbleSize val="0"/>
            <c:showLeaderLines val="1"/>
          </c:dLbls>
          <c:cat>
            <c:strRef>
              <c:f>Sheet1!$A$2:$A$5</c:f>
              <c:strCache>
                <c:ptCount val="4"/>
                <c:pt idx="0">
                  <c:v>Academic</c:v>
                </c:pt>
                <c:pt idx="1">
                  <c:v>Social</c:v>
                </c:pt>
                <c:pt idx="2">
                  <c:v>Health/Wellness</c:v>
                </c:pt>
                <c:pt idx="3">
                  <c:v>Daily Living</c:v>
                </c:pt>
              </c:strCache>
            </c:strRef>
          </c:cat>
          <c:val>
            <c:numRef>
              <c:f>Sheet1!$B$2:$B$5</c:f>
              <c:numCache>
                <c:formatCode>General</c:formatCode>
                <c:ptCount val="4"/>
                <c:pt idx="0">
                  <c:v>1</c:v>
                </c:pt>
                <c:pt idx="1">
                  <c:v>1</c:v>
                </c:pt>
                <c:pt idx="2">
                  <c:v>1</c:v>
                </c:pt>
                <c:pt idx="3">
                  <c:v>1</c:v>
                </c:pt>
              </c:numCache>
            </c:numRef>
          </c:val>
        </c:ser>
        <c:dLbls>
          <c:showLegendKey val="0"/>
          <c:showVal val="0"/>
          <c:showCatName val="1"/>
          <c:showSerName val="0"/>
          <c:showPercent val="0"/>
          <c:showBubbleSize val="0"/>
          <c:showLeaderLines val="1"/>
        </c:dLbls>
      </c:pie3DChart>
    </c:plotArea>
    <c:plotVisOnly val="1"/>
    <c:dispBlanksAs val="gap"/>
    <c:showDLblsOverMax val="0"/>
  </c:chart>
  <c:spPr>
    <a:ln w="19050">
      <a:solidFill>
        <a:prstClr val="black">
          <a:alpha val="0"/>
        </a:prstClr>
      </a:solidFill>
    </a:ln>
  </c:spPr>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2409" tIns="46205" rIns="92409" bIns="46205"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2409" tIns="46205" rIns="92409" bIns="46205" rtlCol="0"/>
          <a:lstStyle>
            <a:lvl1pPr algn="r">
              <a:defRPr sz="1200"/>
            </a:lvl1pPr>
          </a:lstStyle>
          <a:p>
            <a:fld id="{4EE7AF50-F83D-4FFD-87A1-4B86792B75E3}" type="datetimeFigureOut">
              <a:rPr lang="en-US" smtClean="0"/>
              <a:pPr/>
              <a:t>5/16/2013</a:t>
            </a:fld>
            <a:endParaRPr lang="en-US"/>
          </a:p>
        </p:txBody>
      </p:sp>
      <p:sp>
        <p:nvSpPr>
          <p:cNvPr id="4" name="Slide Image Placeholder 3"/>
          <p:cNvSpPr>
            <a:spLocks noGrp="1" noRot="1" noChangeAspect="1"/>
          </p:cNvSpPr>
          <p:nvPr>
            <p:ph type="sldImg" idx="2"/>
          </p:nvPr>
        </p:nvSpPr>
        <p:spPr>
          <a:xfrm>
            <a:off x="1182688" y="696913"/>
            <a:ext cx="4654550" cy="3490912"/>
          </a:xfrm>
          <a:prstGeom prst="rect">
            <a:avLst/>
          </a:prstGeom>
          <a:noFill/>
          <a:ln w="12700">
            <a:solidFill>
              <a:prstClr val="black"/>
            </a:solidFill>
          </a:ln>
        </p:spPr>
        <p:txBody>
          <a:bodyPr vert="horz" lIns="92409" tIns="46205" rIns="92409" bIns="46205"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2409" tIns="46205" rIns="92409" bIns="462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2409" tIns="46205" rIns="92409" bIns="46205"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2409" tIns="46205" rIns="92409" bIns="46205" rtlCol="0" anchor="b"/>
          <a:lstStyle>
            <a:lvl1pPr algn="r">
              <a:defRPr sz="1200"/>
            </a:lvl1pPr>
          </a:lstStyle>
          <a:p>
            <a:fld id="{B478BD2E-6024-48BF-9CB4-AE95D1CC26E4}" type="slidenum">
              <a:rPr lang="en-US" smtClean="0"/>
              <a:pPr/>
              <a:t>‹#›</a:t>
            </a:fld>
            <a:endParaRPr lang="en-US"/>
          </a:p>
        </p:txBody>
      </p:sp>
    </p:spTree>
    <p:extLst>
      <p:ext uri="{BB962C8B-B14F-4D97-AF65-F5344CB8AC3E}">
        <p14:creationId xmlns:p14="http://schemas.microsoft.com/office/powerpoint/2010/main" val="1370116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chemeClr val="tx1"/>
                </a:solidFill>
              </a:rPr>
              <a:t>Module 2 Lesson 1</a:t>
            </a:r>
          </a:p>
          <a:p>
            <a:endParaRPr lang="en-US" dirty="0" smtClean="0">
              <a:solidFill>
                <a:schemeClr val="tx1"/>
              </a:solidFill>
            </a:endParaRPr>
          </a:p>
          <a:p>
            <a:pPr defTabSz="924093">
              <a:defRPr/>
            </a:pPr>
            <a:r>
              <a:rPr lang="en-US" b="0" baseline="0" dirty="0" smtClean="0">
                <a:solidFill>
                  <a:schemeClr val="tx1"/>
                </a:solidFill>
              </a:rPr>
              <a:t>Unless otherwise specified, all clip art and images in this document are used with permission from Microsoft in accordance with their End User License Agreement.</a:t>
            </a:r>
            <a:endParaRPr lang="en-US" b="0" dirty="0" smtClean="0">
              <a:solidFill>
                <a:schemeClr val="tx1"/>
              </a:solidFill>
            </a:endParaRPr>
          </a:p>
          <a:p>
            <a:endParaRPr lang="en-US" dirty="0" smtClean="0">
              <a:solidFill>
                <a:schemeClr val="tx1"/>
              </a:solidFill>
            </a:endParaRPr>
          </a:p>
          <a:p>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sz="1000" dirty="0" smtClean="0">
                <a:solidFill>
                  <a:schemeClr val="tx1"/>
                </a:solidFill>
              </a:rPr>
              <a:t>For purposes of this activity, we’re going to be placing goals in four different categories: academic, social, health/wellness, and daily living. Almost all of the goals that college students need to set</a:t>
            </a:r>
            <a:r>
              <a:rPr lang="en-US" sz="1000" baseline="0" dirty="0" smtClean="0">
                <a:solidFill>
                  <a:schemeClr val="tx1"/>
                </a:solidFill>
              </a:rPr>
              <a:t> should be covered by these categories. </a:t>
            </a:r>
          </a:p>
          <a:p>
            <a:pPr>
              <a:buFontTx/>
              <a:buNone/>
            </a:pPr>
            <a:r>
              <a:rPr lang="en-US" sz="1000" baseline="0" dirty="0" smtClean="0">
                <a:solidFill>
                  <a:schemeClr val="tx1"/>
                </a:solidFill>
              </a:rPr>
              <a:t>Of course, there are many different ways to categorize goals; this is simply the system we have chosen to use because it fits well with the goals that college students are likely to set.</a:t>
            </a:r>
          </a:p>
          <a:p>
            <a:pPr>
              <a:buFontTx/>
              <a:buNone/>
            </a:pPr>
            <a:endParaRPr lang="en-US" sz="1000" baseline="0" dirty="0" smtClean="0">
              <a:solidFill>
                <a:schemeClr val="tx1"/>
              </a:solidFill>
            </a:endParaRPr>
          </a:p>
          <a:p>
            <a:pPr>
              <a:buFontTx/>
              <a:buNone/>
            </a:pPr>
            <a:r>
              <a:rPr lang="en-US" sz="1000" baseline="0" dirty="0" smtClean="0">
                <a:solidFill>
                  <a:schemeClr val="tx1"/>
                </a:solidFill>
              </a:rPr>
              <a:t>There may be some overlap between categories, in which case students can just use their best judgment to classify them.</a:t>
            </a:r>
          </a:p>
          <a:p>
            <a:pPr>
              <a:buFontTx/>
              <a:buNone/>
            </a:pPr>
            <a:r>
              <a:rPr lang="en-US" sz="1000" baseline="0" dirty="0" smtClean="0">
                <a:solidFill>
                  <a:schemeClr val="tx1"/>
                </a:solidFill>
              </a:rPr>
              <a:t>For example</a:t>
            </a:r>
            <a:r>
              <a:rPr lang="en-US" sz="1000" baseline="0" dirty="0" smtClean="0">
                <a:solidFill>
                  <a:schemeClr val="tx1"/>
                </a:solidFill>
                <a:sym typeface="Wingdings" pitchFamily="2" charset="2"/>
              </a:rPr>
              <a:t>:</a:t>
            </a:r>
            <a:endParaRPr lang="en-US" sz="1000" baseline="0" dirty="0" smtClean="0">
              <a:solidFill>
                <a:schemeClr val="tx1"/>
              </a:solidFill>
            </a:endParaRPr>
          </a:p>
          <a:p>
            <a:pPr marL="173267" indent="-173267">
              <a:buFont typeface="Arial" pitchFamily="34" charset="0"/>
              <a:buChar char="•"/>
            </a:pPr>
            <a:r>
              <a:rPr lang="en-US" sz="1000" baseline="0" dirty="0" smtClean="0">
                <a:solidFill>
                  <a:schemeClr val="tx1"/>
                </a:solidFill>
              </a:rPr>
              <a:t>Employment goals – getting a job could go under academic (if it’s an internship or closely related to their career goals) or daily living (if it’s just a “pay the bills” kind of job)</a:t>
            </a:r>
          </a:p>
          <a:p>
            <a:pPr marL="173267" indent="-173267">
              <a:buFont typeface="Arial" pitchFamily="34" charset="0"/>
              <a:buChar char="•"/>
            </a:pPr>
            <a:r>
              <a:rPr lang="en-US" sz="1000" baseline="0" dirty="0" smtClean="0">
                <a:solidFill>
                  <a:schemeClr val="tx1"/>
                </a:solidFill>
              </a:rPr>
              <a:t>Goals about joining or participating in groups – these could fall under academic (joining a professional group for your major), social (skydiving club), or health/wellness (a religious organization)</a:t>
            </a:r>
          </a:p>
          <a:p>
            <a:pPr>
              <a:buFontTx/>
              <a:buNone/>
            </a:pPr>
            <a:r>
              <a:rPr lang="en-US" sz="1000" baseline="0" dirty="0" smtClean="0">
                <a:solidFill>
                  <a:schemeClr val="tx1"/>
                </a:solidFill>
              </a:rPr>
              <a:t>There’s no need to get too caught up in which category the goals fall under, as long as students have goals in each category</a:t>
            </a:r>
          </a:p>
          <a:p>
            <a:pPr>
              <a:buFontTx/>
              <a:buNone/>
            </a:pPr>
            <a:endParaRPr lang="en-US" sz="1000"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rPr>
              <a:t>When setting goals in the area of</a:t>
            </a:r>
            <a:r>
              <a:rPr lang="en-US" sz="1000" baseline="0" dirty="0" smtClean="0">
                <a:solidFill>
                  <a:schemeClr val="tx1"/>
                </a:solidFill>
              </a:rPr>
              <a:t> academics, these are some of the different areas that students should consider.</a:t>
            </a:r>
          </a:p>
          <a:p>
            <a:pPr>
              <a:buFontTx/>
              <a:buNone/>
            </a:pPr>
            <a:endParaRPr lang="en-US" sz="1000" dirty="0" smtClean="0">
              <a:solidFill>
                <a:schemeClr val="tx1"/>
              </a:solidFill>
            </a:endParaRPr>
          </a:p>
          <a:p>
            <a:pPr>
              <a:buNone/>
            </a:pPr>
            <a:r>
              <a:rPr lang="en-US" sz="1000" u="sng" dirty="0" smtClean="0">
                <a:solidFill>
                  <a:schemeClr val="tx1"/>
                </a:solidFill>
              </a:rPr>
              <a:t>Areas to Consider</a:t>
            </a:r>
          </a:p>
          <a:p>
            <a:pPr marL="171450" indent="-171450">
              <a:buFont typeface="Arial" pitchFamily="34" charset="0"/>
              <a:buChar char="•"/>
            </a:pPr>
            <a:r>
              <a:rPr lang="en-US" sz="1000" dirty="0" smtClean="0">
                <a:solidFill>
                  <a:schemeClr val="tx1"/>
                </a:solidFill>
              </a:rPr>
              <a:t>Getting started academically on campus</a:t>
            </a:r>
          </a:p>
          <a:p>
            <a:pPr marL="628650" lvl="1" indent="-171450">
              <a:buFont typeface="Arial" pitchFamily="34" charset="0"/>
              <a:buChar char="•"/>
            </a:pPr>
            <a:r>
              <a:rPr lang="en-US" sz="1000" dirty="0" smtClean="0">
                <a:solidFill>
                  <a:schemeClr val="tx1"/>
                </a:solidFill>
              </a:rPr>
              <a:t>e.g., locating and getting familiar</a:t>
            </a:r>
            <a:r>
              <a:rPr lang="en-US" sz="1000" baseline="0" dirty="0" smtClean="0">
                <a:solidFill>
                  <a:schemeClr val="tx1"/>
                </a:solidFill>
              </a:rPr>
              <a:t> with supports, goals that will be most pertinent at the beginning of college</a:t>
            </a:r>
            <a:endParaRPr lang="en-US" sz="1000"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solidFill>
                  <a:schemeClr val="tx1"/>
                </a:solidFill>
              </a:rPr>
              <a:t>Academic campus resources  </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solidFill>
                  <a:schemeClr val="tx1"/>
                </a:solidFill>
              </a:rPr>
              <a:t>e.g., finding and utilizing resources</a:t>
            </a:r>
            <a:r>
              <a:rPr lang="en-US" sz="1000" baseline="0" dirty="0" smtClean="0">
                <a:solidFill>
                  <a:schemeClr val="tx1"/>
                </a:solidFill>
              </a:rPr>
              <a:t> such as disability supports, tutoring, etc.</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Time management and organization</a:t>
            </a:r>
          </a:p>
          <a:p>
            <a:pPr marL="628650" marR="0" lvl="2"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solidFill>
                  <a:schemeClr val="tx1"/>
                </a:solidFill>
              </a:rPr>
              <a:t>e.g., allocating adequate time for studying, keeping up with syllabi, etc.</a:t>
            </a:r>
          </a:p>
          <a:p>
            <a:pPr marL="171450" indent="-171450">
              <a:buFont typeface="Arial" pitchFamily="34" charset="0"/>
              <a:buChar char="•"/>
            </a:pPr>
            <a:r>
              <a:rPr lang="en-US" sz="1000" dirty="0" smtClean="0">
                <a:solidFill>
                  <a:schemeClr val="tx1"/>
                </a:solidFill>
              </a:rPr>
              <a:t>Communication with faculty members</a:t>
            </a:r>
          </a:p>
          <a:p>
            <a:pPr marL="628650" lvl="1" indent="-171450">
              <a:buFont typeface="Arial" pitchFamily="34" charset="0"/>
              <a:buChar char="•"/>
            </a:pPr>
            <a:r>
              <a:rPr lang="en-US" sz="1000" dirty="0" smtClean="0">
                <a:solidFill>
                  <a:schemeClr val="tx1"/>
                </a:solidFill>
              </a:rPr>
              <a:t>E.g., writing professional emails, talking to professors, finding</a:t>
            </a:r>
            <a:r>
              <a:rPr lang="en-US" sz="1000" baseline="0" dirty="0" smtClean="0">
                <a:solidFill>
                  <a:schemeClr val="tx1"/>
                </a:solidFill>
              </a:rPr>
              <a:t> out office hours, etc.</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Academic collaboration with peers</a:t>
            </a:r>
          </a:p>
          <a:p>
            <a:pPr marL="628650" lvl="1" indent="-171450">
              <a:buFont typeface="Arial" pitchFamily="34" charset="0"/>
              <a:buChar char="•"/>
            </a:pPr>
            <a:r>
              <a:rPr lang="en-US" sz="1000" dirty="0" smtClean="0">
                <a:solidFill>
                  <a:schemeClr val="tx1"/>
                </a:solidFill>
              </a:rPr>
              <a:t>E.g., forming</a:t>
            </a:r>
            <a:r>
              <a:rPr lang="en-US" sz="1000" baseline="0" dirty="0" smtClean="0">
                <a:solidFill>
                  <a:schemeClr val="tx1"/>
                </a:solidFill>
              </a:rPr>
              <a:t> study groups, finding note-takers, working in group projects, etc.</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Assistive technology resources</a:t>
            </a:r>
          </a:p>
          <a:p>
            <a:pPr marL="628650" lvl="1" indent="-171450">
              <a:buFont typeface="Arial" pitchFamily="34" charset="0"/>
              <a:buChar char="•"/>
            </a:pPr>
            <a:r>
              <a:rPr lang="en-US" sz="1000" dirty="0" smtClean="0">
                <a:solidFill>
                  <a:schemeClr val="tx1"/>
                </a:solidFill>
              </a:rPr>
              <a:t>E.g., finding</a:t>
            </a:r>
            <a:r>
              <a:rPr lang="en-US" sz="1000" baseline="0" dirty="0" smtClean="0">
                <a:solidFill>
                  <a:schemeClr val="tx1"/>
                </a:solidFill>
              </a:rPr>
              <a:t> and utilizing resources such as smart pen, speech-to-text software, audio books, etc.</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Study skills, habits, and strategies</a:t>
            </a:r>
          </a:p>
          <a:p>
            <a:pPr marL="628650" lvl="1" indent="-171450">
              <a:buFont typeface="Arial" pitchFamily="34" charset="0"/>
              <a:buChar char="•"/>
            </a:pPr>
            <a:r>
              <a:rPr lang="en-US" sz="1000" dirty="0" smtClean="0">
                <a:solidFill>
                  <a:schemeClr val="tx1"/>
                </a:solidFill>
              </a:rPr>
              <a:t>E.g., learning and using strategies for reading/test-taking/etc.,</a:t>
            </a:r>
            <a:r>
              <a:rPr lang="en-US" sz="1000" baseline="0" dirty="0" smtClean="0">
                <a:solidFill>
                  <a:schemeClr val="tx1"/>
                </a:solidFill>
              </a:rPr>
              <a:t> establishing a study schedule, etc.</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Self-advocacy</a:t>
            </a:r>
          </a:p>
          <a:p>
            <a:pPr marL="628650" lvl="1" indent="-171450">
              <a:buFont typeface="Arial" pitchFamily="34" charset="0"/>
              <a:buChar char="•"/>
            </a:pPr>
            <a:r>
              <a:rPr lang="en-US" sz="1000" dirty="0" smtClean="0">
                <a:solidFill>
                  <a:schemeClr val="tx1"/>
                </a:solidFill>
              </a:rPr>
              <a:t>E.g., accessing academic</a:t>
            </a:r>
            <a:r>
              <a:rPr lang="en-US" sz="1000" baseline="0" dirty="0" smtClean="0">
                <a:solidFill>
                  <a:schemeClr val="tx1"/>
                </a:solidFill>
              </a:rPr>
              <a:t> supports proactively, taking initiative to speak to professors/DSS, etc.</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Other</a:t>
            </a:r>
          </a:p>
        </p:txBody>
      </p:sp>
      <p:sp>
        <p:nvSpPr>
          <p:cNvPr id="4" name="Slide Number Placeholder 3"/>
          <p:cNvSpPr>
            <a:spLocks noGrp="1"/>
          </p:cNvSpPr>
          <p:nvPr>
            <p:ph type="sldNum" sz="quarter" idx="10"/>
          </p:nvPr>
        </p:nvSpPr>
        <p:spPr/>
        <p:txBody>
          <a:bodyPr/>
          <a:lstStyle/>
          <a:p>
            <a:fld id="{B478BD2E-6024-48BF-9CB4-AE95D1CC26E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093">
              <a:defRPr/>
            </a:pPr>
            <a:r>
              <a:rPr lang="en-US" sz="1000" dirty="0" smtClean="0">
                <a:solidFill>
                  <a:schemeClr val="tx1"/>
                </a:solidFill>
              </a:rPr>
              <a:t>When setting social</a:t>
            </a:r>
            <a:r>
              <a:rPr lang="en-US" sz="1000" baseline="0" dirty="0" smtClean="0">
                <a:solidFill>
                  <a:schemeClr val="tx1"/>
                </a:solidFill>
              </a:rPr>
              <a:t> goals, these are some of the different areas that students should consider.</a:t>
            </a:r>
            <a:endParaRPr lang="en-US" sz="1000" dirty="0" smtClean="0">
              <a:solidFill>
                <a:schemeClr val="tx1"/>
              </a:solidFill>
            </a:endParaRPr>
          </a:p>
          <a:p>
            <a:pPr>
              <a:buFontTx/>
              <a:buNone/>
            </a:pPr>
            <a:endParaRPr lang="en-US" sz="1000" dirty="0" smtClean="0">
              <a:solidFill>
                <a:schemeClr val="tx1"/>
              </a:solidFill>
            </a:endParaRPr>
          </a:p>
          <a:p>
            <a:pPr>
              <a:buNone/>
            </a:pPr>
            <a:r>
              <a:rPr lang="en-US" sz="1000" u="sng" dirty="0" smtClean="0">
                <a:solidFill>
                  <a:schemeClr val="tx1"/>
                </a:solidFill>
              </a:rPr>
              <a:t>Areas to Consider</a:t>
            </a:r>
          </a:p>
          <a:p>
            <a:pPr marL="171450" indent="-171450">
              <a:buFont typeface="Arial" pitchFamily="34" charset="0"/>
              <a:buChar char="•"/>
            </a:pPr>
            <a:r>
              <a:rPr lang="en-US" sz="1000" dirty="0" smtClean="0">
                <a:solidFill>
                  <a:schemeClr val="tx1"/>
                </a:solidFill>
              </a:rPr>
              <a:t>Getting started socially on campus</a:t>
            </a:r>
          </a:p>
          <a:p>
            <a:pPr marL="628650" marR="0" lvl="2"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solidFill>
                  <a:schemeClr val="tx1"/>
                </a:solidFill>
              </a:rPr>
              <a:t>e.g., locating and getting familiar</a:t>
            </a:r>
            <a:r>
              <a:rPr lang="en-US" sz="1000" baseline="0" dirty="0" smtClean="0">
                <a:solidFill>
                  <a:schemeClr val="tx1"/>
                </a:solidFill>
              </a:rPr>
              <a:t> with social events/supports/etc., goals that will be most pertinent at the beginning of college</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Social campus resources</a:t>
            </a:r>
          </a:p>
          <a:p>
            <a:pPr marL="628650" lvl="1" indent="-171450">
              <a:buFont typeface="Arial" pitchFamily="34" charset="0"/>
              <a:buChar char="•"/>
            </a:pPr>
            <a:r>
              <a:rPr lang="en-US" sz="1000" dirty="0" smtClean="0">
                <a:solidFill>
                  <a:schemeClr val="tx1"/>
                </a:solidFill>
              </a:rPr>
              <a:t>e.g., finding and utilizing social groups, organizations, events,</a:t>
            </a:r>
            <a:r>
              <a:rPr lang="en-US" sz="1000" baseline="0" dirty="0" smtClean="0">
                <a:solidFill>
                  <a:schemeClr val="tx1"/>
                </a:solidFill>
              </a:rPr>
              <a:t> connections, etc.</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Connecting &amp; communicating with peers</a:t>
            </a:r>
          </a:p>
          <a:p>
            <a:pPr marL="628650" lvl="1" indent="-171450">
              <a:buFont typeface="Arial" pitchFamily="34" charset="0"/>
              <a:buChar char="•"/>
            </a:pPr>
            <a:r>
              <a:rPr lang="en-US" sz="1000" dirty="0" smtClean="0">
                <a:solidFill>
                  <a:schemeClr val="tx1"/>
                </a:solidFill>
              </a:rPr>
              <a:t>e.g., meeting new people, making</a:t>
            </a:r>
            <a:r>
              <a:rPr lang="en-US" sz="1000" baseline="0" dirty="0" smtClean="0">
                <a:solidFill>
                  <a:schemeClr val="tx1"/>
                </a:solidFill>
              </a:rPr>
              <a:t> friends, staying in touch with old friends, etc.</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Communication with family</a:t>
            </a:r>
          </a:p>
          <a:p>
            <a:pPr marL="628650" lvl="1" indent="-171450">
              <a:buFont typeface="Arial" pitchFamily="34" charset="0"/>
              <a:buChar char="•"/>
            </a:pPr>
            <a:r>
              <a:rPr lang="en-US" sz="1000" dirty="0" smtClean="0">
                <a:solidFill>
                  <a:schemeClr val="tx1"/>
                </a:solidFill>
              </a:rPr>
              <a:t>e.g., staying connected with family members, etc.</a:t>
            </a:r>
          </a:p>
          <a:p>
            <a:pPr marL="171450" indent="-171450">
              <a:buFont typeface="Arial" pitchFamily="34" charset="0"/>
              <a:buChar char="•"/>
            </a:pPr>
            <a:r>
              <a:rPr lang="en-US" sz="1000" dirty="0" smtClean="0">
                <a:solidFill>
                  <a:schemeClr val="tx1"/>
                </a:solidFill>
              </a:rPr>
              <a:t>Hobbies and interests</a:t>
            </a:r>
          </a:p>
          <a:p>
            <a:pPr marL="628650" lvl="1" indent="-171450">
              <a:buFont typeface="Arial" pitchFamily="34" charset="0"/>
              <a:buChar char="•"/>
            </a:pPr>
            <a:r>
              <a:rPr lang="en-US" sz="1000" dirty="0" smtClean="0">
                <a:solidFill>
                  <a:schemeClr val="tx1"/>
                </a:solidFill>
              </a:rPr>
              <a:t>e.g., anything related to personal interests and hobbies that students may want</a:t>
            </a:r>
            <a:r>
              <a:rPr lang="en-US" sz="1000" baseline="0" dirty="0" smtClean="0">
                <a:solidFill>
                  <a:schemeClr val="tx1"/>
                </a:solidFill>
              </a:rPr>
              <a:t> to continue doing or new things they’d like to try</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Time management</a:t>
            </a:r>
          </a:p>
          <a:p>
            <a:pPr marL="628650" lvl="1" indent="-171450">
              <a:buFont typeface="Arial" pitchFamily="34" charset="0"/>
              <a:buChar char="•"/>
            </a:pPr>
            <a:r>
              <a:rPr lang="en-US" sz="1000" dirty="0" smtClean="0">
                <a:solidFill>
                  <a:schemeClr val="tx1"/>
                </a:solidFill>
              </a:rPr>
              <a:t>e.g., balancing social</a:t>
            </a:r>
            <a:r>
              <a:rPr lang="en-US" sz="1000" baseline="0" dirty="0" smtClean="0">
                <a:solidFill>
                  <a:schemeClr val="tx1"/>
                </a:solidFill>
              </a:rPr>
              <a:t> pursuits with academics, budgeting time for social events in addition to academics, etc.</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Other</a:t>
            </a:r>
          </a:p>
          <a:p>
            <a:pPr marL="171450" indent="-171450">
              <a:buFont typeface="Arial" pitchFamily="34" charset="0"/>
              <a:buChar char="•"/>
            </a:pPr>
            <a:endParaRPr lang="en-US" sz="1000"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924093">
              <a:defRPr/>
            </a:pPr>
            <a:r>
              <a:rPr lang="en-US" sz="1000" dirty="0" smtClean="0">
                <a:solidFill>
                  <a:schemeClr val="tx1"/>
                </a:solidFill>
              </a:rPr>
              <a:t>When setting goals in the area of</a:t>
            </a:r>
            <a:r>
              <a:rPr lang="en-US" sz="1000" baseline="0" dirty="0" smtClean="0">
                <a:solidFill>
                  <a:schemeClr val="tx1"/>
                </a:solidFill>
              </a:rPr>
              <a:t> health and wellness, these are some of the different areas that students should consider.</a:t>
            </a:r>
            <a:endParaRPr lang="en-US" sz="1000" dirty="0" smtClean="0">
              <a:solidFill>
                <a:schemeClr val="tx1"/>
              </a:solidFill>
            </a:endParaRPr>
          </a:p>
          <a:p>
            <a:pPr>
              <a:buFontTx/>
              <a:buNone/>
            </a:pPr>
            <a:endParaRPr lang="en-US" sz="1000" dirty="0">
              <a:solidFill>
                <a:schemeClr val="tx1"/>
              </a:solidFill>
            </a:endParaRPr>
          </a:p>
          <a:p>
            <a:pPr>
              <a:buNone/>
            </a:pPr>
            <a:r>
              <a:rPr lang="en-US" sz="1000" u="sng" dirty="0" smtClean="0">
                <a:solidFill>
                  <a:schemeClr val="tx1"/>
                </a:solidFill>
              </a:rPr>
              <a:t>Areas to Consider</a:t>
            </a:r>
          </a:p>
          <a:p>
            <a:pPr marL="171450" indent="-171450">
              <a:buFont typeface="Arial" pitchFamily="34" charset="0"/>
              <a:buChar char="•"/>
            </a:pPr>
            <a:r>
              <a:rPr lang="en-US" sz="1000" dirty="0" smtClean="0">
                <a:solidFill>
                  <a:schemeClr val="tx1"/>
                </a:solidFill>
              </a:rPr>
              <a:t>Getting off to a healthy start on campus</a:t>
            </a:r>
          </a:p>
          <a:p>
            <a:pPr marL="628650" marR="0" lvl="2"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solidFill>
                  <a:schemeClr val="tx1"/>
                </a:solidFill>
              </a:rPr>
              <a:t>e.g., locating and getting familiar</a:t>
            </a:r>
            <a:r>
              <a:rPr lang="en-US" sz="1000" baseline="0" dirty="0" smtClean="0">
                <a:solidFill>
                  <a:schemeClr val="tx1"/>
                </a:solidFill>
              </a:rPr>
              <a:t> with supports, goals that will be most pertinent at the beginning of college</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Health/Wellness campus resources</a:t>
            </a:r>
          </a:p>
          <a:p>
            <a:pPr marL="628650" marR="0" lvl="2"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solidFill>
                  <a:schemeClr val="tx1"/>
                </a:solidFill>
              </a:rPr>
              <a:t>e.g., finding and utilizing resources</a:t>
            </a:r>
            <a:r>
              <a:rPr lang="en-US" sz="1000" baseline="0" dirty="0" smtClean="0">
                <a:solidFill>
                  <a:schemeClr val="tx1"/>
                </a:solidFill>
              </a:rPr>
              <a:t> such as health services, counseling center, recreation center, gym, etc.</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Nutrition and healthy eating</a:t>
            </a:r>
          </a:p>
          <a:p>
            <a:pPr marL="628650" lvl="1" indent="-171450">
              <a:buFont typeface="Arial" pitchFamily="34" charset="0"/>
              <a:buChar char="•"/>
            </a:pPr>
            <a:r>
              <a:rPr lang="en-US" sz="1000" dirty="0" smtClean="0">
                <a:solidFill>
                  <a:schemeClr val="tx1"/>
                </a:solidFill>
              </a:rPr>
              <a:t>E.g., finding healthful</a:t>
            </a:r>
            <a:r>
              <a:rPr lang="en-US" sz="1000" baseline="0" dirty="0" smtClean="0">
                <a:solidFill>
                  <a:schemeClr val="tx1"/>
                </a:solidFill>
              </a:rPr>
              <a:t> options for food, maintaining a balanced diet, etc.</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Sports/Athletics</a:t>
            </a:r>
          </a:p>
          <a:p>
            <a:pPr marL="628650" lvl="1" indent="-171450">
              <a:buFont typeface="Arial" pitchFamily="34" charset="0"/>
              <a:buChar char="•"/>
            </a:pPr>
            <a:r>
              <a:rPr lang="en-US" sz="1000" dirty="0" smtClean="0">
                <a:solidFill>
                  <a:schemeClr val="tx1"/>
                </a:solidFill>
              </a:rPr>
              <a:t>E.g., getting involved with athletic</a:t>
            </a:r>
            <a:r>
              <a:rPr lang="en-US" sz="1000" baseline="0" dirty="0" smtClean="0">
                <a:solidFill>
                  <a:schemeClr val="tx1"/>
                </a:solidFill>
              </a:rPr>
              <a:t> teams (competitive or non-competitive options), etc.</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Fitness</a:t>
            </a:r>
          </a:p>
          <a:p>
            <a:pPr marL="628650" lvl="1" indent="-171450">
              <a:buFont typeface="Arial" pitchFamily="34" charset="0"/>
              <a:buChar char="•"/>
            </a:pPr>
            <a:r>
              <a:rPr lang="en-US" sz="1000" dirty="0" smtClean="0">
                <a:solidFill>
                  <a:schemeClr val="tx1"/>
                </a:solidFill>
              </a:rPr>
              <a:t>E.g., accessing fitness resources on campus, taking</a:t>
            </a:r>
            <a:r>
              <a:rPr lang="en-US" sz="1000" baseline="0" dirty="0" smtClean="0">
                <a:solidFill>
                  <a:schemeClr val="tx1"/>
                </a:solidFill>
              </a:rPr>
              <a:t> fitness classes, etc.</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Spirituality</a:t>
            </a:r>
          </a:p>
          <a:p>
            <a:pPr marL="628650" lvl="1" indent="-171450">
              <a:buFont typeface="Arial" pitchFamily="34" charset="0"/>
              <a:buChar char="•"/>
            </a:pPr>
            <a:r>
              <a:rPr lang="en-US" sz="1000" dirty="0" smtClean="0">
                <a:solidFill>
                  <a:schemeClr val="tx1"/>
                </a:solidFill>
              </a:rPr>
              <a:t>E.g., connecting with a house of</a:t>
            </a:r>
            <a:r>
              <a:rPr lang="en-US" sz="1000" baseline="0" dirty="0" smtClean="0">
                <a:solidFill>
                  <a:schemeClr val="tx1"/>
                </a:solidFill>
              </a:rPr>
              <a:t> worship or student religious/spiritual group, exploring spirituality/faith, etc.</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Time management</a:t>
            </a:r>
          </a:p>
          <a:p>
            <a:pPr marL="628650" marR="0" lvl="2"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solidFill>
                  <a:schemeClr val="tx1"/>
                </a:solidFill>
              </a:rPr>
              <a:t>e.g., budgeting time for health-related</a:t>
            </a:r>
            <a:r>
              <a:rPr lang="en-US" sz="1000" baseline="0" dirty="0" smtClean="0">
                <a:solidFill>
                  <a:schemeClr val="tx1"/>
                </a:solidFill>
              </a:rPr>
              <a:t> activities, etc.</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Other</a:t>
            </a:r>
          </a:p>
          <a:p>
            <a:pPr>
              <a:buFontTx/>
              <a:buNone/>
            </a:pPr>
            <a:endParaRPr lang="en-US" sz="1000"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924093">
              <a:defRPr/>
            </a:pPr>
            <a:r>
              <a:rPr lang="en-US" sz="1000" dirty="0" smtClean="0">
                <a:solidFill>
                  <a:schemeClr val="tx1"/>
                </a:solidFill>
              </a:rPr>
              <a:t>When setting daily living goals</a:t>
            </a:r>
            <a:r>
              <a:rPr lang="en-US" sz="1000" baseline="0" dirty="0" smtClean="0">
                <a:solidFill>
                  <a:schemeClr val="tx1"/>
                </a:solidFill>
              </a:rPr>
              <a:t>, these are some of the different areas that students should consider.</a:t>
            </a:r>
            <a:endParaRPr lang="en-US" sz="1000" dirty="0" smtClean="0">
              <a:solidFill>
                <a:schemeClr val="tx1"/>
              </a:solidFill>
            </a:endParaRPr>
          </a:p>
          <a:p>
            <a:pPr>
              <a:buFontTx/>
              <a:buNone/>
            </a:pPr>
            <a:endParaRPr lang="en-US" sz="10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rPr>
              <a:t>If in doubt, goals that don’t fit neatly into the other categories can probably be classified</a:t>
            </a:r>
            <a:r>
              <a:rPr lang="en-US" sz="1000" baseline="0" dirty="0" smtClean="0">
                <a:solidFill>
                  <a:schemeClr val="tx1"/>
                </a:solidFill>
              </a:rPr>
              <a:t> as daily living goals.</a:t>
            </a:r>
            <a:endParaRPr lang="en-US" sz="1000" dirty="0" smtClean="0">
              <a:solidFill>
                <a:schemeClr val="tx1"/>
              </a:solidFill>
            </a:endParaRPr>
          </a:p>
          <a:p>
            <a:pPr>
              <a:buFontTx/>
              <a:buNone/>
            </a:pPr>
            <a:endParaRPr lang="en-US" sz="1000" dirty="0" smtClean="0">
              <a:solidFill>
                <a:schemeClr val="tx1"/>
              </a:solidFill>
            </a:endParaRPr>
          </a:p>
          <a:p>
            <a:pPr>
              <a:buNone/>
            </a:pPr>
            <a:r>
              <a:rPr lang="en-US" sz="1000" u="sng" dirty="0" smtClean="0">
                <a:solidFill>
                  <a:schemeClr val="tx1"/>
                </a:solidFill>
              </a:rPr>
              <a:t>Areas to Consider</a:t>
            </a:r>
          </a:p>
          <a:p>
            <a:pPr marL="171450" indent="-171450">
              <a:buFont typeface="Arial" pitchFamily="34" charset="0"/>
              <a:buChar char="•"/>
            </a:pPr>
            <a:r>
              <a:rPr lang="en-US" sz="1000" dirty="0" smtClean="0">
                <a:solidFill>
                  <a:schemeClr val="tx1"/>
                </a:solidFill>
              </a:rPr>
              <a:t>Getting started with daily living on campus</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solidFill>
                  <a:schemeClr val="tx1"/>
                </a:solidFill>
              </a:rPr>
              <a:t>e.g., locating and getting familiar</a:t>
            </a:r>
            <a:r>
              <a:rPr lang="en-US" sz="1000" baseline="0" dirty="0" smtClean="0">
                <a:solidFill>
                  <a:schemeClr val="tx1"/>
                </a:solidFill>
              </a:rPr>
              <a:t> with supports, goals that will be most pertinent at the beginning of college</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Daily living campus resources</a:t>
            </a:r>
          </a:p>
          <a:p>
            <a:pPr marL="628650" lvl="1" indent="-171450">
              <a:buFont typeface="Arial" pitchFamily="34" charset="0"/>
              <a:buChar char="•"/>
            </a:pPr>
            <a:r>
              <a:rPr lang="en-US" sz="1000" dirty="0" smtClean="0">
                <a:solidFill>
                  <a:schemeClr val="tx1"/>
                </a:solidFill>
              </a:rPr>
              <a:t>E.g., finding</a:t>
            </a:r>
            <a:r>
              <a:rPr lang="en-US" sz="1000" baseline="0" dirty="0" smtClean="0">
                <a:solidFill>
                  <a:schemeClr val="tx1"/>
                </a:solidFill>
              </a:rPr>
              <a:t> and utilizing resources such as dining hall, housing/maintenance, transportation, etc.</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Employment options</a:t>
            </a:r>
          </a:p>
          <a:p>
            <a:pPr marL="628650" lvl="1" indent="-171450">
              <a:buFont typeface="Arial" pitchFamily="34" charset="0"/>
              <a:buChar char="•"/>
            </a:pPr>
            <a:r>
              <a:rPr lang="en-US" sz="1000" dirty="0" smtClean="0">
                <a:solidFill>
                  <a:schemeClr val="tx1"/>
                </a:solidFill>
              </a:rPr>
              <a:t>E.g., finding a</a:t>
            </a:r>
            <a:r>
              <a:rPr lang="en-US" sz="1000" baseline="0" dirty="0" smtClean="0">
                <a:solidFill>
                  <a:schemeClr val="tx1"/>
                </a:solidFill>
              </a:rPr>
              <a:t> job, interviewing, etc.</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Money management</a:t>
            </a:r>
          </a:p>
          <a:p>
            <a:pPr marL="628650" lvl="1" indent="-171450">
              <a:buFont typeface="Arial" pitchFamily="34" charset="0"/>
              <a:buChar char="•"/>
            </a:pPr>
            <a:r>
              <a:rPr lang="en-US" sz="1000" dirty="0" smtClean="0">
                <a:solidFill>
                  <a:schemeClr val="tx1"/>
                </a:solidFill>
              </a:rPr>
              <a:t>E.g., budgeting,</a:t>
            </a:r>
            <a:r>
              <a:rPr lang="en-US" sz="1000" baseline="0" dirty="0" smtClean="0">
                <a:solidFill>
                  <a:schemeClr val="tx1"/>
                </a:solidFill>
              </a:rPr>
              <a:t> banking options, etc.</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Time management</a:t>
            </a:r>
          </a:p>
          <a:p>
            <a:pPr marL="628650" lvl="1" indent="-171450">
              <a:buFont typeface="Arial" pitchFamily="34" charset="0"/>
              <a:buChar char="•"/>
            </a:pPr>
            <a:r>
              <a:rPr lang="en-US" sz="1000" dirty="0" smtClean="0">
                <a:solidFill>
                  <a:schemeClr val="tx1"/>
                </a:solidFill>
              </a:rPr>
              <a:t>E.g., budgeting time to complete daily</a:t>
            </a:r>
            <a:r>
              <a:rPr lang="en-US" sz="1000" baseline="0" dirty="0" smtClean="0">
                <a:solidFill>
                  <a:schemeClr val="tx1"/>
                </a:solidFill>
              </a:rPr>
              <a:t> living tasks while balancing other aspects of life</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Daily tasks</a:t>
            </a:r>
          </a:p>
          <a:p>
            <a:pPr marL="628650" lvl="1" indent="-171450">
              <a:buFont typeface="Arial" pitchFamily="34" charset="0"/>
              <a:buChar char="•"/>
            </a:pPr>
            <a:r>
              <a:rPr lang="en-US" sz="1000" dirty="0" smtClean="0">
                <a:solidFill>
                  <a:schemeClr val="tx1"/>
                </a:solidFill>
              </a:rPr>
              <a:t>E.g., specific</a:t>
            </a:r>
            <a:r>
              <a:rPr lang="en-US" sz="1000" baseline="0" dirty="0" smtClean="0">
                <a:solidFill>
                  <a:schemeClr val="tx1"/>
                </a:solidFill>
              </a:rPr>
              <a:t> tasks that need to be completed for successful independent living, etc.</a:t>
            </a:r>
            <a:endParaRPr lang="en-US" sz="1000" dirty="0" smtClean="0">
              <a:solidFill>
                <a:schemeClr val="tx1"/>
              </a:solidFill>
            </a:endParaRPr>
          </a:p>
          <a:p>
            <a:pPr marL="171450" indent="-171450">
              <a:buFont typeface="Arial" pitchFamily="34" charset="0"/>
              <a:buChar char="•"/>
            </a:pPr>
            <a:r>
              <a:rPr lang="en-US" sz="1000" dirty="0" smtClean="0">
                <a:solidFill>
                  <a:schemeClr val="tx1"/>
                </a:solidFill>
              </a:rPr>
              <a:t>Other</a:t>
            </a:r>
          </a:p>
        </p:txBody>
      </p:sp>
      <p:sp>
        <p:nvSpPr>
          <p:cNvPr id="4" name="Slide Number Placeholder 3"/>
          <p:cNvSpPr>
            <a:spLocks noGrp="1"/>
          </p:cNvSpPr>
          <p:nvPr>
            <p:ph type="sldNum" sz="quarter" idx="10"/>
          </p:nvPr>
        </p:nvSpPr>
        <p:spPr/>
        <p:txBody>
          <a:bodyPr/>
          <a:lstStyle/>
          <a:p>
            <a:fld id="{B478BD2E-6024-48BF-9CB4-AE95D1CC26E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sz="1000" b="1" dirty="0" smtClean="0">
                <a:solidFill>
                  <a:schemeClr val="tx1"/>
                </a:solidFill>
              </a:rPr>
              <a:t>(Modeling)</a:t>
            </a:r>
            <a:endParaRPr lang="en-US" sz="1000" dirty="0" smtClean="0">
              <a:solidFill>
                <a:schemeClr val="tx1"/>
              </a:solidFill>
            </a:endParaRPr>
          </a:p>
          <a:p>
            <a:pPr>
              <a:buFontTx/>
              <a:buNone/>
            </a:pPr>
            <a:r>
              <a:rPr lang="en-US" sz="1000" dirty="0" smtClean="0">
                <a:solidFill>
                  <a:schemeClr val="tx1"/>
                </a:solidFill>
              </a:rPr>
              <a:t>At this point, provide</a:t>
            </a:r>
            <a:r>
              <a:rPr lang="en-US" sz="1000" baseline="0" dirty="0" smtClean="0">
                <a:solidFill>
                  <a:schemeClr val="tx1"/>
                </a:solidFill>
              </a:rPr>
              <a:t> the students with one example of a goal that you set (or that you wish you had set) in each category when you were a college student. For each goal, give a brief explanation of how you arrived at that goal. (i.e., what is it about your strengths/challenges, wants/needs, preferences/interests, etc. that made that an appropriate goal for you to set?) Try to keep the goals as realistic and reasonable as possible, but still creative.</a:t>
            </a:r>
          </a:p>
          <a:p>
            <a:pPr>
              <a:buFontTx/>
              <a:buNone/>
            </a:pPr>
            <a:endParaRPr lang="en-US" sz="1000" baseline="0" dirty="0" smtClean="0">
              <a:solidFill>
                <a:schemeClr val="tx1"/>
              </a:solidFill>
            </a:endParaRPr>
          </a:p>
          <a:p>
            <a:pPr>
              <a:buFontTx/>
              <a:buNone/>
            </a:pPr>
            <a:r>
              <a:rPr lang="en-US" sz="1000" baseline="0" dirty="0" smtClean="0">
                <a:solidFill>
                  <a:schemeClr val="tx1"/>
                </a:solidFill>
              </a:rPr>
              <a:t>If you need suggestions, here are a few sample goals:</a:t>
            </a:r>
          </a:p>
          <a:p>
            <a:pPr>
              <a:buFontTx/>
              <a:buNone/>
            </a:pPr>
            <a:r>
              <a:rPr lang="en-US" sz="1000" baseline="0" dirty="0" smtClean="0">
                <a:solidFill>
                  <a:schemeClr val="tx1"/>
                </a:solidFill>
              </a:rPr>
              <a:t>Academic: During the first week of school, meet at least one other student in each class and exchange phone #s or email addresses so you can contact each other in case one of you misses a class.</a:t>
            </a:r>
          </a:p>
          <a:p>
            <a:pPr>
              <a:buFontTx/>
              <a:buNone/>
            </a:pPr>
            <a:r>
              <a:rPr lang="en-US" sz="1000" baseline="0" dirty="0" smtClean="0">
                <a:solidFill>
                  <a:schemeClr val="tx1"/>
                </a:solidFill>
              </a:rPr>
              <a:t>Social: Email or call younger sibling at least once a week to keep in touch during my first year at college.</a:t>
            </a:r>
          </a:p>
          <a:p>
            <a:pPr>
              <a:buFontTx/>
              <a:buNone/>
            </a:pPr>
            <a:r>
              <a:rPr lang="en-US" sz="1000" baseline="0" dirty="0" smtClean="0">
                <a:solidFill>
                  <a:schemeClr val="tx1"/>
                </a:solidFill>
              </a:rPr>
              <a:t>Health/Wellness: Eat breakfast no later than 10 am every day.</a:t>
            </a:r>
          </a:p>
          <a:p>
            <a:pPr>
              <a:buFontTx/>
              <a:buNone/>
            </a:pPr>
            <a:r>
              <a:rPr lang="en-US" sz="1000" baseline="0" dirty="0" smtClean="0">
                <a:solidFill>
                  <a:schemeClr val="tx1"/>
                </a:solidFill>
              </a:rPr>
              <a:t>Daily Living: Wash all my dirty dishes within an hour of using them, instead of leaving them in the sink for days.</a:t>
            </a:r>
          </a:p>
          <a:p>
            <a:pPr>
              <a:buFontTx/>
              <a:buNone/>
            </a:pPr>
            <a:endParaRPr lang="en-US" sz="1000" baseline="0" dirty="0" smtClean="0">
              <a:solidFill>
                <a:schemeClr val="tx1"/>
              </a:solidFill>
            </a:endParaRPr>
          </a:p>
          <a:p>
            <a:pPr>
              <a:buFontTx/>
              <a:buNone/>
            </a:pPr>
            <a:r>
              <a:rPr lang="en-US" sz="1000" b="1" dirty="0" smtClean="0">
                <a:solidFill>
                  <a:schemeClr val="tx1"/>
                </a:solidFill>
              </a:rPr>
              <a:t>(Guided Practice)</a:t>
            </a:r>
            <a:endParaRPr lang="en-US" sz="1000" baseline="0" dirty="0" smtClean="0">
              <a:solidFill>
                <a:schemeClr val="tx1"/>
              </a:solidFill>
            </a:endParaRPr>
          </a:p>
          <a:p>
            <a:pPr>
              <a:buFontTx/>
              <a:buNone/>
            </a:pPr>
            <a:r>
              <a:rPr lang="en-US" sz="1000" baseline="0" dirty="0" smtClean="0">
                <a:solidFill>
                  <a:schemeClr val="tx1"/>
                </a:solidFill>
              </a:rPr>
              <a:t>After you have given the class examples, have them brainstorm as a group to come up with at least one sample goal for each category. Once you are satisfied that they understand the fundamentals of setting good goals, move on to the independent practice.</a:t>
            </a:r>
            <a:endParaRPr lang="en-US" sz="1000"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sz="1000" b="1" dirty="0" smtClean="0">
                <a:solidFill>
                  <a:schemeClr val="tx1"/>
                </a:solidFill>
              </a:rPr>
              <a:t>(Extended Practice)</a:t>
            </a:r>
          </a:p>
          <a:p>
            <a:pPr>
              <a:buFontTx/>
              <a:buNone/>
            </a:pPr>
            <a:endParaRPr lang="en-US" sz="1000" dirty="0" smtClean="0">
              <a:solidFill>
                <a:schemeClr val="tx1"/>
              </a:solidFill>
            </a:endParaRPr>
          </a:p>
          <a:p>
            <a:pPr>
              <a:buFontTx/>
              <a:buNone/>
            </a:pPr>
            <a:r>
              <a:rPr lang="en-US" sz="1000" dirty="0" smtClean="0">
                <a:solidFill>
                  <a:schemeClr val="tx1"/>
                </a:solidFill>
              </a:rPr>
              <a:t>Students</a:t>
            </a:r>
            <a:r>
              <a:rPr lang="en-US" sz="1000" baseline="0" dirty="0" smtClean="0">
                <a:solidFill>
                  <a:schemeClr val="tx1"/>
                </a:solidFill>
              </a:rPr>
              <a:t> may do this as an in-class activity or as a homework assignment.</a:t>
            </a:r>
          </a:p>
          <a:p>
            <a:pPr>
              <a:buFontTx/>
              <a:buNone/>
            </a:pPr>
            <a:endParaRPr lang="en-US" sz="1000" baseline="0" dirty="0" smtClean="0">
              <a:solidFill>
                <a:schemeClr val="tx1"/>
              </a:solidFill>
            </a:endParaRPr>
          </a:p>
          <a:p>
            <a:pPr>
              <a:buFontTx/>
              <a:buNone/>
            </a:pPr>
            <a:r>
              <a:rPr lang="en-US" sz="1000" baseline="0" dirty="0" smtClean="0">
                <a:solidFill>
                  <a:schemeClr val="tx1"/>
                </a:solidFill>
              </a:rPr>
              <a:t>Be sure that students understand that they are supposed to be setting their own personal goals for their first year of college, so each person’s will be different based on who they are, what they want to accomplish, and where they plan to go to school.</a:t>
            </a:r>
          </a:p>
          <a:p>
            <a:pPr>
              <a:buFontTx/>
              <a:buNone/>
            </a:pPr>
            <a:endParaRPr lang="en-US" sz="1000" baseline="0" dirty="0" smtClean="0">
              <a:solidFill>
                <a:schemeClr val="tx1"/>
              </a:solidFill>
            </a:endParaRPr>
          </a:p>
          <a:p>
            <a:pPr>
              <a:buFontTx/>
              <a:buNone/>
            </a:pPr>
            <a:r>
              <a:rPr lang="en-US" sz="1000" baseline="0" dirty="0" smtClean="0">
                <a:solidFill>
                  <a:schemeClr val="tx1"/>
                </a:solidFill>
              </a:rPr>
              <a:t>**The students only need to complete the “Goals” column of the sheet now.  The remainder of the sheet will be completed later in the module.</a:t>
            </a:r>
            <a:endParaRPr lang="en-US" sz="1000"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78BD2E-6024-48BF-9CB4-AE95D1CC26E4}" type="slidenum">
              <a:rPr lang="en-US" smtClean="0"/>
              <a:pPr/>
              <a:t>17</a:t>
            </a:fld>
            <a:endParaRPr lang="en-US"/>
          </a:p>
        </p:txBody>
      </p:sp>
    </p:spTree>
    <p:extLst>
      <p:ext uri="{BB962C8B-B14F-4D97-AF65-F5344CB8AC3E}">
        <p14:creationId xmlns:p14="http://schemas.microsoft.com/office/powerpoint/2010/main" val="802948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sz="1000" b="1" dirty="0" smtClean="0">
                <a:solidFill>
                  <a:schemeClr val="tx1"/>
                </a:solidFill>
              </a:rPr>
              <a:t>(Lesson Setup and Opening)</a:t>
            </a:r>
          </a:p>
          <a:p>
            <a:pPr>
              <a:buFontTx/>
              <a:buNone/>
            </a:pPr>
            <a:endParaRPr lang="en-US" sz="1000" dirty="0" smtClean="0">
              <a:solidFill>
                <a:schemeClr val="tx1"/>
              </a:solidFill>
            </a:endParaRPr>
          </a:p>
          <a:p>
            <a:pPr>
              <a:buFontTx/>
              <a:buNone/>
            </a:pPr>
            <a:r>
              <a:rPr lang="en-US" sz="1000" dirty="0" smtClean="0">
                <a:solidFill>
                  <a:schemeClr val="tx1"/>
                </a:solidFill>
              </a:rPr>
              <a:t>Many high</a:t>
            </a:r>
            <a:r>
              <a:rPr lang="en-US" sz="1000" baseline="0" dirty="0" smtClean="0">
                <a:solidFill>
                  <a:schemeClr val="tx1"/>
                </a:solidFill>
              </a:rPr>
              <a:t> school</a:t>
            </a:r>
            <a:r>
              <a:rPr lang="en-US" sz="1000" dirty="0" smtClean="0">
                <a:solidFill>
                  <a:schemeClr val="tx1"/>
                </a:solidFill>
              </a:rPr>
              <a:t> students (and</a:t>
            </a:r>
            <a:r>
              <a:rPr lang="en-US" sz="1000" baseline="0" dirty="0" smtClean="0">
                <a:solidFill>
                  <a:schemeClr val="tx1"/>
                </a:solidFill>
              </a:rPr>
              <a:t> college students, too!</a:t>
            </a:r>
            <a:r>
              <a:rPr lang="en-US" sz="1000" dirty="0" smtClean="0">
                <a:solidFill>
                  <a:schemeClr val="tx1"/>
                </a:solidFill>
              </a:rPr>
              <a:t>) find goal-setting to be a very daunting task.</a:t>
            </a:r>
          </a:p>
          <a:p>
            <a:pPr>
              <a:buFontTx/>
              <a:buNone/>
            </a:pPr>
            <a:r>
              <a:rPr lang="en-US" sz="1000" dirty="0" smtClean="0">
                <a:solidFill>
                  <a:schemeClr val="tx1"/>
                </a:solidFill>
              </a:rPr>
              <a:t>The reason is usually because they don’t yet</a:t>
            </a:r>
            <a:r>
              <a:rPr lang="en-US" sz="1000" baseline="0" dirty="0" smtClean="0">
                <a:solidFill>
                  <a:schemeClr val="tx1"/>
                </a:solidFill>
              </a:rPr>
              <a:t> know what they want to do with their lives, and they may think that only people who already know “what they want to be when they grow up” can set clear goals.</a:t>
            </a:r>
          </a:p>
          <a:p>
            <a:pPr>
              <a:buFontTx/>
              <a:buNone/>
            </a:pPr>
            <a:endParaRPr lang="en-US" sz="1000" baseline="0" dirty="0" smtClean="0">
              <a:solidFill>
                <a:schemeClr val="tx1"/>
              </a:solidFill>
            </a:endParaRPr>
          </a:p>
          <a:p>
            <a:pPr>
              <a:buFontTx/>
              <a:buNone/>
            </a:pPr>
            <a:r>
              <a:rPr lang="en-US" sz="1000" baseline="0" dirty="0" smtClean="0">
                <a:solidFill>
                  <a:schemeClr val="tx1"/>
                </a:solidFill>
              </a:rPr>
              <a:t>Students need to understand that nobody expects them to know these things yet! At this point in their lives, they will probably only have a very fuzzy mental picture of what their future may look like. This will only begin to come into sharper focus as time goes on and as they start to make firmer plans over the next few years. </a:t>
            </a:r>
          </a:p>
          <a:p>
            <a:pPr>
              <a:buFontTx/>
              <a:buNone/>
            </a:pPr>
            <a:endParaRPr lang="en-US" sz="1000" baseline="0" dirty="0" smtClean="0">
              <a:solidFill>
                <a:schemeClr val="tx1"/>
              </a:solidFill>
            </a:endParaRPr>
          </a:p>
          <a:p>
            <a:pPr>
              <a:buFontTx/>
              <a:buNone/>
            </a:pPr>
            <a:r>
              <a:rPr lang="en-US" sz="1000" baseline="0" dirty="0" smtClean="0">
                <a:solidFill>
                  <a:schemeClr val="tx1"/>
                </a:solidFill>
              </a:rPr>
              <a:t>However, even though they don’t have a clear view into the future, that doesn’t mean that they can’t set specific goals. In fact, setting tangible goals may be one of the things that will help them the most with their academic and personal development during college.</a:t>
            </a:r>
            <a:endParaRPr lang="en-US" sz="1000"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sz="1000" dirty="0" smtClean="0">
                <a:solidFill>
                  <a:schemeClr val="tx1"/>
                </a:solidFill>
              </a:rPr>
              <a:t>Some</a:t>
            </a:r>
            <a:r>
              <a:rPr lang="en-US" sz="1000" baseline="0" dirty="0" smtClean="0">
                <a:solidFill>
                  <a:schemeClr val="tx1"/>
                </a:solidFill>
              </a:rPr>
              <a:t> students, especially those who have prior experience with goal-setting, may be able to set goals without using these preliminary activities.</a:t>
            </a:r>
          </a:p>
          <a:p>
            <a:pPr>
              <a:buFontTx/>
              <a:buNone/>
            </a:pPr>
            <a:endParaRPr lang="en-US" sz="1000" baseline="0" dirty="0" smtClean="0">
              <a:solidFill>
                <a:schemeClr val="tx1"/>
              </a:solidFill>
            </a:endParaRPr>
          </a:p>
          <a:p>
            <a:pPr>
              <a:buFontTx/>
              <a:buNone/>
            </a:pPr>
            <a:r>
              <a:rPr lang="en-US" sz="1000" baseline="0" dirty="0" smtClean="0">
                <a:solidFill>
                  <a:schemeClr val="tx1"/>
                </a:solidFill>
              </a:rPr>
              <a:t>The idea behind using these activities is simply to make sure that students are thinking about their goals more globally and choosing goals that relate directly to who they are, who they want to be, and what they want and need to do in their lives. </a:t>
            </a:r>
          </a:p>
          <a:p>
            <a:pPr>
              <a:buFontTx/>
              <a:buNone/>
            </a:pPr>
            <a:endParaRPr lang="en-US" sz="1000" baseline="0" dirty="0" smtClean="0">
              <a:solidFill>
                <a:schemeClr val="tx1"/>
              </a:solidFill>
            </a:endParaRPr>
          </a:p>
          <a:p>
            <a:pPr>
              <a:buFontTx/>
              <a:buNone/>
            </a:pPr>
            <a:r>
              <a:rPr lang="en-US" sz="1000" baseline="0" dirty="0" smtClean="0">
                <a:solidFill>
                  <a:schemeClr val="tx1"/>
                </a:solidFill>
              </a:rPr>
              <a:t>To get the students started with this type of activity, they will be writing down their strengths and weaknesses on the goal-setting worksheet (See slide 5). Some students may need more direction, in which case completing some of the following activities may be helpful.</a:t>
            </a:r>
            <a:endParaRPr lang="en-US" sz="1000"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buFontTx/>
              <a:buNone/>
            </a:pPr>
            <a:r>
              <a:rPr lang="en-US" sz="1000" dirty="0" smtClean="0">
                <a:solidFill>
                  <a:schemeClr val="tx1"/>
                </a:solidFill>
              </a:rPr>
              <a:t>For</a:t>
            </a:r>
            <a:r>
              <a:rPr lang="en-US" sz="1000" baseline="0" dirty="0" smtClean="0">
                <a:solidFill>
                  <a:schemeClr val="tx1"/>
                </a:solidFill>
              </a:rPr>
              <a:t> many high school and college students, the “mental picture” they have of their future is still fuzzy. They don’t necessarily have concrete ideas about what they want their life to look like in the long term. This is not at all unusual, and students need not worry if they’re unsure about their future plans. In fact, even students who do have specific ideas about their goals at this point in life often end up changing or at least revising those goals anyway.</a:t>
            </a:r>
          </a:p>
          <a:p>
            <a:pPr>
              <a:buFontTx/>
              <a:buNone/>
            </a:pPr>
            <a:endParaRPr lang="en-US" sz="1000" baseline="0" dirty="0" smtClean="0">
              <a:solidFill>
                <a:schemeClr val="tx1"/>
              </a:solidFill>
            </a:endParaRPr>
          </a:p>
          <a:p>
            <a:pPr>
              <a:buFontTx/>
              <a:buNone/>
            </a:pPr>
            <a:r>
              <a:rPr lang="en-US" sz="1000" baseline="0" dirty="0" smtClean="0">
                <a:solidFill>
                  <a:schemeClr val="tx1"/>
                </a:solidFill>
              </a:rPr>
              <a:t>It’s important for students to know that lacking clear picture of their aims in life is not a reason to avoid goal-setting. In fact, it opens up their options because they can explore many different possibilities and base their goals on a better understanding of themselves, instead of on a pre-defined assumption.</a:t>
            </a:r>
          </a:p>
          <a:p>
            <a:pPr>
              <a:buFontTx/>
              <a:buNone/>
            </a:pPr>
            <a:endParaRPr lang="en-US" sz="1000" baseline="0" dirty="0" smtClean="0">
              <a:solidFill>
                <a:schemeClr val="tx1"/>
              </a:solidFill>
            </a:endParaRPr>
          </a:p>
          <a:p>
            <a:pPr>
              <a:buFontTx/>
              <a:buNone/>
            </a:pPr>
            <a:r>
              <a:rPr lang="en-US" sz="1000" baseline="0" dirty="0" smtClean="0">
                <a:solidFill>
                  <a:schemeClr val="tx1"/>
                </a:solidFill>
              </a:rPr>
              <a:t>In the pre-goal setting exercise, each student should choose 1 or 2 of the activities listed on the next slide. These activities are not directly about setting goals, but are instead focused on letting the student think purposefully about him/herself in order to gain insight that will help lay a foundation that they can later use to set more concrete goals. The students should brainstorm and complete their chosen activity. Then they can document and share it in the format they prefer. Some suggested formats include writing it down, audio-recording it, drawing or using other visual media to create a collage, recording a video, etc.</a:t>
            </a:r>
            <a:endParaRPr lang="en-US" sz="1000" dirty="0" smtClean="0">
              <a:solidFill>
                <a:schemeClr val="tx1"/>
              </a:solidFill>
            </a:endParaRPr>
          </a:p>
          <a:p>
            <a:pPr>
              <a:buFontTx/>
              <a:buNone/>
            </a:pPr>
            <a:endParaRPr lang="en-US" sz="1000" dirty="0" smtClean="0">
              <a:solidFill>
                <a:schemeClr val="tx1"/>
              </a:solidFill>
            </a:endParaRPr>
          </a:p>
          <a:p>
            <a:pPr>
              <a:buFontTx/>
              <a:buNone/>
            </a:pPr>
            <a:r>
              <a:rPr lang="en-US" sz="1000" dirty="0" smtClean="0">
                <a:solidFill>
                  <a:schemeClr val="tx1"/>
                </a:solidFill>
              </a:rPr>
              <a:t>These are just some optional activities</a:t>
            </a:r>
            <a:r>
              <a:rPr lang="en-US" sz="1000" baseline="0" dirty="0" smtClean="0">
                <a:solidFill>
                  <a:schemeClr val="tx1"/>
                </a:solidFill>
              </a:rPr>
              <a:t> that some of the students who are having difficulty getting started with their goals can try. </a:t>
            </a:r>
          </a:p>
          <a:p>
            <a:pPr>
              <a:buFontTx/>
              <a:buNone/>
            </a:pPr>
            <a:r>
              <a:rPr lang="en-US" sz="1000" baseline="0" dirty="0" smtClean="0">
                <a:solidFill>
                  <a:schemeClr val="tx1"/>
                </a:solidFill>
              </a:rPr>
              <a:t>Each one provides a slightly different avenue for exploring the factors that contribute to the specific goals that they would choose to set.</a:t>
            </a:r>
          </a:p>
          <a:p>
            <a:pPr>
              <a:buFontTx/>
              <a:buNone/>
            </a:pPr>
            <a:endParaRPr lang="en-US" sz="1000" baseline="0" dirty="0" smtClean="0">
              <a:solidFill>
                <a:schemeClr val="tx1"/>
              </a:solidFill>
            </a:endParaRPr>
          </a:p>
          <a:p>
            <a:pPr>
              <a:buFontTx/>
              <a:buNone/>
            </a:pPr>
            <a:r>
              <a:rPr lang="en-US" sz="1000" baseline="0" dirty="0" smtClean="0">
                <a:solidFill>
                  <a:schemeClr val="tx1"/>
                </a:solidFill>
              </a:rPr>
              <a:t>Some students may need additional guidance to understand how these activities relate to setting goals. Here are some specific examples:</a:t>
            </a:r>
          </a:p>
          <a:p>
            <a:pPr marL="173267" indent="-173267">
              <a:buFont typeface="Arial" pitchFamily="34" charset="0"/>
              <a:buChar char="•"/>
            </a:pPr>
            <a:r>
              <a:rPr lang="en-US" sz="1000" baseline="0" dirty="0" smtClean="0">
                <a:solidFill>
                  <a:schemeClr val="tx1"/>
                </a:solidFill>
              </a:rPr>
              <a:t>If a student indicates that one of the qualities they would like to work on is becoming organized, that could help them discover that an appropriate goal might be to start using a daily planner to keep track of dates.</a:t>
            </a:r>
          </a:p>
          <a:p>
            <a:pPr marL="173267" indent="-173267">
              <a:buFont typeface="Arial" pitchFamily="34" charset="0"/>
              <a:buChar char="•"/>
            </a:pPr>
            <a:r>
              <a:rPr lang="en-US" sz="1000" baseline="0" dirty="0" smtClean="0">
                <a:solidFill>
                  <a:schemeClr val="tx1"/>
                </a:solidFill>
              </a:rPr>
              <a:t>If a student indicates that in 20 years they would like to be the CEO of their own company, that could guide them to create a goal of shadowing a business professional for a day during their first year of college or declaring a business major.</a:t>
            </a:r>
          </a:p>
          <a:p>
            <a:pPr marL="173267" indent="-173267">
              <a:buFont typeface="Arial" pitchFamily="34" charset="0"/>
              <a:buChar char="•"/>
            </a:pPr>
            <a:r>
              <a:rPr lang="en-US" sz="1000" baseline="0" dirty="0" smtClean="0">
                <a:solidFill>
                  <a:schemeClr val="tx1"/>
                </a:solidFill>
              </a:rPr>
              <a:t>If a student says that one of their top 5 values is service to others, they could set a goal of volunteering for a specific organization for a certain number of hours each month.</a:t>
            </a:r>
            <a:endParaRPr lang="en-US" sz="1000" dirty="0" smtClean="0">
              <a:solidFill>
                <a:schemeClr val="tx1"/>
              </a:solidFill>
            </a:endParaRPr>
          </a:p>
          <a:p>
            <a:pPr>
              <a:buFontTx/>
              <a:buNone/>
            </a:pPr>
            <a:endParaRPr lang="en-US" sz="1000" dirty="0" smtClean="0">
              <a:solidFill>
                <a:schemeClr val="tx1"/>
              </a:solidFill>
            </a:endParaRPr>
          </a:p>
          <a:p>
            <a:pPr>
              <a:buFontTx/>
              <a:buNone/>
            </a:pPr>
            <a:r>
              <a:rPr lang="en-US" sz="1000" dirty="0" smtClean="0">
                <a:solidFill>
                  <a:schemeClr val="tx1"/>
                </a:solidFill>
              </a:rPr>
              <a:t>To</a:t>
            </a:r>
            <a:r>
              <a:rPr lang="en-US" sz="1000" baseline="0" dirty="0" smtClean="0">
                <a:solidFill>
                  <a:schemeClr val="tx1"/>
                </a:solidFill>
              </a:rPr>
              <a:t> get started, </a:t>
            </a:r>
            <a:r>
              <a:rPr lang="en-US" sz="1000" dirty="0" smtClean="0">
                <a:solidFill>
                  <a:schemeClr val="tx1"/>
                </a:solidFill>
              </a:rPr>
              <a:t>students will do one of these (strengths/challenges)</a:t>
            </a:r>
            <a:r>
              <a:rPr lang="en-US" sz="1000" baseline="0" dirty="0" smtClean="0">
                <a:solidFill>
                  <a:schemeClr val="tx1"/>
                </a:solidFill>
              </a:rPr>
              <a:t> on their Goal Setting Worksheet.</a:t>
            </a:r>
            <a:endParaRPr lang="en-US" sz="1000"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sz="1000" dirty="0" smtClean="0">
                <a:solidFill>
                  <a:schemeClr val="tx1"/>
                </a:solidFill>
              </a:rPr>
              <a:t>These are just some optional activities</a:t>
            </a:r>
            <a:r>
              <a:rPr lang="en-US" sz="1000" baseline="0" dirty="0" smtClean="0">
                <a:solidFill>
                  <a:schemeClr val="tx1"/>
                </a:solidFill>
              </a:rPr>
              <a:t> that some of the students who are having difficulty getting started with their goals can try. </a:t>
            </a:r>
          </a:p>
          <a:p>
            <a:pPr>
              <a:buFontTx/>
              <a:buNone/>
            </a:pPr>
            <a:r>
              <a:rPr lang="en-US" sz="1000" baseline="0" dirty="0" smtClean="0">
                <a:solidFill>
                  <a:schemeClr val="tx1"/>
                </a:solidFill>
              </a:rPr>
              <a:t>Each one provides a slightly different avenue for exploring the factors that contribute to the specific goals that they would choose to set.</a:t>
            </a:r>
          </a:p>
          <a:p>
            <a:pPr>
              <a:buFontTx/>
              <a:buNone/>
            </a:pPr>
            <a:endParaRPr lang="en-US" sz="1000" baseline="0" dirty="0" smtClean="0">
              <a:solidFill>
                <a:schemeClr val="tx1"/>
              </a:solidFill>
            </a:endParaRPr>
          </a:p>
          <a:p>
            <a:pPr>
              <a:buFontTx/>
              <a:buNone/>
            </a:pPr>
            <a:r>
              <a:rPr lang="en-US" sz="1000" baseline="0" dirty="0" smtClean="0">
                <a:solidFill>
                  <a:schemeClr val="tx1"/>
                </a:solidFill>
              </a:rPr>
              <a:t>Some students may need additional guidance to understand how these activities relate to setting goals. Here are some specific examples:</a:t>
            </a:r>
          </a:p>
          <a:p>
            <a:pPr marL="173267" indent="-173267">
              <a:buFont typeface="Arial" pitchFamily="34" charset="0"/>
              <a:buChar char="•"/>
            </a:pPr>
            <a:r>
              <a:rPr lang="en-US" sz="1000" baseline="0" dirty="0" smtClean="0">
                <a:solidFill>
                  <a:schemeClr val="tx1"/>
                </a:solidFill>
              </a:rPr>
              <a:t>If a student indicates that one of the qualities they would like to work on is becoming organized, that could help them discover that an appropriate goal might be to start using a daily planner to keep track of dates.</a:t>
            </a:r>
          </a:p>
          <a:p>
            <a:pPr marL="173267" indent="-173267">
              <a:buFont typeface="Arial" pitchFamily="34" charset="0"/>
              <a:buChar char="•"/>
            </a:pPr>
            <a:r>
              <a:rPr lang="en-US" sz="1000" baseline="0" dirty="0" smtClean="0">
                <a:solidFill>
                  <a:schemeClr val="tx1"/>
                </a:solidFill>
              </a:rPr>
              <a:t>If a student indicates that in 20 years they would like to be the CEO of their own company, that could guide them to create a goal of shadowing a business professional for a day during their first year of college or declaring a business major.</a:t>
            </a:r>
          </a:p>
          <a:p>
            <a:pPr marL="173267" indent="-173267">
              <a:buFont typeface="Arial" pitchFamily="34" charset="0"/>
              <a:buChar char="•"/>
            </a:pPr>
            <a:r>
              <a:rPr lang="en-US" sz="1000" baseline="0" dirty="0" smtClean="0">
                <a:solidFill>
                  <a:schemeClr val="tx1"/>
                </a:solidFill>
              </a:rPr>
              <a:t>If a student says that one of their top 5 values is service to others, they could set a goal of volunteering for a specific organization for a certain number of hours each month.</a:t>
            </a:r>
            <a:endParaRPr lang="en-US" sz="1000" dirty="0" smtClean="0">
              <a:solidFill>
                <a:schemeClr val="tx1"/>
              </a:solidFill>
            </a:endParaRPr>
          </a:p>
          <a:p>
            <a:pPr>
              <a:buFontTx/>
              <a:buNone/>
            </a:pPr>
            <a:endParaRPr lang="en-US" sz="1000" dirty="0" smtClean="0">
              <a:solidFill>
                <a:schemeClr val="tx1"/>
              </a:solidFill>
            </a:endParaRPr>
          </a:p>
          <a:p>
            <a:pPr>
              <a:buFontTx/>
              <a:buNone/>
            </a:pPr>
            <a:r>
              <a:rPr lang="en-US" sz="1000" dirty="0" smtClean="0">
                <a:solidFill>
                  <a:schemeClr val="tx1"/>
                </a:solidFill>
              </a:rPr>
              <a:t>Students who need more brainstorming time can do more than one of these activities. Meanwhile, all students will</a:t>
            </a:r>
            <a:r>
              <a:rPr lang="en-US" sz="1000" baseline="0" dirty="0" smtClean="0">
                <a:solidFill>
                  <a:schemeClr val="tx1"/>
                </a:solidFill>
              </a:rPr>
              <a:t> start by doing the </a:t>
            </a:r>
            <a:r>
              <a:rPr lang="en-US" sz="1000" dirty="0" smtClean="0">
                <a:solidFill>
                  <a:schemeClr val="tx1"/>
                </a:solidFill>
              </a:rPr>
              <a:t>strengths/challenges one </a:t>
            </a:r>
            <a:r>
              <a:rPr lang="en-US" sz="1000" baseline="0" dirty="0" smtClean="0">
                <a:solidFill>
                  <a:schemeClr val="tx1"/>
                </a:solidFill>
              </a:rPr>
              <a:t>for their Goal Setting Worksheet.</a:t>
            </a:r>
            <a:endParaRPr lang="en-US" sz="1000"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sz="1000" dirty="0" smtClean="0">
                <a:solidFill>
                  <a:schemeClr val="tx1"/>
                </a:solidFill>
              </a:rPr>
              <a:t>Hand </a:t>
            </a:r>
            <a:r>
              <a:rPr lang="en-US" sz="1000" baseline="0" dirty="0" smtClean="0">
                <a:solidFill>
                  <a:schemeClr val="tx1"/>
                </a:solidFill>
              </a:rPr>
              <a:t>out the Goal Setting Worksheet to the students and have them fill out the top boxes labeled “My Strengths” and My Challenges.”</a:t>
            </a:r>
          </a:p>
          <a:p>
            <a:pPr>
              <a:buFontTx/>
              <a:buNone/>
            </a:pPr>
            <a:endParaRPr lang="en-US" sz="1000" baseline="0" dirty="0" smtClean="0">
              <a:solidFill>
                <a:schemeClr val="tx1"/>
              </a:solidFill>
            </a:endParaRPr>
          </a:p>
          <a:p>
            <a:pPr>
              <a:buFontTx/>
              <a:buNone/>
            </a:pPr>
            <a:r>
              <a:rPr lang="en-US" sz="1000" baseline="0" dirty="0" smtClean="0">
                <a:solidFill>
                  <a:schemeClr val="tx1"/>
                </a:solidFill>
              </a:rPr>
              <a:t>Encourage students to think beyond their academic strengths and challenges and include ones that are not related to school.</a:t>
            </a:r>
          </a:p>
          <a:p>
            <a:pPr>
              <a:buFontTx/>
              <a:buNone/>
            </a:pPr>
            <a:endParaRPr lang="en-US" sz="1000" baseline="0" dirty="0" smtClean="0">
              <a:solidFill>
                <a:schemeClr val="tx1"/>
              </a:solidFill>
            </a:endParaRPr>
          </a:p>
          <a:p>
            <a:pPr>
              <a:buFontTx/>
              <a:buNone/>
            </a:pPr>
            <a:r>
              <a:rPr lang="en-US" sz="1000" baseline="0" dirty="0" smtClean="0">
                <a:solidFill>
                  <a:schemeClr val="tx1"/>
                </a:solidFill>
              </a:rPr>
              <a:t>Allow several minutes for students to complete this task. Each student will need to have several strengths and challenges written down in order to complete the next step of the worksheet.</a:t>
            </a:r>
            <a:endParaRPr lang="en-US" sz="1000"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000" b="1" dirty="0">
                <a:solidFill>
                  <a:schemeClr val="tx1"/>
                </a:solidFill>
              </a:rPr>
              <a:t>(Lesson Body)</a:t>
            </a:r>
          </a:p>
          <a:p>
            <a:endParaRPr lang="en-US" sz="1000" dirty="0">
              <a:solidFill>
                <a:schemeClr val="tx1"/>
              </a:solidFill>
            </a:endParaRPr>
          </a:p>
          <a:p>
            <a:r>
              <a:rPr lang="en-US" sz="1000" dirty="0">
                <a:solidFill>
                  <a:schemeClr val="tx1"/>
                </a:solidFill>
              </a:rPr>
              <a:t>After students have completed the strengths/challenges section, have them set the worksheet aside until later in the lecture. </a:t>
            </a:r>
          </a:p>
          <a:p>
            <a:endParaRPr lang="en-US" sz="1000" dirty="0">
              <a:solidFill>
                <a:schemeClr val="tx1"/>
              </a:solidFill>
            </a:endParaRPr>
          </a:p>
          <a:p>
            <a:r>
              <a:rPr lang="en-US" sz="1000" dirty="0">
                <a:solidFill>
                  <a:schemeClr val="tx1"/>
                </a:solidFill>
              </a:rPr>
              <a:t>Before actually setting any goals, ensure that everyone is on the same page by getting the students to talk briefly about what a goal is. If needed, provide them with some of the following keywords to help them understand the term:</a:t>
            </a:r>
          </a:p>
          <a:p>
            <a:pPr marL="173267" indent="-173267">
              <a:buFont typeface="Arial" pitchFamily="34" charset="0"/>
              <a:buChar char="•"/>
            </a:pPr>
            <a:r>
              <a:rPr lang="en-US" sz="1000" dirty="0">
                <a:solidFill>
                  <a:schemeClr val="tx1"/>
                </a:solidFill>
              </a:rPr>
              <a:t>Purpose</a:t>
            </a:r>
          </a:p>
          <a:p>
            <a:pPr marL="173267" indent="-173267">
              <a:buFont typeface="Arial" pitchFamily="34" charset="0"/>
              <a:buChar char="•"/>
            </a:pPr>
            <a:r>
              <a:rPr lang="en-US" sz="1000" dirty="0">
                <a:solidFill>
                  <a:schemeClr val="tx1"/>
                </a:solidFill>
              </a:rPr>
              <a:t>Objective</a:t>
            </a:r>
          </a:p>
          <a:p>
            <a:pPr marL="173267" indent="-173267">
              <a:buFont typeface="Arial" pitchFamily="34" charset="0"/>
              <a:buChar char="•"/>
            </a:pPr>
            <a:r>
              <a:rPr lang="en-US" sz="1000" dirty="0">
                <a:solidFill>
                  <a:schemeClr val="tx1"/>
                </a:solidFill>
              </a:rPr>
              <a:t>Aim</a:t>
            </a:r>
          </a:p>
          <a:p>
            <a:pPr marL="173267" indent="-173267">
              <a:buFont typeface="Arial" pitchFamily="34" charset="0"/>
              <a:buChar char="•"/>
            </a:pPr>
            <a:r>
              <a:rPr lang="en-US" sz="1000" dirty="0">
                <a:solidFill>
                  <a:schemeClr val="tx1"/>
                </a:solidFill>
              </a:rPr>
              <a:t>Target</a:t>
            </a:r>
          </a:p>
          <a:p>
            <a:pPr marL="173267" indent="-173267">
              <a:buFont typeface="Arial" pitchFamily="34" charset="0"/>
              <a:buChar char="•"/>
            </a:pPr>
            <a:r>
              <a:rPr lang="en-US" sz="1000" dirty="0">
                <a:solidFill>
                  <a:schemeClr val="tx1"/>
                </a:solidFill>
              </a:rPr>
              <a:t>Intent</a:t>
            </a:r>
          </a:p>
          <a:p>
            <a:pPr marL="173267" indent="-173267">
              <a:buFont typeface="Arial" pitchFamily="34" charset="0"/>
              <a:buChar char="•"/>
            </a:pPr>
            <a:r>
              <a:rPr lang="en-US" sz="1000" dirty="0">
                <a:solidFill>
                  <a:schemeClr val="tx1"/>
                </a:solidFill>
              </a:rPr>
              <a:t>Destination</a:t>
            </a:r>
          </a:p>
          <a:p>
            <a:pPr>
              <a:buFontTx/>
              <a:buNone/>
            </a:pPr>
            <a:r>
              <a:rPr lang="en-US" sz="1000" dirty="0">
                <a:solidFill>
                  <a:schemeClr val="tx1"/>
                </a:solidFill>
              </a:rPr>
              <a:t>If students bring up the meaning of a goal in </a:t>
            </a:r>
            <a:r>
              <a:rPr lang="en-US" sz="1000" dirty="0" smtClean="0">
                <a:solidFill>
                  <a:schemeClr val="tx1"/>
                </a:solidFill>
              </a:rPr>
              <a:t>the context</a:t>
            </a:r>
            <a:r>
              <a:rPr lang="en-US" sz="1000" baseline="0" dirty="0" smtClean="0">
                <a:solidFill>
                  <a:schemeClr val="tx1"/>
                </a:solidFill>
              </a:rPr>
              <a:t> </a:t>
            </a:r>
            <a:r>
              <a:rPr lang="en-US" sz="1000" dirty="0" smtClean="0">
                <a:solidFill>
                  <a:schemeClr val="tx1"/>
                </a:solidFill>
              </a:rPr>
              <a:t>of </a:t>
            </a:r>
            <a:r>
              <a:rPr lang="en-US" sz="1000" dirty="0">
                <a:solidFill>
                  <a:schemeClr val="tx1"/>
                </a:solidFill>
              </a:rPr>
              <a:t>sports, you can use that to direct their understanding to the non-sports meaning.</a:t>
            </a:r>
          </a:p>
          <a:p>
            <a:pPr>
              <a:buFontTx/>
              <a:buNone/>
            </a:pPr>
            <a:endParaRPr lang="en-US" sz="1000" dirty="0">
              <a:solidFill>
                <a:schemeClr val="tx1"/>
              </a:solidFill>
            </a:endParaRPr>
          </a:p>
          <a:p>
            <a:pPr>
              <a:buFontTx/>
              <a:buNone/>
            </a:pPr>
            <a:r>
              <a:rPr lang="en-US" sz="1000" dirty="0">
                <a:solidFill>
                  <a:schemeClr val="tx1"/>
                </a:solidFill>
              </a:rPr>
              <a:t>Once the students have established what a goal is, have them share goals that they have set in the past. Some students may find it difficult to think of examples. Some examples that may apply to high school students include:</a:t>
            </a:r>
          </a:p>
          <a:p>
            <a:pPr marL="173267" indent="-173267">
              <a:buFont typeface="Arial" pitchFamily="34" charset="0"/>
              <a:buChar char="•"/>
            </a:pPr>
            <a:r>
              <a:rPr lang="en-US" sz="1000" dirty="0">
                <a:solidFill>
                  <a:schemeClr val="tx1"/>
                </a:solidFill>
              </a:rPr>
              <a:t>Long-term assignments (reading novels, writing papers, science projects)</a:t>
            </a:r>
          </a:p>
          <a:p>
            <a:pPr marL="173267" indent="-173267">
              <a:buFont typeface="Arial" pitchFamily="34" charset="0"/>
              <a:buChar char="•"/>
            </a:pPr>
            <a:r>
              <a:rPr lang="en-US" sz="1000" dirty="0">
                <a:solidFill>
                  <a:schemeClr val="tx1"/>
                </a:solidFill>
              </a:rPr>
              <a:t>Senior project</a:t>
            </a:r>
          </a:p>
          <a:p>
            <a:pPr marL="173267" indent="-173267">
              <a:buFont typeface="Arial" pitchFamily="34" charset="0"/>
              <a:buChar char="•"/>
            </a:pPr>
            <a:r>
              <a:rPr lang="en-US" sz="1000" dirty="0">
                <a:solidFill>
                  <a:schemeClr val="tx1"/>
                </a:solidFill>
              </a:rPr>
              <a:t>Making a sports team or winning a game/championship</a:t>
            </a:r>
          </a:p>
          <a:p>
            <a:pPr marL="173267" indent="-173267">
              <a:buFont typeface="Arial" pitchFamily="34" charset="0"/>
              <a:buChar char="•"/>
            </a:pPr>
            <a:r>
              <a:rPr lang="en-US" sz="1000" dirty="0">
                <a:solidFill>
                  <a:schemeClr val="tx1"/>
                </a:solidFill>
              </a:rPr>
              <a:t>Fitness or weight loss</a:t>
            </a:r>
          </a:p>
          <a:p>
            <a:pPr marL="173267" indent="-173267">
              <a:buFont typeface="Arial" pitchFamily="34" charset="0"/>
              <a:buChar char="•"/>
            </a:pPr>
            <a:r>
              <a:rPr lang="en-US" sz="1000" dirty="0">
                <a:solidFill>
                  <a:schemeClr val="tx1"/>
                </a:solidFill>
              </a:rPr>
              <a:t>Goals related to personal hobbies or interests</a:t>
            </a:r>
          </a:p>
          <a:p>
            <a:pPr>
              <a:buFontTx/>
              <a:buNone/>
            </a:pPr>
            <a:endParaRPr lang="en-US" sz="1000" dirty="0">
              <a:solidFill>
                <a:schemeClr val="tx1"/>
              </a:solidFill>
            </a:endParaRPr>
          </a:p>
          <a:p>
            <a:pPr>
              <a:buFontTx/>
              <a:buNone/>
            </a:pPr>
            <a:r>
              <a:rPr lang="en-US" sz="1000" dirty="0">
                <a:solidFill>
                  <a:schemeClr val="tx1"/>
                </a:solidFill>
              </a:rPr>
              <a:t>After students have named some of their goals, ask: </a:t>
            </a:r>
            <a:r>
              <a:rPr lang="en-US" sz="1000" i="1" dirty="0">
                <a:solidFill>
                  <a:schemeClr val="tx1"/>
                </a:solidFill>
              </a:rPr>
              <a:t>Why did you set those goals?</a:t>
            </a:r>
          </a:p>
          <a:p>
            <a:pPr>
              <a:buFontTx/>
              <a:buNone/>
            </a:pPr>
            <a:r>
              <a:rPr lang="en-US" sz="1000" dirty="0">
                <a:solidFill>
                  <a:schemeClr val="tx1"/>
                </a:solidFill>
              </a:rPr>
              <a:t>(Many students will probably provide some variation on ‘because I wanted to accomplish something.’ Some may articulate the idea that goals help keep them focused and make them more likely to complete a task.)</a:t>
            </a:r>
          </a:p>
          <a:p>
            <a:pPr>
              <a:buFontTx/>
              <a:buNone/>
            </a:pPr>
            <a:endParaRPr lang="en-US" sz="1000"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sz="1000" dirty="0" smtClean="0">
                <a:solidFill>
                  <a:schemeClr val="tx1"/>
                </a:solidFill>
              </a:rPr>
              <a:t>Some students may feel</a:t>
            </a:r>
            <a:r>
              <a:rPr lang="en-US" sz="1000" baseline="0" dirty="0" smtClean="0">
                <a:solidFill>
                  <a:schemeClr val="tx1"/>
                </a:solidFill>
              </a:rPr>
              <a:t> that they have made it this far in life without ever really setting concrete goals. Although this may work in high school, college is a different situation. It is much more important for college students to set goals for the following reasons:</a:t>
            </a:r>
            <a:endParaRPr lang="en-US" sz="1000" dirty="0" smtClean="0">
              <a:solidFill>
                <a:schemeClr val="tx1"/>
              </a:solidFill>
            </a:endParaRPr>
          </a:p>
          <a:p>
            <a:pPr>
              <a:buFontTx/>
              <a:buNone/>
            </a:pPr>
            <a:endParaRPr lang="en-US" sz="1000" dirty="0" smtClean="0">
              <a:solidFill>
                <a:schemeClr val="tx1"/>
              </a:solidFill>
            </a:endParaRPr>
          </a:p>
          <a:p>
            <a:pPr marL="173267" indent="-173267">
              <a:buFont typeface="Arial" pitchFamily="34" charset="0"/>
              <a:buChar char="•"/>
            </a:pPr>
            <a:r>
              <a:rPr lang="en-US" sz="1000" dirty="0" smtClean="0">
                <a:solidFill>
                  <a:schemeClr val="tx1"/>
                </a:solidFill>
              </a:rPr>
              <a:t>First-year college students suddenly</a:t>
            </a:r>
            <a:r>
              <a:rPr lang="en-US" sz="1000" baseline="0" dirty="0" smtClean="0">
                <a:solidFill>
                  <a:schemeClr val="tx1"/>
                </a:solidFill>
              </a:rPr>
              <a:t> have a great deal of time on their hands and the freedom to decide how to spend it. Without having goals and a plan of action to accomplish those goals, it is very easy to waste time and end up not accomplishing much.</a:t>
            </a:r>
          </a:p>
          <a:p>
            <a:pPr marL="173267" indent="-173267">
              <a:buFont typeface="Arial" pitchFamily="34" charset="0"/>
              <a:buChar char="•"/>
            </a:pPr>
            <a:endParaRPr lang="en-US" sz="1000" baseline="0" dirty="0" smtClean="0">
              <a:solidFill>
                <a:schemeClr val="tx1"/>
              </a:solidFill>
            </a:endParaRPr>
          </a:p>
          <a:p>
            <a:pPr marL="173267" indent="-173267">
              <a:buFont typeface="Arial" pitchFamily="34" charset="0"/>
              <a:buChar char="•"/>
            </a:pPr>
            <a:r>
              <a:rPr lang="en-US" sz="1000" baseline="0" dirty="0" smtClean="0">
                <a:solidFill>
                  <a:schemeClr val="tx1"/>
                </a:solidFill>
              </a:rPr>
              <a:t>College campuses are incredibly busy places awash in a sea of opportunities. Without goals to focus their attention, students can easily get lost and become overcommitted or completely overwhelmed. Goals help students focus their energies into the opportunities that are most productive and enjoyable for them.</a:t>
            </a:r>
          </a:p>
          <a:p>
            <a:pPr marL="173267" indent="-173267">
              <a:buFont typeface="Arial" pitchFamily="34" charset="0"/>
              <a:buChar char="•"/>
            </a:pPr>
            <a:endParaRPr lang="en-US" sz="1000" baseline="0" dirty="0" smtClean="0">
              <a:solidFill>
                <a:schemeClr val="tx1"/>
              </a:solidFill>
            </a:endParaRPr>
          </a:p>
          <a:p>
            <a:pPr marL="173267" indent="-173267">
              <a:buFont typeface="Arial" pitchFamily="34" charset="0"/>
              <a:buChar char="•"/>
            </a:pPr>
            <a:r>
              <a:rPr lang="en-US" sz="1000" baseline="0" dirty="0" smtClean="0">
                <a:solidFill>
                  <a:schemeClr val="tx1"/>
                </a:solidFill>
              </a:rPr>
              <a:t>In order to complete the academic requirements to earn a college degree, students must consistently and deliberately set goals. College classes are difficult and require much more commitment than high school classes. Without clear goals, most students will not succeed academically.</a:t>
            </a:r>
            <a:endParaRPr lang="en-US" sz="1000"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093">
              <a:defRPr/>
            </a:pPr>
            <a:r>
              <a:rPr lang="en-US" sz="800" dirty="0">
                <a:solidFill>
                  <a:schemeClr val="tx1"/>
                </a:solidFill>
              </a:rPr>
              <a:t>Once students recognize that it is important to set goals, they can explore how to set “good” goals. Some students perceive a great deal of pressure to set lofty goals that they think will impress other people. It may be helpful to note that in this context, “good” means that the goal meets these criteria and is appropriate for the student. There’s no value judgment…a goal of “cure cancer” is </a:t>
            </a:r>
            <a:r>
              <a:rPr lang="en-US" sz="800" i="1" dirty="0">
                <a:solidFill>
                  <a:schemeClr val="tx1"/>
                </a:solidFill>
              </a:rPr>
              <a:t>not</a:t>
            </a:r>
            <a:r>
              <a:rPr lang="en-US" sz="800" dirty="0">
                <a:solidFill>
                  <a:schemeClr val="tx1"/>
                </a:solidFill>
              </a:rPr>
              <a:t> necessarily a better goal than “make a B on my next math test.”</a:t>
            </a:r>
          </a:p>
          <a:p>
            <a:pPr defTabSz="924093">
              <a:defRPr/>
            </a:pPr>
            <a:endParaRPr lang="en-US" sz="800" dirty="0">
              <a:solidFill>
                <a:schemeClr val="tx1"/>
              </a:solidFill>
            </a:endParaRPr>
          </a:p>
          <a:p>
            <a:pPr defTabSz="924093">
              <a:defRPr/>
            </a:pPr>
            <a:r>
              <a:rPr lang="en-US" sz="800" dirty="0">
                <a:solidFill>
                  <a:schemeClr val="tx1"/>
                </a:solidFill>
              </a:rPr>
              <a:t>It is very important for students to understand that goals do not simply materialize out of thin air. </a:t>
            </a:r>
            <a:r>
              <a:rPr lang="en-US" sz="800" dirty="0" smtClean="0">
                <a:solidFill>
                  <a:schemeClr val="tx1"/>
                </a:solidFill>
              </a:rPr>
              <a:t>Good </a:t>
            </a:r>
            <a:r>
              <a:rPr lang="en-US" sz="800" dirty="0">
                <a:solidFill>
                  <a:schemeClr val="tx1"/>
                </a:solidFill>
              </a:rPr>
              <a:t>goals are based on who the student is and what they need and want. </a:t>
            </a:r>
            <a:r>
              <a:rPr lang="en-US" sz="800" dirty="0" smtClean="0">
                <a:solidFill>
                  <a:schemeClr val="tx1"/>
                </a:solidFill>
              </a:rPr>
              <a:t>Ex</a:t>
            </a:r>
            <a:r>
              <a:rPr lang="en-US" sz="800" dirty="0">
                <a:solidFill>
                  <a:schemeClr val="tx1"/>
                </a:solidFill>
              </a:rPr>
              <a:t>: If the Cookie Monster from Sesame Street sets a goal to become a nutritionist, this is not a realistic goal because the requirements are completely opposite of his strengths and wants. A better goal for him would be one that is based on his love of cookies…become a pastry chef or own a bakery.</a:t>
            </a:r>
          </a:p>
          <a:p>
            <a:pPr defTabSz="924093">
              <a:defRPr/>
            </a:pPr>
            <a:endParaRPr lang="en-US" sz="800" dirty="0">
              <a:solidFill>
                <a:schemeClr val="tx1"/>
              </a:solidFill>
            </a:endParaRPr>
          </a:p>
          <a:p>
            <a:pPr defTabSz="924093">
              <a:defRPr/>
            </a:pPr>
            <a:r>
              <a:rPr lang="en-US" sz="800" dirty="0">
                <a:solidFill>
                  <a:schemeClr val="tx1"/>
                </a:solidFill>
              </a:rPr>
              <a:t>In order to have a reachable goal, students must be as specific as possible. “Do well in school” is not a clear goal. “Make a 3.0 GPA during fall semester” or “Earn at least 85% on all my math tests this semester” are both specific and measurable. Remember, if there is no way to measure a goal, you will not know for sure whether you have achieved it. </a:t>
            </a:r>
            <a:r>
              <a:rPr lang="en-US" sz="800" dirty="0" smtClean="0">
                <a:solidFill>
                  <a:schemeClr val="tx1"/>
                </a:solidFill>
              </a:rPr>
              <a:t>Some </a:t>
            </a:r>
            <a:r>
              <a:rPr lang="en-US" sz="800" dirty="0">
                <a:solidFill>
                  <a:schemeClr val="tx1"/>
                </a:solidFill>
              </a:rPr>
              <a:t>students have difficulty setting goals that are focused on an </a:t>
            </a:r>
            <a:r>
              <a:rPr lang="en-US" sz="800" i="1" dirty="0">
                <a:solidFill>
                  <a:schemeClr val="tx1"/>
                </a:solidFill>
              </a:rPr>
              <a:t>outcome</a:t>
            </a:r>
            <a:r>
              <a:rPr lang="en-US" sz="800" dirty="0">
                <a:solidFill>
                  <a:schemeClr val="tx1"/>
                </a:solidFill>
              </a:rPr>
              <a:t> (i.e., “earn a B on geography test”). These students may have more success setting goals that are focused on a </a:t>
            </a:r>
            <a:r>
              <a:rPr lang="en-US" sz="800" i="1" dirty="0">
                <a:solidFill>
                  <a:schemeClr val="tx1"/>
                </a:solidFill>
              </a:rPr>
              <a:t>process</a:t>
            </a:r>
            <a:r>
              <a:rPr lang="en-US" sz="800" dirty="0">
                <a:solidFill>
                  <a:schemeClr val="tx1"/>
                </a:solidFill>
              </a:rPr>
              <a:t> (i.e., study language flashcards for one hour tonight). Both outcome and process goals are beneficial; students may use either or both, as long as they meet the other criteria.</a:t>
            </a:r>
          </a:p>
          <a:p>
            <a:pPr defTabSz="924093">
              <a:defRPr/>
            </a:pPr>
            <a:endParaRPr lang="en-US" sz="800" dirty="0">
              <a:solidFill>
                <a:schemeClr val="tx1"/>
              </a:solidFill>
            </a:endParaRPr>
          </a:p>
          <a:p>
            <a:pPr defTabSz="924093">
              <a:defRPr/>
            </a:pPr>
            <a:r>
              <a:rPr lang="en-US" sz="800" dirty="0">
                <a:solidFill>
                  <a:schemeClr val="tx1"/>
                </a:solidFill>
              </a:rPr>
              <a:t>Setting goals that are both firm and flexible sounds a little confusing at first. The point is that students should stick to their goals, but should also be able to recognize when a goal needs to be modified or changed. This is not to say that students should give up on their goals if they encounter obstacles along the way – goals should be firm enough that they can withstand challenges. However, there is also something to be said for realizing when a goal is no longer appropriate, realistic, or even desirable.  This will require making changes to the goal either by changing a part of it, such as the details or timeline, or possibly replacing the goal entirely.</a:t>
            </a:r>
          </a:p>
          <a:p>
            <a:pPr defTabSz="924093">
              <a:defRPr/>
            </a:pPr>
            <a:endParaRPr lang="en-US" sz="800" dirty="0">
              <a:solidFill>
                <a:schemeClr val="tx1"/>
              </a:solidFill>
            </a:endParaRPr>
          </a:p>
          <a:p>
            <a:pPr defTabSz="924093">
              <a:defRPr/>
            </a:pPr>
            <a:r>
              <a:rPr lang="en-US" sz="800" dirty="0">
                <a:solidFill>
                  <a:schemeClr val="tx1"/>
                </a:solidFill>
              </a:rPr>
              <a:t>For example, “Taylor” entered college intending to major in nursing.  After her sophomore year, she had not been able to pass organic chemistry and had a GPA much lower than the nursing program accepts.  After talking to her advisor, career services, her parents, and several other people, she decided to change her major to nutrition.  She will still be able to work with people and help them become healthier, which is the main reason she wanted to be a nurse.  However, becoming a nutritionist is a better fit with her strengths and requires less demanding skills in her areas of challenge.</a:t>
            </a:r>
          </a:p>
        </p:txBody>
      </p:sp>
      <p:sp>
        <p:nvSpPr>
          <p:cNvPr id="4" name="Slide Number Placeholder 3"/>
          <p:cNvSpPr>
            <a:spLocks noGrp="1"/>
          </p:cNvSpPr>
          <p:nvPr>
            <p:ph type="sldNum" sz="quarter" idx="10"/>
          </p:nvPr>
        </p:nvSpPr>
        <p:spPr/>
        <p:txBody>
          <a:bodyPr/>
          <a:lstStyle/>
          <a:p>
            <a:fld id="{B478BD2E-6024-48BF-9CB4-AE95D1CC26E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5/16/2013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82782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5/16/2013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072425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5/16/2013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069267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5/16/2013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829096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5/16/2013</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2618438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5/16/2013</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2417656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5/16/2013</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1438954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5/16/2013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50797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5/16/2013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2472193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5/16/2013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009725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5/16/2013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12857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pPr/>
              <a:t>5/16/2013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pPr/>
              <a:t>5/16/2013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pPr/>
              <a:t>5/16/2013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pPr/>
              <a:t>5/16/2013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solidFill>
                  <a:prstClr val="black">
                    <a:tint val="75000"/>
                  </a:prstClr>
                </a:solidFill>
                <a:latin typeface="Calibri"/>
              </a:rPr>
              <a:pPr/>
              <a:t>5/16/2013</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494962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hyperlink" Target="http://creativecommons.org/licenses/by-nc/3.0/deed.en_U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33400"/>
            <a:ext cx="8534400" cy="1470025"/>
          </a:xfrm>
        </p:spPr>
        <p:txBody>
          <a:bodyPr>
            <a:noAutofit/>
          </a:bodyPr>
          <a:lstStyle/>
          <a:p>
            <a:r>
              <a:rPr lang="en-US" sz="6600" dirty="0" smtClean="0">
                <a:solidFill>
                  <a:schemeClr val="bg1"/>
                </a:solidFill>
              </a:rPr>
              <a:t>Goal Setting for College</a:t>
            </a:r>
            <a:endParaRPr lang="en-US" sz="6600" dirty="0">
              <a:solidFill>
                <a:schemeClr val="bg1"/>
              </a:solidFill>
            </a:endParaRPr>
          </a:p>
        </p:txBody>
      </p:sp>
      <p:sp>
        <p:nvSpPr>
          <p:cNvPr id="10" name="Subtitle 9"/>
          <p:cNvSpPr>
            <a:spLocks noGrp="1"/>
          </p:cNvSpPr>
          <p:nvPr>
            <p:ph type="subTitle" idx="1"/>
          </p:nvPr>
        </p:nvSpPr>
        <p:spPr>
          <a:xfrm>
            <a:off x="0" y="5486400"/>
            <a:ext cx="9144000" cy="838200"/>
          </a:xfrm>
        </p:spPr>
        <p:txBody>
          <a:bodyPr>
            <a:noAutofit/>
          </a:bodyPr>
          <a:lstStyle/>
          <a:p>
            <a:r>
              <a:rPr lang="en-US" sz="3600" dirty="0" smtClean="0">
                <a:solidFill>
                  <a:schemeClr val="bg1"/>
                </a:solidFill>
              </a:rPr>
              <a:t>Getting Started with Setting Goals for College</a:t>
            </a:r>
            <a:endParaRPr lang="en-US" sz="3600" dirty="0">
              <a:solidFill>
                <a:schemeClr val="bg1"/>
              </a:solidFill>
            </a:endParaRPr>
          </a:p>
        </p:txBody>
      </p:sp>
      <p:pic>
        <p:nvPicPr>
          <p:cNvPr id="1027" name="Picture 3" descr="C:\Documents and Settings\COE\Local Settings\Temporary Internet Files\Content.IE5\J95HNRMC\MPj04383950000[1].jpg"/>
          <p:cNvPicPr>
            <a:picLocks noChangeAspect="1" noChangeArrowheads="1"/>
          </p:cNvPicPr>
          <p:nvPr/>
        </p:nvPicPr>
        <p:blipFill>
          <a:blip r:embed="rId3" cstate="print"/>
          <a:srcRect/>
          <a:stretch>
            <a:fillRect/>
          </a:stretch>
        </p:blipFill>
        <p:spPr bwMode="auto">
          <a:xfrm>
            <a:off x="3409930" y="2179320"/>
            <a:ext cx="2324140" cy="292608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57200"/>
          <a:ext cx="8229600" cy="5867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solidFill>
                  <a:schemeClr val="bg1"/>
                </a:solidFill>
              </a:rPr>
              <a:t>Academic Goals</a:t>
            </a:r>
            <a:endParaRPr lang="en-US" sz="5400" dirty="0">
              <a:solidFill>
                <a:schemeClr val="bg1"/>
              </a:solidFill>
            </a:endParaRPr>
          </a:p>
        </p:txBody>
      </p:sp>
      <p:sp>
        <p:nvSpPr>
          <p:cNvPr id="5" name="Content Placeholder 4"/>
          <p:cNvSpPr>
            <a:spLocks noGrp="1"/>
          </p:cNvSpPr>
          <p:nvPr>
            <p:ph idx="1"/>
          </p:nvPr>
        </p:nvSpPr>
        <p:spPr>
          <a:xfrm>
            <a:off x="457200" y="1600200"/>
            <a:ext cx="8229600" cy="5105400"/>
          </a:xfrm>
        </p:spPr>
        <p:txBody>
          <a:bodyPr>
            <a:normAutofit fontScale="92500" lnSpcReduction="10000"/>
          </a:bodyPr>
          <a:lstStyle/>
          <a:p>
            <a:pPr>
              <a:buNone/>
            </a:pPr>
            <a:r>
              <a:rPr lang="en-US" u="sng" dirty="0" smtClean="0">
                <a:solidFill>
                  <a:schemeClr val="bg1"/>
                </a:solidFill>
              </a:rPr>
              <a:t>Areas to Consider</a:t>
            </a:r>
          </a:p>
          <a:p>
            <a:r>
              <a:rPr lang="en-US" dirty="0" smtClean="0">
                <a:solidFill>
                  <a:schemeClr val="bg1"/>
                </a:solidFill>
              </a:rPr>
              <a:t>Getting started academically on campus</a:t>
            </a:r>
          </a:p>
          <a:p>
            <a:r>
              <a:rPr lang="en-US" dirty="0" smtClean="0">
                <a:solidFill>
                  <a:schemeClr val="bg1"/>
                </a:solidFill>
              </a:rPr>
              <a:t>Academic campus resources </a:t>
            </a:r>
          </a:p>
          <a:p>
            <a:r>
              <a:rPr lang="en-US" dirty="0" smtClean="0">
                <a:solidFill>
                  <a:schemeClr val="bg1"/>
                </a:solidFill>
              </a:rPr>
              <a:t>Time management and organization</a:t>
            </a:r>
          </a:p>
          <a:p>
            <a:r>
              <a:rPr lang="en-US" dirty="0" smtClean="0">
                <a:solidFill>
                  <a:schemeClr val="bg1"/>
                </a:solidFill>
              </a:rPr>
              <a:t>Communication with faculty members</a:t>
            </a:r>
          </a:p>
          <a:p>
            <a:r>
              <a:rPr lang="en-US" dirty="0" smtClean="0">
                <a:solidFill>
                  <a:schemeClr val="bg1"/>
                </a:solidFill>
              </a:rPr>
              <a:t>Academic collaboration with peers</a:t>
            </a:r>
          </a:p>
          <a:p>
            <a:r>
              <a:rPr lang="en-US" dirty="0" smtClean="0">
                <a:solidFill>
                  <a:schemeClr val="bg1"/>
                </a:solidFill>
              </a:rPr>
              <a:t>Assistive technology resources</a:t>
            </a:r>
          </a:p>
          <a:p>
            <a:r>
              <a:rPr lang="en-US" dirty="0" smtClean="0">
                <a:solidFill>
                  <a:schemeClr val="bg1"/>
                </a:solidFill>
              </a:rPr>
              <a:t>Study skills, habits, and strategies</a:t>
            </a:r>
          </a:p>
          <a:p>
            <a:r>
              <a:rPr lang="en-US" dirty="0" smtClean="0">
                <a:solidFill>
                  <a:schemeClr val="bg1"/>
                </a:solidFill>
              </a:rPr>
              <a:t>Self-advocacy</a:t>
            </a:r>
          </a:p>
          <a:p>
            <a:r>
              <a:rPr lang="en-US" dirty="0" smtClean="0">
                <a:solidFill>
                  <a:schemeClr val="bg1"/>
                </a:solidFill>
              </a:rPr>
              <a:t>Other</a:t>
            </a:r>
            <a:endParaRPr lang="en-US" dirty="0">
              <a:solidFill>
                <a:schemeClr val="bg1"/>
              </a:solidFill>
            </a:endParaRPr>
          </a:p>
        </p:txBody>
      </p:sp>
      <p:pic>
        <p:nvPicPr>
          <p:cNvPr id="3075" name="Picture 3" descr="C:\Documents and Settings\COE\Local Settings\Temporary Internet Files\Content.IE5\X8OAYXYH\MPj04384940000[1].jpg"/>
          <p:cNvPicPr>
            <a:picLocks noChangeAspect="1" noChangeArrowheads="1"/>
          </p:cNvPicPr>
          <p:nvPr/>
        </p:nvPicPr>
        <p:blipFill>
          <a:blip r:embed="rId3" cstate="print"/>
          <a:srcRect/>
          <a:stretch>
            <a:fillRect/>
          </a:stretch>
        </p:blipFill>
        <p:spPr bwMode="auto">
          <a:xfrm>
            <a:off x="7085584" y="4267393"/>
            <a:ext cx="1829816" cy="2438207"/>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solidFill>
                  <a:schemeClr val="bg1"/>
                </a:solidFill>
              </a:rPr>
              <a:t>Social Goals</a:t>
            </a:r>
            <a:endParaRPr lang="en-US" sz="5400" dirty="0">
              <a:solidFill>
                <a:schemeClr val="bg1"/>
              </a:solidFill>
            </a:endParaRPr>
          </a:p>
        </p:txBody>
      </p:sp>
      <p:sp>
        <p:nvSpPr>
          <p:cNvPr id="5" name="Content Placeholder 4"/>
          <p:cNvSpPr>
            <a:spLocks noGrp="1"/>
          </p:cNvSpPr>
          <p:nvPr>
            <p:ph idx="1"/>
          </p:nvPr>
        </p:nvSpPr>
        <p:spPr>
          <a:xfrm>
            <a:off x="457200" y="1600200"/>
            <a:ext cx="8229600" cy="4800600"/>
          </a:xfrm>
        </p:spPr>
        <p:txBody>
          <a:bodyPr>
            <a:normAutofit/>
          </a:bodyPr>
          <a:lstStyle/>
          <a:p>
            <a:pPr>
              <a:buNone/>
            </a:pPr>
            <a:r>
              <a:rPr lang="en-US" u="sng" dirty="0" smtClean="0">
                <a:solidFill>
                  <a:schemeClr val="bg1"/>
                </a:solidFill>
              </a:rPr>
              <a:t>Areas to Consider</a:t>
            </a:r>
          </a:p>
          <a:p>
            <a:r>
              <a:rPr lang="en-US" dirty="0" smtClean="0">
                <a:solidFill>
                  <a:schemeClr val="bg1"/>
                </a:solidFill>
              </a:rPr>
              <a:t>Getting started socially on campus</a:t>
            </a:r>
          </a:p>
          <a:p>
            <a:r>
              <a:rPr lang="en-US" dirty="0" smtClean="0">
                <a:solidFill>
                  <a:schemeClr val="bg1"/>
                </a:solidFill>
              </a:rPr>
              <a:t>Social campus resources</a:t>
            </a:r>
          </a:p>
          <a:p>
            <a:r>
              <a:rPr lang="en-US" dirty="0">
                <a:solidFill>
                  <a:schemeClr val="bg1"/>
                </a:solidFill>
              </a:rPr>
              <a:t>Connecting &amp; communicating with peers</a:t>
            </a:r>
          </a:p>
          <a:p>
            <a:r>
              <a:rPr lang="en-US" dirty="0" smtClean="0">
                <a:solidFill>
                  <a:schemeClr val="bg1"/>
                </a:solidFill>
              </a:rPr>
              <a:t>Communication with family</a:t>
            </a:r>
          </a:p>
          <a:p>
            <a:r>
              <a:rPr lang="en-US" dirty="0" smtClean="0">
                <a:solidFill>
                  <a:schemeClr val="bg1"/>
                </a:solidFill>
              </a:rPr>
              <a:t>Hobbies and interests</a:t>
            </a:r>
          </a:p>
          <a:p>
            <a:r>
              <a:rPr lang="en-US" dirty="0" smtClean="0">
                <a:solidFill>
                  <a:schemeClr val="bg1"/>
                </a:solidFill>
              </a:rPr>
              <a:t>Time management</a:t>
            </a:r>
          </a:p>
          <a:p>
            <a:r>
              <a:rPr lang="en-US" dirty="0" smtClean="0">
                <a:solidFill>
                  <a:schemeClr val="bg1"/>
                </a:solidFill>
              </a:rPr>
              <a:t>Other</a:t>
            </a:r>
            <a:endParaRPr lang="en-US" dirty="0">
              <a:solidFill>
                <a:schemeClr val="bg1"/>
              </a:solidFill>
            </a:endParaRPr>
          </a:p>
        </p:txBody>
      </p:sp>
      <p:pic>
        <p:nvPicPr>
          <p:cNvPr id="4098" name="Picture 2" descr="C:\Documents and Settings\COE\Local Settings\Temporary Internet Files\Content.IE5\YK45UF3M\MCj04398570000[1].wmf"/>
          <p:cNvPicPr>
            <a:picLocks noChangeAspect="1" noChangeArrowheads="1"/>
          </p:cNvPicPr>
          <p:nvPr/>
        </p:nvPicPr>
        <p:blipFill>
          <a:blip r:embed="rId3" cstate="print"/>
          <a:srcRect/>
          <a:stretch>
            <a:fillRect/>
          </a:stretch>
        </p:blipFill>
        <p:spPr bwMode="auto">
          <a:xfrm>
            <a:off x="5181600" y="4419600"/>
            <a:ext cx="3578721" cy="1944687"/>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solidFill>
                  <a:schemeClr val="bg1"/>
                </a:solidFill>
              </a:rPr>
              <a:t>Health/Wellness Goals</a:t>
            </a:r>
            <a:endParaRPr lang="en-US" sz="5400" dirty="0">
              <a:solidFill>
                <a:schemeClr val="bg1"/>
              </a:solidFill>
            </a:endParaRPr>
          </a:p>
        </p:txBody>
      </p:sp>
      <p:sp>
        <p:nvSpPr>
          <p:cNvPr id="5" name="Content Placeholder 4"/>
          <p:cNvSpPr>
            <a:spLocks noGrp="1"/>
          </p:cNvSpPr>
          <p:nvPr>
            <p:ph idx="1"/>
          </p:nvPr>
        </p:nvSpPr>
        <p:spPr>
          <a:xfrm>
            <a:off x="457200" y="1600200"/>
            <a:ext cx="8229600" cy="4876800"/>
          </a:xfrm>
        </p:spPr>
        <p:txBody>
          <a:bodyPr>
            <a:normAutofit fontScale="92500" lnSpcReduction="10000"/>
          </a:bodyPr>
          <a:lstStyle/>
          <a:p>
            <a:pPr>
              <a:buNone/>
            </a:pPr>
            <a:r>
              <a:rPr lang="en-US" u="sng" dirty="0" smtClean="0">
                <a:solidFill>
                  <a:schemeClr val="bg1"/>
                </a:solidFill>
              </a:rPr>
              <a:t>Areas to Consider</a:t>
            </a:r>
          </a:p>
          <a:p>
            <a:r>
              <a:rPr lang="en-US" dirty="0" smtClean="0">
                <a:solidFill>
                  <a:schemeClr val="bg1"/>
                </a:solidFill>
              </a:rPr>
              <a:t>Getting off to a healthy start on campus</a:t>
            </a:r>
          </a:p>
          <a:p>
            <a:r>
              <a:rPr lang="en-US" dirty="0" smtClean="0">
                <a:solidFill>
                  <a:schemeClr val="bg1"/>
                </a:solidFill>
              </a:rPr>
              <a:t>Health/Wellness campus resources</a:t>
            </a:r>
          </a:p>
          <a:p>
            <a:r>
              <a:rPr lang="en-US" dirty="0" smtClean="0">
                <a:solidFill>
                  <a:schemeClr val="bg1"/>
                </a:solidFill>
              </a:rPr>
              <a:t>Nutrition and healthy eating</a:t>
            </a:r>
          </a:p>
          <a:p>
            <a:r>
              <a:rPr lang="en-US" dirty="0" smtClean="0">
                <a:solidFill>
                  <a:schemeClr val="bg1"/>
                </a:solidFill>
              </a:rPr>
              <a:t>Sports/Athletics</a:t>
            </a:r>
          </a:p>
          <a:p>
            <a:r>
              <a:rPr lang="en-US" dirty="0" smtClean="0">
                <a:solidFill>
                  <a:schemeClr val="bg1"/>
                </a:solidFill>
              </a:rPr>
              <a:t>Fitness</a:t>
            </a:r>
          </a:p>
          <a:p>
            <a:r>
              <a:rPr lang="en-US" dirty="0" smtClean="0">
                <a:solidFill>
                  <a:schemeClr val="bg1"/>
                </a:solidFill>
              </a:rPr>
              <a:t>Spirituality</a:t>
            </a:r>
          </a:p>
          <a:p>
            <a:r>
              <a:rPr lang="en-US" dirty="0" smtClean="0">
                <a:solidFill>
                  <a:schemeClr val="bg1"/>
                </a:solidFill>
              </a:rPr>
              <a:t>Time management</a:t>
            </a:r>
          </a:p>
          <a:p>
            <a:r>
              <a:rPr lang="en-US" dirty="0" smtClean="0">
                <a:solidFill>
                  <a:schemeClr val="bg1"/>
                </a:solidFill>
              </a:rPr>
              <a:t>Other</a:t>
            </a:r>
            <a:endParaRPr lang="en-US" dirty="0">
              <a:solidFill>
                <a:schemeClr val="bg1"/>
              </a:solidFill>
            </a:endParaRPr>
          </a:p>
        </p:txBody>
      </p:sp>
      <p:pic>
        <p:nvPicPr>
          <p:cNvPr id="2051" name="Picture 3" descr="C:\Documents and Settings\COE\Local Settings\Temporary Internet Files\Content.IE5\DQX0DQ4P\MCj04401350000[1].wmf"/>
          <p:cNvPicPr>
            <a:picLocks noChangeAspect="1" noChangeArrowheads="1"/>
          </p:cNvPicPr>
          <p:nvPr/>
        </p:nvPicPr>
        <p:blipFill>
          <a:blip r:embed="rId3" cstate="print"/>
          <a:srcRect/>
          <a:stretch>
            <a:fillRect/>
          </a:stretch>
        </p:blipFill>
        <p:spPr bwMode="auto">
          <a:xfrm>
            <a:off x="6324600" y="3581400"/>
            <a:ext cx="1501775" cy="258762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solidFill>
                  <a:schemeClr val="bg1"/>
                </a:solidFill>
              </a:rPr>
              <a:t>Daily Living Goals</a:t>
            </a:r>
            <a:endParaRPr lang="en-US" sz="5400" dirty="0">
              <a:solidFill>
                <a:schemeClr val="bg1"/>
              </a:solidFill>
            </a:endParaRPr>
          </a:p>
        </p:txBody>
      </p:sp>
      <p:sp>
        <p:nvSpPr>
          <p:cNvPr id="5" name="Content Placeholder 4"/>
          <p:cNvSpPr>
            <a:spLocks noGrp="1"/>
          </p:cNvSpPr>
          <p:nvPr>
            <p:ph idx="1"/>
          </p:nvPr>
        </p:nvSpPr>
        <p:spPr>
          <a:xfrm>
            <a:off x="457200" y="1600200"/>
            <a:ext cx="8229600" cy="4800600"/>
          </a:xfrm>
        </p:spPr>
        <p:txBody>
          <a:bodyPr>
            <a:normAutofit/>
          </a:bodyPr>
          <a:lstStyle/>
          <a:p>
            <a:pPr>
              <a:buNone/>
            </a:pPr>
            <a:r>
              <a:rPr lang="en-US" u="sng" dirty="0" smtClean="0">
                <a:solidFill>
                  <a:schemeClr val="bg1"/>
                </a:solidFill>
              </a:rPr>
              <a:t>Areas to Consider</a:t>
            </a:r>
          </a:p>
          <a:p>
            <a:r>
              <a:rPr lang="en-US" dirty="0" smtClean="0">
                <a:solidFill>
                  <a:schemeClr val="bg1"/>
                </a:solidFill>
              </a:rPr>
              <a:t>Getting started with daily living on campus</a:t>
            </a:r>
          </a:p>
          <a:p>
            <a:r>
              <a:rPr lang="en-US" dirty="0" smtClean="0">
                <a:solidFill>
                  <a:schemeClr val="bg1"/>
                </a:solidFill>
              </a:rPr>
              <a:t>Daily living campus resources</a:t>
            </a:r>
          </a:p>
          <a:p>
            <a:r>
              <a:rPr lang="en-US" dirty="0" smtClean="0">
                <a:solidFill>
                  <a:schemeClr val="bg1"/>
                </a:solidFill>
              </a:rPr>
              <a:t>Employment options</a:t>
            </a:r>
          </a:p>
          <a:p>
            <a:r>
              <a:rPr lang="en-US" dirty="0" smtClean="0">
                <a:solidFill>
                  <a:schemeClr val="bg1"/>
                </a:solidFill>
              </a:rPr>
              <a:t>Money management</a:t>
            </a:r>
          </a:p>
          <a:p>
            <a:r>
              <a:rPr lang="en-US" dirty="0" smtClean="0">
                <a:solidFill>
                  <a:schemeClr val="bg1"/>
                </a:solidFill>
              </a:rPr>
              <a:t>Time management</a:t>
            </a:r>
          </a:p>
          <a:p>
            <a:r>
              <a:rPr lang="en-US" dirty="0" smtClean="0">
                <a:solidFill>
                  <a:schemeClr val="bg1"/>
                </a:solidFill>
              </a:rPr>
              <a:t>Daily tasks</a:t>
            </a:r>
          </a:p>
          <a:p>
            <a:r>
              <a:rPr lang="en-US" dirty="0" smtClean="0">
                <a:solidFill>
                  <a:schemeClr val="bg1"/>
                </a:solidFill>
              </a:rPr>
              <a:t>Other</a:t>
            </a:r>
            <a:endParaRPr lang="en-US" dirty="0">
              <a:solidFill>
                <a:schemeClr val="bg1"/>
              </a:solidFill>
            </a:endParaRPr>
          </a:p>
        </p:txBody>
      </p:sp>
      <p:pic>
        <p:nvPicPr>
          <p:cNvPr id="5123" name="Picture 3" descr="C:\Documents and Settings\COE\Local Settings\Temporary Internet Files\Content.IE5\4HXTQ3AH\MCj03974920000[1].wmf"/>
          <p:cNvPicPr>
            <a:picLocks noChangeAspect="1" noChangeArrowheads="1"/>
          </p:cNvPicPr>
          <p:nvPr/>
        </p:nvPicPr>
        <p:blipFill>
          <a:blip r:embed="rId3" cstate="print"/>
          <a:srcRect/>
          <a:stretch>
            <a:fillRect/>
          </a:stretch>
        </p:blipFill>
        <p:spPr bwMode="auto">
          <a:xfrm>
            <a:off x="6096000" y="3875211"/>
            <a:ext cx="2130857" cy="2207683"/>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solidFill>
                  <a:schemeClr val="bg1"/>
                </a:solidFill>
              </a:rPr>
              <a:t>Sample Goals</a:t>
            </a:r>
            <a:endParaRPr lang="en-US" sz="5400" dirty="0">
              <a:solidFill>
                <a:schemeClr val="bg1"/>
              </a:solidFill>
            </a:endParaRPr>
          </a:p>
        </p:txBody>
      </p:sp>
      <p:sp>
        <p:nvSpPr>
          <p:cNvPr id="5" name="Content Placeholder 4"/>
          <p:cNvSpPr>
            <a:spLocks noGrp="1"/>
          </p:cNvSpPr>
          <p:nvPr>
            <p:ph sz="half" idx="1"/>
          </p:nvPr>
        </p:nvSpPr>
        <p:spPr/>
        <p:txBody>
          <a:bodyPr>
            <a:normAutofit/>
          </a:bodyPr>
          <a:lstStyle/>
          <a:p>
            <a:pPr>
              <a:buNone/>
            </a:pPr>
            <a:endParaRPr lang="en-US" sz="3600" dirty="0" smtClean="0">
              <a:solidFill>
                <a:schemeClr val="bg1"/>
              </a:solidFill>
            </a:endParaRPr>
          </a:p>
          <a:p>
            <a:pPr>
              <a:buNone/>
            </a:pPr>
            <a:r>
              <a:rPr lang="en-US" sz="3600" dirty="0" smtClean="0">
                <a:solidFill>
                  <a:schemeClr val="bg1"/>
                </a:solidFill>
              </a:rPr>
              <a:t>Academic</a:t>
            </a:r>
          </a:p>
          <a:p>
            <a:pPr>
              <a:buNone/>
            </a:pPr>
            <a:endParaRPr lang="en-US" sz="3600" dirty="0" smtClean="0">
              <a:solidFill>
                <a:schemeClr val="bg1"/>
              </a:solidFill>
            </a:endParaRPr>
          </a:p>
          <a:p>
            <a:pPr>
              <a:buNone/>
            </a:pPr>
            <a:endParaRPr lang="en-US" sz="3600" dirty="0" smtClean="0">
              <a:solidFill>
                <a:schemeClr val="bg1"/>
              </a:solidFill>
            </a:endParaRPr>
          </a:p>
          <a:p>
            <a:pPr>
              <a:buNone/>
            </a:pPr>
            <a:endParaRPr lang="en-US" sz="3600" dirty="0" smtClean="0">
              <a:solidFill>
                <a:schemeClr val="bg1"/>
              </a:solidFill>
            </a:endParaRPr>
          </a:p>
          <a:p>
            <a:pPr>
              <a:buNone/>
            </a:pPr>
            <a:r>
              <a:rPr lang="en-US" sz="3600" dirty="0" smtClean="0">
                <a:solidFill>
                  <a:schemeClr val="bg1"/>
                </a:solidFill>
              </a:rPr>
              <a:t>Social</a:t>
            </a:r>
          </a:p>
        </p:txBody>
      </p:sp>
      <p:sp>
        <p:nvSpPr>
          <p:cNvPr id="6" name="Content Placeholder 5"/>
          <p:cNvSpPr>
            <a:spLocks noGrp="1"/>
          </p:cNvSpPr>
          <p:nvPr>
            <p:ph sz="half" idx="2"/>
          </p:nvPr>
        </p:nvSpPr>
        <p:spPr/>
        <p:txBody>
          <a:bodyPr/>
          <a:lstStyle/>
          <a:p>
            <a:pPr>
              <a:buNone/>
            </a:pPr>
            <a:endParaRPr lang="en-US" sz="3600" dirty="0" smtClean="0">
              <a:solidFill>
                <a:schemeClr val="bg1"/>
              </a:solidFill>
            </a:endParaRPr>
          </a:p>
          <a:p>
            <a:pPr>
              <a:buNone/>
            </a:pPr>
            <a:r>
              <a:rPr lang="en-US" sz="3600" dirty="0" smtClean="0">
                <a:solidFill>
                  <a:schemeClr val="bg1"/>
                </a:solidFill>
              </a:rPr>
              <a:t>Health/Wellness</a:t>
            </a:r>
          </a:p>
          <a:p>
            <a:pPr>
              <a:buNone/>
            </a:pPr>
            <a:endParaRPr lang="en-US" sz="3600" dirty="0" smtClean="0">
              <a:solidFill>
                <a:schemeClr val="bg1"/>
              </a:solidFill>
            </a:endParaRPr>
          </a:p>
          <a:p>
            <a:pPr>
              <a:buNone/>
            </a:pPr>
            <a:endParaRPr lang="en-US" sz="3600" dirty="0" smtClean="0">
              <a:solidFill>
                <a:schemeClr val="bg1"/>
              </a:solidFill>
            </a:endParaRPr>
          </a:p>
          <a:p>
            <a:pPr>
              <a:buNone/>
            </a:pPr>
            <a:endParaRPr lang="en-US" sz="3600" dirty="0" smtClean="0">
              <a:solidFill>
                <a:schemeClr val="bg1"/>
              </a:solidFill>
            </a:endParaRPr>
          </a:p>
          <a:p>
            <a:pPr>
              <a:buNone/>
            </a:pPr>
            <a:r>
              <a:rPr lang="en-US" sz="3600" dirty="0" smtClean="0">
                <a:solidFill>
                  <a:schemeClr val="bg1"/>
                </a:solidFill>
              </a:rPr>
              <a:t>Daily Living</a:t>
            </a: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solidFill>
                  <a:schemeClr val="bg1"/>
                </a:solidFill>
              </a:rPr>
              <a:t>Goal Setting Worksheet</a:t>
            </a:r>
            <a:endParaRPr lang="en-US" sz="5400" dirty="0">
              <a:solidFill>
                <a:schemeClr val="bg1"/>
              </a:solidFill>
            </a:endParaRPr>
          </a:p>
        </p:txBody>
      </p:sp>
      <p:sp>
        <p:nvSpPr>
          <p:cNvPr id="5" name="Content Placeholder 4"/>
          <p:cNvSpPr>
            <a:spLocks noGrp="1"/>
          </p:cNvSpPr>
          <p:nvPr>
            <p:ph idx="1"/>
          </p:nvPr>
        </p:nvSpPr>
        <p:spPr>
          <a:xfrm>
            <a:off x="457200" y="1752600"/>
            <a:ext cx="8229600" cy="4373563"/>
          </a:xfrm>
        </p:spPr>
        <p:txBody>
          <a:bodyPr>
            <a:normAutofit/>
          </a:bodyPr>
          <a:lstStyle/>
          <a:p>
            <a:r>
              <a:rPr lang="en-US" sz="3600" dirty="0" smtClean="0">
                <a:solidFill>
                  <a:schemeClr val="bg1"/>
                </a:solidFill>
              </a:rPr>
              <a:t>Use what you have learned to fill in the “Goals” column on your worksheet.</a:t>
            </a:r>
          </a:p>
          <a:p>
            <a:endParaRPr lang="en-US" sz="3600" dirty="0" smtClean="0">
              <a:solidFill>
                <a:schemeClr val="bg1"/>
              </a:solidFill>
            </a:endParaRPr>
          </a:p>
          <a:p>
            <a:r>
              <a:rPr lang="en-US" sz="3600" dirty="0" smtClean="0">
                <a:solidFill>
                  <a:schemeClr val="bg1"/>
                </a:solidFill>
              </a:rPr>
              <a:t>Set goals for yourself that are specific to what you want to accomplish during your first year of college.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latin typeface="Calibri"/>
                <a:hlinkClick r:id="rId4"/>
              </a:rPr>
              <a:t>This work is licensed under a Creative Commons Attribution-</a:t>
            </a:r>
            <a:r>
              <a:rPr lang="en-US" dirty="0" err="1">
                <a:solidFill>
                  <a:srgbClr val="FFFFFF"/>
                </a:solidFill>
                <a:latin typeface="Calibri"/>
                <a:hlinkClick r:id="rId4"/>
              </a:rPr>
              <a:t>NonCommercial</a:t>
            </a:r>
            <a:r>
              <a:rPr lang="en-US" dirty="0">
                <a:solidFill>
                  <a:srgbClr val="FFFFFF"/>
                </a:solidFill>
                <a:latin typeface="Calibri"/>
                <a:hlinkClick r:id="rId4"/>
              </a:rPr>
              <a:t> 3.0 </a:t>
            </a:r>
            <a:r>
              <a:rPr lang="en-US" dirty="0" err="1">
                <a:solidFill>
                  <a:srgbClr val="FFFFFF"/>
                </a:solidFill>
                <a:latin typeface="Calibri"/>
                <a:hlinkClick r:id="rId4"/>
              </a:rPr>
              <a:t>Unported</a:t>
            </a:r>
            <a:r>
              <a:rPr lang="en-US" dirty="0">
                <a:solidFill>
                  <a:srgbClr val="FFFFFF"/>
                </a:solidFill>
                <a:latin typeface="Calibri"/>
                <a:hlinkClick r:id="rId4"/>
              </a:rPr>
              <a:t> License.</a:t>
            </a:r>
            <a:endParaRPr lang="en-US" dirty="0">
              <a:solidFill>
                <a:srgbClr val="FFFFFF"/>
              </a:solidFill>
              <a:latin typeface="Calibri"/>
            </a:endParaRPr>
          </a:p>
        </p:txBody>
      </p:sp>
    </p:spTree>
    <p:extLst>
      <p:ext uri="{BB962C8B-B14F-4D97-AF65-F5344CB8AC3E}">
        <p14:creationId xmlns:p14="http://schemas.microsoft.com/office/powerpoint/2010/main" val="6040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5400" dirty="0" smtClean="0">
                <a:solidFill>
                  <a:schemeClr val="bg1"/>
                </a:solidFill>
              </a:rPr>
              <a:t>Getting Started</a:t>
            </a:r>
            <a:endParaRPr lang="en-US" sz="5400" dirty="0">
              <a:solidFill>
                <a:schemeClr val="bg1"/>
              </a:solidFill>
            </a:endParaRPr>
          </a:p>
        </p:txBody>
      </p:sp>
      <p:sp>
        <p:nvSpPr>
          <p:cNvPr id="5" name="Content Placeholder 4"/>
          <p:cNvSpPr>
            <a:spLocks noGrp="1"/>
          </p:cNvSpPr>
          <p:nvPr>
            <p:ph idx="1"/>
          </p:nvPr>
        </p:nvSpPr>
        <p:spPr>
          <a:xfrm>
            <a:off x="533400" y="1371600"/>
            <a:ext cx="5181600" cy="3124200"/>
          </a:xfrm>
        </p:spPr>
        <p:txBody>
          <a:bodyPr>
            <a:normAutofit/>
          </a:bodyPr>
          <a:lstStyle/>
          <a:p>
            <a:pPr marL="514350" indent="-514350">
              <a:buFont typeface="+mj-lt"/>
              <a:buAutoNum type="arabicPeriod"/>
            </a:pPr>
            <a:r>
              <a:rPr lang="en-US" dirty="0" smtClean="0">
                <a:solidFill>
                  <a:schemeClr val="bg1"/>
                </a:solidFill>
              </a:rPr>
              <a:t>Look into your crystal ball and see what you will be when you grow up.</a:t>
            </a:r>
          </a:p>
          <a:p>
            <a:pPr marL="514350" indent="-514350">
              <a:buFont typeface="+mj-lt"/>
              <a:buAutoNum type="arabicPeriod"/>
            </a:pPr>
            <a:r>
              <a:rPr lang="en-US" dirty="0" smtClean="0">
                <a:solidFill>
                  <a:schemeClr val="bg1"/>
                </a:solidFill>
              </a:rPr>
              <a:t>Set that as your final goal and get moving!</a:t>
            </a:r>
          </a:p>
        </p:txBody>
      </p:sp>
      <p:pic>
        <p:nvPicPr>
          <p:cNvPr id="1028" name="Picture 4" descr="C:\Documents and Settings\COE\Local Settings\Temporary Internet Files\Content.IE5\MRTSL0OL\MCj02789840000[1].wmf"/>
          <p:cNvPicPr>
            <a:picLocks noChangeAspect="1" noChangeArrowheads="1"/>
          </p:cNvPicPr>
          <p:nvPr/>
        </p:nvPicPr>
        <p:blipFill>
          <a:blip r:embed="rId3" cstate="print"/>
          <a:srcRect/>
          <a:stretch>
            <a:fillRect/>
          </a:stretch>
        </p:blipFill>
        <p:spPr bwMode="auto">
          <a:xfrm>
            <a:off x="5867400" y="1402836"/>
            <a:ext cx="2639873" cy="2788164"/>
          </a:xfrm>
          <a:prstGeom prst="rect">
            <a:avLst/>
          </a:prstGeom>
          <a:noFill/>
        </p:spPr>
      </p:pic>
      <p:sp>
        <p:nvSpPr>
          <p:cNvPr id="6" name="Content Placeholder 4"/>
          <p:cNvSpPr txBox="1">
            <a:spLocks/>
          </p:cNvSpPr>
          <p:nvPr/>
        </p:nvSpPr>
        <p:spPr>
          <a:xfrm>
            <a:off x="304800" y="4572000"/>
            <a:ext cx="8534400" cy="2057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smtClean="0">
                <a:solidFill>
                  <a:schemeClr val="bg1"/>
                </a:solidFill>
              </a:rPr>
              <a:t>What? No crystal ball? No clairvoyance?</a:t>
            </a:r>
          </a:p>
          <a:p>
            <a:pPr marL="0" indent="0" algn="ctr">
              <a:buNone/>
            </a:pPr>
            <a:r>
              <a:rPr lang="en-US" i="1" dirty="0" smtClean="0">
                <a:solidFill>
                  <a:schemeClr val="bg1"/>
                </a:solidFill>
              </a:rPr>
              <a:t>You mean you can’t see into the future at all??</a:t>
            </a:r>
          </a:p>
          <a:p>
            <a:pPr marL="0" indent="0" algn="ctr">
              <a:buNone/>
            </a:pPr>
            <a:r>
              <a:rPr lang="en-US" dirty="0" smtClean="0">
                <a:solidFill>
                  <a:schemeClr val="bg1"/>
                </a:solidFill>
              </a:rPr>
              <a:t>…Oh well, on to Plan B!</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477962"/>
          </a:xfrm>
        </p:spPr>
        <p:txBody>
          <a:bodyPr>
            <a:noAutofit/>
          </a:bodyPr>
          <a:lstStyle/>
          <a:p>
            <a:r>
              <a:rPr lang="en-US" sz="5400" dirty="0" smtClean="0">
                <a:solidFill>
                  <a:schemeClr val="bg1"/>
                </a:solidFill>
              </a:rPr>
              <a:t>Getting Started (Plan B)</a:t>
            </a:r>
            <a:endParaRPr lang="en-US" sz="5400" dirty="0">
              <a:solidFill>
                <a:schemeClr val="bg1"/>
              </a:solidFill>
            </a:endParaRPr>
          </a:p>
        </p:txBody>
      </p:sp>
      <p:sp>
        <p:nvSpPr>
          <p:cNvPr id="5" name="Content Placeholder 4"/>
          <p:cNvSpPr>
            <a:spLocks noGrp="1"/>
          </p:cNvSpPr>
          <p:nvPr>
            <p:ph idx="1"/>
          </p:nvPr>
        </p:nvSpPr>
        <p:spPr>
          <a:xfrm>
            <a:off x="457200" y="1752600"/>
            <a:ext cx="8229600" cy="4572000"/>
          </a:xfrm>
        </p:spPr>
        <p:txBody>
          <a:bodyPr>
            <a:normAutofit fontScale="92500"/>
          </a:bodyPr>
          <a:lstStyle/>
          <a:p>
            <a:r>
              <a:rPr lang="en-US" dirty="0" smtClean="0">
                <a:solidFill>
                  <a:schemeClr val="bg1"/>
                </a:solidFill>
              </a:rPr>
              <a:t>If you have a pretty clear idea of where you are headed in life…</a:t>
            </a:r>
          </a:p>
          <a:p>
            <a:pPr lvl="1"/>
            <a:r>
              <a:rPr lang="en-US" dirty="0" smtClean="0">
                <a:solidFill>
                  <a:schemeClr val="bg1"/>
                </a:solidFill>
              </a:rPr>
              <a:t>That’s great!</a:t>
            </a:r>
          </a:p>
          <a:p>
            <a:pPr lvl="1"/>
            <a:r>
              <a:rPr lang="en-US" dirty="0" smtClean="0">
                <a:solidFill>
                  <a:schemeClr val="bg1"/>
                </a:solidFill>
              </a:rPr>
              <a:t>Skip this step and go directly to goal setting. </a:t>
            </a:r>
          </a:p>
          <a:p>
            <a:endParaRPr lang="en-US" dirty="0" smtClean="0">
              <a:solidFill>
                <a:schemeClr val="bg1"/>
              </a:solidFill>
            </a:endParaRPr>
          </a:p>
          <a:p>
            <a:r>
              <a:rPr lang="en-US" dirty="0" smtClean="0">
                <a:solidFill>
                  <a:schemeClr val="bg1"/>
                </a:solidFill>
              </a:rPr>
              <a:t>If not… </a:t>
            </a:r>
          </a:p>
          <a:p>
            <a:pPr lvl="1"/>
            <a:r>
              <a:rPr lang="en-US" dirty="0" smtClean="0">
                <a:solidFill>
                  <a:schemeClr val="bg1"/>
                </a:solidFill>
              </a:rPr>
              <a:t>No problem! </a:t>
            </a:r>
          </a:p>
          <a:p>
            <a:pPr lvl="1"/>
            <a:r>
              <a:rPr lang="en-US" dirty="0" smtClean="0">
                <a:solidFill>
                  <a:schemeClr val="bg1"/>
                </a:solidFill>
              </a:rPr>
              <a:t>Try some of these pre-goal setting activities to get ideas about what kind of goals you may want to set.</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solidFill>
                  <a:schemeClr val="bg1"/>
                </a:solidFill>
              </a:rPr>
              <a:t>Pre-Goal Setting</a:t>
            </a:r>
            <a:endParaRPr lang="en-US" sz="2400" i="1" dirty="0">
              <a:solidFill>
                <a:schemeClr val="bg1"/>
              </a:solidFill>
            </a:endParaRPr>
          </a:p>
        </p:txBody>
      </p:sp>
      <p:sp>
        <p:nvSpPr>
          <p:cNvPr id="7" name="Content Placeholder 4"/>
          <p:cNvSpPr>
            <a:spLocks noGrp="1"/>
          </p:cNvSpPr>
          <p:nvPr>
            <p:ph idx="1"/>
          </p:nvPr>
        </p:nvSpPr>
        <p:spPr>
          <a:xfrm>
            <a:off x="457200" y="1752600"/>
            <a:ext cx="8229600" cy="4953000"/>
          </a:xfrm>
        </p:spPr>
        <p:txBody>
          <a:bodyPr>
            <a:normAutofit lnSpcReduction="10000"/>
          </a:bodyPr>
          <a:lstStyle/>
          <a:p>
            <a:r>
              <a:rPr lang="en-US" dirty="0" smtClean="0">
                <a:solidFill>
                  <a:schemeClr val="bg1"/>
                </a:solidFill>
              </a:rPr>
              <a:t>Your mental picture of your future may still be fuzzy at this point – that’s ok!</a:t>
            </a:r>
          </a:p>
          <a:p>
            <a:endParaRPr lang="en-US" sz="1000" dirty="0" smtClean="0">
              <a:solidFill>
                <a:schemeClr val="bg1"/>
              </a:solidFill>
            </a:endParaRPr>
          </a:p>
          <a:p>
            <a:r>
              <a:rPr lang="en-US" dirty="0" smtClean="0">
                <a:solidFill>
                  <a:schemeClr val="bg1"/>
                </a:solidFill>
              </a:rPr>
              <a:t>You can begin the goal-setting process even if you don’t know what your final goals will be</a:t>
            </a:r>
          </a:p>
          <a:p>
            <a:endParaRPr lang="en-US" sz="1000" dirty="0" smtClean="0">
              <a:solidFill>
                <a:schemeClr val="bg1"/>
              </a:solidFill>
            </a:endParaRPr>
          </a:p>
          <a:p>
            <a:r>
              <a:rPr lang="en-US" dirty="0" smtClean="0">
                <a:solidFill>
                  <a:schemeClr val="bg1"/>
                </a:solidFill>
              </a:rPr>
              <a:t>Choose 1 or 2 of the activities listed on the next slide</a:t>
            </a:r>
          </a:p>
          <a:p>
            <a:pPr lvl="1"/>
            <a:r>
              <a:rPr lang="en-US" dirty="0" smtClean="0">
                <a:solidFill>
                  <a:schemeClr val="bg1"/>
                </a:solidFill>
              </a:rPr>
              <a:t>These will form a foundation for goal-setting by helping you gain insight into yourself and think more purposefully about yourself</a:t>
            </a:r>
          </a:p>
          <a:p>
            <a:pPr lvl="1"/>
            <a:r>
              <a:rPr lang="en-US" dirty="0" smtClean="0">
                <a:solidFill>
                  <a:schemeClr val="bg1"/>
                </a:solidFill>
              </a:rPr>
              <a:t>Complete and share the activity in the format of your choice (e.g., write a list, make an audio-journal, create a collage, record a video, etc.)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solidFill>
                  <a:schemeClr val="bg1"/>
                </a:solidFill>
              </a:rPr>
              <a:t>Pre-Goal Setting Activities</a:t>
            </a:r>
            <a:endParaRPr lang="en-US" sz="2400" i="1" dirty="0">
              <a:solidFill>
                <a:schemeClr val="bg1"/>
              </a:solidFill>
            </a:endParaRPr>
          </a:p>
        </p:txBody>
      </p:sp>
      <p:sp>
        <p:nvSpPr>
          <p:cNvPr id="5" name="Content Placeholder 4"/>
          <p:cNvSpPr>
            <a:spLocks noGrp="1"/>
          </p:cNvSpPr>
          <p:nvPr>
            <p:ph sz="half" idx="1"/>
          </p:nvPr>
        </p:nvSpPr>
        <p:spPr>
          <a:xfrm>
            <a:off x="0" y="1524000"/>
            <a:ext cx="4495800" cy="4953000"/>
          </a:xfrm>
        </p:spPr>
        <p:txBody>
          <a:bodyPr>
            <a:noAutofit/>
          </a:bodyPr>
          <a:lstStyle/>
          <a:p>
            <a:r>
              <a:rPr lang="en-US" sz="2000" dirty="0" smtClean="0">
                <a:solidFill>
                  <a:schemeClr val="bg1"/>
                </a:solidFill>
              </a:rPr>
              <a:t>What qualities do you like most about yourself? What qualities would you like to improve?</a:t>
            </a:r>
          </a:p>
          <a:p>
            <a:r>
              <a:rPr lang="en-US" sz="2000" dirty="0" smtClean="0">
                <a:solidFill>
                  <a:schemeClr val="bg1"/>
                </a:solidFill>
              </a:rPr>
              <a:t>What qualities do you admire in others? (i.e., qualities you see in specific people, and/or those you admire in general) </a:t>
            </a:r>
          </a:p>
          <a:p>
            <a:r>
              <a:rPr lang="en-US" sz="2000" dirty="0" smtClean="0">
                <a:solidFill>
                  <a:schemeClr val="bg1"/>
                </a:solidFill>
              </a:rPr>
              <a:t>Identify your top 5 values. What is most important to you? Why?</a:t>
            </a:r>
          </a:p>
          <a:p>
            <a:r>
              <a:rPr lang="en-US" sz="2000" dirty="0" smtClean="0">
                <a:solidFill>
                  <a:schemeClr val="bg1"/>
                </a:solidFill>
              </a:rPr>
              <a:t>What are you good at? (strengths) What is difficult for you? (challenges) </a:t>
            </a:r>
            <a:endParaRPr lang="en-US" sz="2000" dirty="0">
              <a:solidFill>
                <a:schemeClr val="bg1"/>
              </a:solidFill>
            </a:endParaRPr>
          </a:p>
          <a:p>
            <a:r>
              <a:rPr lang="en-US" sz="2000" dirty="0" smtClean="0">
                <a:solidFill>
                  <a:schemeClr val="bg1"/>
                </a:solidFill>
              </a:rPr>
              <a:t>Identify things you strongly like and dislike (e.g., places, activities, classes, foods, events, people, etc.) Why do you like/dislike these?</a:t>
            </a:r>
          </a:p>
          <a:p>
            <a:endParaRPr lang="en-US" sz="2000" dirty="0" smtClean="0">
              <a:solidFill>
                <a:schemeClr val="bg1"/>
              </a:solidFill>
            </a:endParaRPr>
          </a:p>
          <a:p>
            <a:endParaRPr lang="en-US" sz="2000" dirty="0" smtClean="0">
              <a:solidFill>
                <a:schemeClr val="bg1"/>
              </a:solidFill>
            </a:endParaRPr>
          </a:p>
        </p:txBody>
      </p:sp>
      <p:sp>
        <p:nvSpPr>
          <p:cNvPr id="4" name="Content Placeholder 3"/>
          <p:cNvSpPr>
            <a:spLocks noGrp="1"/>
          </p:cNvSpPr>
          <p:nvPr>
            <p:ph sz="half" idx="2"/>
          </p:nvPr>
        </p:nvSpPr>
        <p:spPr>
          <a:xfrm>
            <a:off x="4648200" y="1447800"/>
            <a:ext cx="4495800" cy="5181600"/>
          </a:xfrm>
        </p:spPr>
        <p:txBody>
          <a:bodyPr>
            <a:normAutofit/>
          </a:bodyPr>
          <a:lstStyle/>
          <a:p>
            <a:r>
              <a:rPr lang="en-US" sz="2000" dirty="0" smtClean="0">
                <a:solidFill>
                  <a:schemeClr val="bg1"/>
                </a:solidFill>
              </a:rPr>
              <a:t>Imagine  that you’re a superhero. What would your superpower be? What would your “kryptonite” (vulnerability) be?</a:t>
            </a:r>
          </a:p>
          <a:p>
            <a:r>
              <a:rPr lang="en-US" sz="2000" dirty="0" smtClean="0">
                <a:solidFill>
                  <a:schemeClr val="bg1"/>
                </a:solidFill>
              </a:rPr>
              <a:t>Picture yourself 5 years from today and consider where you would like to be, who you would like to be with, and what you would like to be doing. Then ask the same questions for 10, 20, and even 50 years down the road. </a:t>
            </a:r>
            <a:endParaRPr lang="en-US" sz="2000" dirty="0" smtClean="0">
              <a:solidFill>
                <a:schemeClr val="bg1"/>
              </a:solidFill>
              <a:sym typeface="Wingdings 2"/>
            </a:endParaRPr>
          </a:p>
          <a:p>
            <a:r>
              <a:rPr lang="en-US" sz="2000" dirty="0" smtClean="0">
                <a:solidFill>
                  <a:schemeClr val="bg1"/>
                </a:solidFill>
              </a:rPr>
              <a:t>Imagine that you have just passed away at the age of 100, and someone close to you is about the give the eulogy at your memorial service. What do you most want them to say about you?</a:t>
            </a:r>
          </a:p>
          <a:p>
            <a:endParaRPr lang="en-US" sz="2000" dirty="0" smtClean="0">
              <a:solidFill>
                <a:schemeClr val="bg1"/>
              </a:solidFill>
            </a:endParaRPr>
          </a:p>
        </p:txBody>
      </p:sp>
    </p:spTree>
    <p:extLst>
      <p:ext uri="{BB962C8B-B14F-4D97-AF65-F5344CB8AC3E}">
        <p14:creationId xmlns:p14="http://schemas.microsoft.com/office/powerpoint/2010/main" val="3110968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solidFill>
                  <a:schemeClr val="bg1"/>
                </a:solidFill>
              </a:rPr>
              <a:t>Goal Setting Worksheet</a:t>
            </a:r>
            <a:endParaRPr lang="en-US" sz="6600" dirty="0">
              <a:solidFill>
                <a:schemeClr val="bg1"/>
              </a:solidFill>
            </a:endParaRPr>
          </a:p>
        </p:txBody>
      </p:sp>
      <p:sp>
        <p:nvSpPr>
          <p:cNvPr id="5" name="Content Placeholder 4"/>
          <p:cNvSpPr>
            <a:spLocks noGrp="1"/>
          </p:cNvSpPr>
          <p:nvPr>
            <p:ph idx="1"/>
          </p:nvPr>
        </p:nvSpPr>
        <p:spPr>
          <a:xfrm>
            <a:off x="457200" y="1905000"/>
            <a:ext cx="8229600" cy="4221163"/>
          </a:xfrm>
        </p:spPr>
        <p:txBody>
          <a:bodyPr>
            <a:normAutofit/>
          </a:bodyPr>
          <a:lstStyle/>
          <a:p>
            <a:pPr algn="ctr">
              <a:buNone/>
            </a:pPr>
            <a:r>
              <a:rPr lang="en-US" sz="4400" dirty="0" smtClean="0">
                <a:solidFill>
                  <a:schemeClr val="bg1"/>
                </a:solidFill>
              </a:rPr>
              <a:t>What are your personal strengths and challenges?</a:t>
            </a:r>
          </a:p>
          <a:p>
            <a:pPr algn="ctr">
              <a:buNone/>
            </a:pPr>
            <a:endParaRPr lang="en-US" sz="4400" dirty="0" smtClean="0">
              <a:solidFill>
                <a:schemeClr val="bg1"/>
              </a:solidFill>
            </a:endParaRPr>
          </a:p>
          <a:p>
            <a:pPr algn="ctr">
              <a:buNone/>
            </a:pPr>
            <a:r>
              <a:rPr lang="en-US" sz="4400" dirty="0" smtClean="0">
                <a:solidFill>
                  <a:schemeClr val="bg1"/>
                </a:solidFill>
              </a:rPr>
              <a:t>Include both academic </a:t>
            </a:r>
            <a:r>
              <a:rPr lang="en-US" sz="4400" b="1" i="1" dirty="0" smtClean="0">
                <a:solidFill>
                  <a:schemeClr val="bg1"/>
                </a:solidFill>
              </a:rPr>
              <a:t>and</a:t>
            </a:r>
            <a:r>
              <a:rPr lang="en-US" sz="4400" dirty="0" smtClean="0">
                <a:solidFill>
                  <a:schemeClr val="bg1"/>
                </a:solidFill>
              </a:rPr>
              <a:t> </a:t>
            </a:r>
            <a:br>
              <a:rPr lang="en-US" sz="4400" dirty="0" smtClean="0">
                <a:solidFill>
                  <a:schemeClr val="bg1"/>
                </a:solidFill>
              </a:rPr>
            </a:br>
            <a:r>
              <a:rPr lang="en-US" sz="4400" dirty="0" smtClean="0">
                <a:solidFill>
                  <a:schemeClr val="bg1"/>
                </a:solidFill>
              </a:rPr>
              <a:t>non-academic items.</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sz="6600" dirty="0" smtClean="0">
                <a:solidFill>
                  <a:schemeClr val="bg1"/>
                </a:solidFill>
              </a:rPr>
              <a:t>What is a goal?</a:t>
            </a:r>
            <a:endParaRPr lang="en-US" sz="6600" dirty="0">
              <a:solidFill>
                <a:schemeClr val="bg1"/>
              </a:solidFill>
            </a:endParaRPr>
          </a:p>
        </p:txBody>
      </p:sp>
      <p:sp>
        <p:nvSpPr>
          <p:cNvPr id="4" name="Title 1"/>
          <p:cNvSpPr txBox="1">
            <a:spLocks/>
          </p:cNvSpPr>
          <p:nvPr/>
        </p:nvSpPr>
        <p:spPr>
          <a:xfrm>
            <a:off x="609600" y="3505200"/>
            <a:ext cx="8229600" cy="2209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6600" dirty="0" smtClean="0">
                <a:solidFill>
                  <a:schemeClr val="bg1"/>
                </a:solidFill>
                <a:latin typeface="+mj-lt"/>
                <a:ea typeface="+mj-ea"/>
                <a:cs typeface="+mj-cs"/>
              </a:rPr>
              <a:t>What are some goals you have set before?</a:t>
            </a:r>
            <a:endParaRPr kumimoji="0" lang="en-US" sz="6600" b="0" i="0" u="none" strike="noStrike" kern="1200" cap="none" spc="0" normalizeH="0" baseline="0" noProof="0" dirty="0">
              <a:ln>
                <a:noFill/>
              </a:ln>
              <a:solidFill>
                <a:schemeClr val="bg1"/>
              </a:solidFill>
              <a:effectLst/>
              <a:uLnTx/>
              <a:uFillTx/>
              <a:latin typeface="+mj-lt"/>
              <a:ea typeface="+mj-ea"/>
              <a:cs typeface="+mj-cs"/>
            </a:endParaRPr>
          </a:p>
        </p:txBody>
      </p:sp>
      <p:cxnSp>
        <p:nvCxnSpPr>
          <p:cNvPr id="27" name="Straight Connector 26"/>
          <p:cNvCxnSpPr/>
          <p:nvPr/>
        </p:nvCxnSpPr>
        <p:spPr>
          <a:xfrm>
            <a:off x="1676400" y="2819400"/>
            <a:ext cx="58674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477962"/>
          </a:xfrm>
        </p:spPr>
        <p:txBody>
          <a:bodyPr>
            <a:noAutofit/>
          </a:bodyPr>
          <a:lstStyle/>
          <a:p>
            <a:r>
              <a:rPr lang="en-US" sz="5400" dirty="0" smtClean="0">
                <a:solidFill>
                  <a:schemeClr val="bg1"/>
                </a:solidFill>
              </a:rPr>
              <a:t>Why is it important for college students to set goals?</a:t>
            </a:r>
            <a:endParaRPr lang="en-US" sz="5400" dirty="0">
              <a:solidFill>
                <a:schemeClr val="bg1"/>
              </a:solidFill>
            </a:endParaRPr>
          </a:p>
        </p:txBody>
      </p:sp>
      <p:sp>
        <p:nvSpPr>
          <p:cNvPr id="5" name="Content Placeholder 4"/>
          <p:cNvSpPr>
            <a:spLocks noGrp="1"/>
          </p:cNvSpPr>
          <p:nvPr>
            <p:ph idx="1"/>
          </p:nvPr>
        </p:nvSpPr>
        <p:spPr>
          <a:xfrm>
            <a:off x="457200" y="2133600"/>
            <a:ext cx="8229600" cy="4191000"/>
          </a:xfrm>
        </p:spPr>
        <p:txBody>
          <a:bodyPr>
            <a:normAutofit lnSpcReduction="10000"/>
          </a:bodyPr>
          <a:lstStyle/>
          <a:p>
            <a:r>
              <a:rPr lang="en-US" dirty="0" smtClean="0">
                <a:solidFill>
                  <a:schemeClr val="bg1"/>
                </a:solidFill>
              </a:rPr>
              <a:t>College students have more time and freedom than high school students.</a:t>
            </a:r>
          </a:p>
          <a:p>
            <a:endParaRPr lang="en-US" dirty="0" smtClean="0">
              <a:solidFill>
                <a:schemeClr val="bg1"/>
              </a:solidFill>
            </a:endParaRPr>
          </a:p>
          <a:p>
            <a:r>
              <a:rPr lang="en-US" dirty="0" smtClean="0">
                <a:solidFill>
                  <a:schemeClr val="bg1"/>
                </a:solidFill>
              </a:rPr>
              <a:t>College campuses have an overwhelming number of opportunities and options.</a:t>
            </a:r>
          </a:p>
          <a:p>
            <a:endParaRPr lang="en-US" dirty="0" smtClean="0">
              <a:solidFill>
                <a:schemeClr val="bg1"/>
              </a:solidFill>
            </a:endParaRPr>
          </a:p>
          <a:p>
            <a:r>
              <a:rPr lang="en-US" dirty="0" smtClean="0">
                <a:solidFill>
                  <a:schemeClr val="bg1"/>
                </a:solidFill>
              </a:rPr>
              <a:t>College academic requirements are difficult and demanding.</a:t>
            </a: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solidFill>
                  <a:schemeClr val="bg1"/>
                </a:solidFill>
              </a:rPr>
              <a:t>Good Goals Are… </a:t>
            </a:r>
            <a:endParaRPr lang="en-US" sz="5400" dirty="0">
              <a:solidFill>
                <a:schemeClr val="bg1"/>
              </a:solidFill>
            </a:endParaRPr>
          </a:p>
        </p:txBody>
      </p:sp>
      <p:sp>
        <p:nvSpPr>
          <p:cNvPr id="5" name="Content Placeholder 4"/>
          <p:cNvSpPr>
            <a:spLocks noGrp="1"/>
          </p:cNvSpPr>
          <p:nvPr>
            <p:ph idx="1"/>
          </p:nvPr>
        </p:nvSpPr>
        <p:spPr>
          <a:xfrm>
            <a:off x="457200" y="1752600"/>
            <a:ext cx="8229600" cy="4495800"/>
          </a:xfrm>
        </p:spPr>
        <p:txBody>
          <a:bodyPr>
            <a:normAutofit/>
          </a:bodyPr>
          <a:lstStyle/>
          <a:p>
            <a:r>
              <a:rPr lang="en-US" dirty="0" smtClean="0">
                <a:solidFill>
                  <a:schemeClr val="bg1"/>
                </a:solidFill>
              </a:rPr>
              <a:t>Realistic based on your abilities, interests, needs, and desires</a:t>
            </a:r>
          </a:p>
          <a:p>
            <a:endParaRPr lang="en-US" dirty="0" smtClean="0">
              <a:solidFill>
                <a:schemeClr val="bg1"/>
              </a:solidFill>
            </a:endParaRPr>
          </a:p>
          <a:p>
            <a:r>
              <a:rPr lang="en-US" dirty="0" smtClean="0">
                <a:solidFill>
                  <a:schemeClr val="bg1"/>
                </a:solidFill>
              </a:rPr>
              <a:t>Specific and measurable</a:t>
            </a:r>
          </a:p>
          <a:p>
            <a:endParaRPr lang="en-US" dirty="0" smtClean="0">
              <a:solidFill>
                <a:schemeClr val="bg1"/>
              </a:solidFill>
            </a:endParaRPr>
          </a:p>
          <a:p>
            <a:r>
              <a:rPr lang="en-US" dirty="0" smtClean="0">
                <a:solidFill>
                  <a:schemeClr val="bg1"/>
                </a:solidFill>
              </a:rPr>
              <a:t>Firm, but still flexible</a:t>
            </a:r>
          </a:p>
        </p:txBody>
      </p:sp>
      <p:pic>
        <p:nvPicPr>
          <p:cNvPr id="1026" name="Picture 2" descr="C:\Documents and Settings\COE\Local Settings\Temporary Internet Files\Content.IE5\YK45UF3M\MPj04395580000[1].jpg"/>
          <p:cNvPicPr>
            <a:picLocks noChangeAspect="1" noChangeArrowheads="1"/>
          </p:cNvPicPr>
          <p:nvPr/>
        </p:nvPicPr>
        <p:blipFill>
          <a:blip r:embed="rId3" cstate="print"/>
          <a:srcRect/>
          <a:stretch>
            <a:fillRect/>
          </a:stretch>
        </p:blipFill>
        <p:spPr bwMode="auto">
          <a:xfrm>
            <a:off x="5943600" y="3733800"/>
            <a:ext cx="2131008" cy="167030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1393</TotalTime>
  <Words>4111</Words>
  <Application>Microsoft Office PowerPoint</Application>
  <PresentationFormat>On-screen Show (4:3)</PresentationFormat>
  <Paragraphs>311</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Office Theme</vt:lpstr>
      <vt:lpstr>1_Office Theme</vt:lpstr>
      <vt:lpstr>Goal Setting for College</vt:lpstr>
      <vt:lpstr>Getting Started</vt:lpstr>
      <vt:lpstr>Getting Started (Plan B)</vt:lpstr>
      <vt:lpstr>Pre-Goal Setting</vt:lpstr>
      <vt:lpstr>Pre-Goal Setting Activities</vt:lpstr>
      <vt:lpstr>Goal Setting Worksheet</vt:lpstr>
      <vt:lpstr>What is a goal?</vt:lpstr>
      <vt:lpstr>Why is it important for college students to set goals?</vt:lpstr>
      <vt:lpstr>Good Goals Are… </vt:lpstr>
      <vt:lpstr>PowerPoint Presentation</vt:lpstr>
      <vt:lpstr>Academic Goals</vt:lpstr>
      <vt:lpstr>Social Goals</vt:lpstr>
      <vt:lpstr>Health/Wellness Goals</vt:lpstr>
      <vt:lpstr>Daily Living Goals</vt:lpstr>
      <vt:lpstr>Sample Goals</vt:lpstr>
      <vt:lpstr>Goal Setting Worksheet</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versus College:  A Comparison of What to Expect</dc:title>
  <dc:creator>COE</dc:creator>
  <cp:lastModifiedBy>Emily Bennert Johnson</cp:lastModifiedBy>
  <cp:revision>139</cp:revision>
  <cp:lastPrinted>2013-05-16T23:28:20Z</cp:lastPrinted>
  <dcterms:created xsi:type="dcterms:W3CDTF">2012-12-02T17:04:50Z</dcterms:created>
  <dcterms:modified xsi:type="dcterms:W3CDTF">2013-05-16T23:28:24Z</dcterms:modified>
</cp:coreProperties>
</file>