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6" r:id="rId2"/>
    <p:sldId id="266" r:id="rId3"/>
    <p:sldId id="268" r:id="rId4"/>
    <p:sldId id="269" r:id="rId5"/>
    <p:sldId id="270" r:id="rId6"/>
    <p:sldId id="271" r:id="rId7"/>
    <p:sldId id="272" r:id="rId8"/>
    <p:sldId id="273" r:id="rId9"/>
    <p:sldId id="264" r:id="rId10"/>
    <p:sldId id="267" r:id="rId11"/>
  </p:sldIdLst>
  <p:sldSz cx="9144000" cy="6858000" type="screen4x3"/>
  <p:notesSz cx="7019925" cy="93059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robert adams" initials="ra" lastIdx="7" clrIdx="0"/>
  <p:cmAuthor id="1" name="Barbara Adams" initials="B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620"/>
    <p:restoredTop sz="56565" autoAdjust="0"/>
  </p:normalViewPr>
  <p:slideViewPr>
    <p:cSldViewPr>
      <p:cViewPr>
        <p:scale>
          <a:sx n="60" d="100"/>
          <a:sy n="60" d="100"/>
        </p:scale>
        <p:origin x="-348"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1968" cy="465296"/>
          </a:xfrm>
          <a:prstGeom prst="rect">
            <a:avLst/>
          </a:prstGeom>
        </p:spPr>
        <p:txBody>
          <a:bodyPr vert="horz" lIns="93287" tIns="46644" rIns="93287" bIns="46644" rtlCol="0"/>
          <a:lstStyle>
            <a:lvl1pPr algn="l">
              <a:defRPr sz="1200"/>
            </a:lvl1pPr>
          </a:lstStyle>
          <a:p>
            <a:endParaRPr lang="en-US"/>
          </a:p>
        </p:txBody>
      </p:sp>
      <p:sp>
        <p:nvSpPr>
          <p:cNvPr id="3" name="Date Placeholder 2"/>
          <p:cNvSpPr>
            <a:spLocks noGrp="1"/>
          </p:cNvSpPr>
          <p:nvPr>
            <p:ph type="dt" sz="quarter" idx="1"/>
          </p:nvPr>
        </p:nvSpPr>
        <p:spPr>
          <a:xfrm>
            <a:off x="3976333" y="0"/>
            <a:ext cx="3041968" cy="465296"/>
          </a:xfrm>
          <a:prstGeom prst="rect">
            <a:avLst/>
          </a:prstGeom>
        </p:spPr>
        <p:txBody>
          <a:bodyPr vert="horz" lIns="93287" tIns="46644" rIns="93287" bIns="46644" rtlCol="0"/>
          <a:lstStyle>
            <a:lvl1pPr algn="r">
              <a:defRPr sz="1200"/>
            </a:lvl1pPr>
          </a:lstStyle>
          <a:p>
            <a:fld id="{CE24F6D4-8AF0-4F2D-B74B-F0FFFA0A3558}" type="datetimeFigureOut">
              <a:rPr lang="en-US" smtClean="0"/>
              <a:t>5/16/2013</a:t>
            </a:fld>
            <a:endParaRPr lang="en-US"/>
          </a:p>
        </p:txBody>
      </p:sp>
      <p:sp>
        <p:nvSpPr>
          <p:cNvPr id="4" name="Footer Placeholder 3"/>
          <p:cNvSpPr>
            <a:spLocks noGrp="1"/>
          </p:cNvSpPr>
          <p:nvPr>
            <p:ph type="ftr" sz="quarter" idx="2"/>
          </p:nvPr>
        </p:nvSpPr>
        <p:spPr>
          <a:xfrm>
            <a:off x="0" y="8839014"/>
            <a:ext cx="3041968" cy="465296"/>
          </a:xfrm>
          <a:prstGeom prst="rect">
            <a:avLst/>
          </a:prstGeom>
        </p:spPr>
        <p:txBody>
          <a:bodyPr vert="horz" lIns="93287" tIns="46644" rIns="93287" bIns="46644" rtlCol="0" anchor="b"/>
          <a:lstStyle>
            <a:lvl1pPr algn="l">
              <a:defRPr sz="1200"/>
            </a:lvl1pPr>
          </a:lstStyle>
          <a:p>
            <a:endParaRPr lang="en-US"/>
          </a:p>
        </p:txBody>
      </p:sp>
      <p:sp>
        <p:nvSpPr>
          <p:cNvPr id="5" name="Slide Number Placeholder 4"/>
          <p:cNvSpPr>
            <a:spLocks noGrp="1"/>
          </p:cNvSpPr>
          <p:nvPr>
            <p:ph type="sldNum" sz="quarter" idx="3"/>
          </p:nvPr>
        </p:nvSpPr>
        <p:spPr>
          <a:xfrm>
            <a:off x="3976333" y="8839014"/>
            <a:ext cx="3041968" cy="465296"/>
          </a:xfrm>
          <a:prstGeom prst="rect">
            <a:avLst/>
          </a:prstGeom>
        </p:spPr>
        <p:txBody>
          <a:bodyPr vert="horz" lIns="93287" tIns="46644" rIns="93287" bIns="46644" rtlCol="0" anchor="b"/>
          <a:lstStyle>
            <a:lvl1pPr algn="r">
              <a:defRPr sz="1200"/>
            </a:lvl1pPr>
          </a:lstStyle>
          <a:p>
            <a:fld id="{83A5DA27-A162-4FA7-B23F-DFF86827098F}" type="slidenum">
              <a:rPr lang="en-US" smtClean="0"/>
              <a:t>‹#›</a:t>
            </a:fld>
            <a:endParaRPr lang="en-US"/>
          </a:p>
        </p:txBody>
      </p:sp>
    </p:spTree>
    <p:extLst>
      <p:ext uri="{BB962C8B-B14F-4D97-AF65-F5344CB8AC3E}">
        <p14:creationId xmlns:p14="http://schemas.microsoft.com/office/powerpoint/2010/main" val="148206189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1968" cy="465296"/>
          </a:xfrm>
          <a:prstGeom prst="rect">
            <a:avLst/>
          </a:prstGeom>
        </p:spPr>
        <p:txBody>
          <a:bodyPr vert="horz" lIns="93287" tIns="46644" rIns="93287" bIns="46644" rtlCol="0"/>
          <a:lstStyle>
            <a:lvl1pPr algn="l">
              <a:defRPr sz="1200"/>
            </a:lvl1pPr>
          </a:lstStyle>
          <a:p>
            <a:endParaRPr lang="en-US"/>
          </a:p>
        </p:txBody>
      </p:sp>
      <p:sp>
        <p:nvSpPr>
          <p:cNvPr id="3" name="Date Placeholder 2"/>
          <p:cNvSpPr>
            <a:spLocks noGrp="1"/>
          </p:cNvSpPr>
          <p:nvPr>
            <p:ph type="dt" idx="1"/>
          </p:nvPr>
        </p:nvSpPr>
        <p:spPr>
          <a:xfrm>
            <a:off x="3976333" y="0"/>
            <a:ext cx="3041968" cy="465296"/>
          </a:xfrm>
          <a:prstGeom prst="rect">
            <a:avLst/>
          </a:prstGeom>
        </p:spPr>
        <p:txBody>
          <a:bodyPr vert="horz" lIns="93287" tIns="46644" rIns="93287" bIns="46644" rtlCol="0"/>
          <a:lstStyle>
            <a:lvl1pPr algn="r">
              <a:defRPr sz="1200"/>
            </a:lvl1pPr>
          </a:lstStyle>
          <a:p>
            <a:fld id="{4EE7AF50-F83D-4FFD-87A1-4B86792B75E3}" type="datetimeFigureOut">
              <a:rPr lang="en-US" smtClean="0"/>
              <a:pPr/>
              <a:t>5/16/2013</a:t>
            </a:fld>
            <a:endParaRPr lang="en-US"/>
          </a:p>
        </p:txBody>
      </p:sp>
      <p:sp>
        <p:nvSpPr>
          <p:cNvPr id="4" name="Slide Image Placeholder 3"/>
          <p:cNvSpPr>
            <a:spLocks noGrp="1" noRot="1" noChangeAspect="1"/>
          </p:cNvSpPr>
          <p:nvPr>
            <p:ph type="sldImg" idx="2"/>
          </p:nvPr>
        </p:nvSpPr>
        <p:spPr>
          <a:xfrm>
            <a:off x="1184275" y="698500"/>
            <a:ext cx="4651375" cy="3489325"/>
          </a:xfrm>
          <a:prstGeom prst="rect">
            <a:avLst/>
          </a:prstGeom>
          <a:noFill/>
          <a:ln w="12700">
            <a:solidFill>
              <a:prstClr val="black"/>
            </a:solidFill>
          </a:ln>
        </p:spPr>
        <p:txBody>
          <a:bodyPr vert="horz" lIns="93287" tIns="46644" rIns="93287" bIns="46644" rtlCol="0" anchor="ctr"/>
          <a:lstStyle/>
          <a:p>
            <a:endParaRPr lang="en-US"/>
          </a:p>
        </p:txBody>
      </p:sp>
      <p:sp>
        <p:nvSpPr>
          <p:cNvPr id="5" name="Notes Placeholder 4"/>
          <p:cNvSpPr>
            <a:spLocks noGrp="1"/>
          </p:cNvSpPr>
          <p:nvPr>
            <p:ph type="body" sz="quarter" idx="3"/>
          </p:nvPr>
        </p:nvSpPr>
        <p:spPr>
          <a:xfrm>
            <a:off x="701993" y="4420315"/>
            <a:ext cx="5615940" cy="4187666"/>
          </a:xfrm>
          <a:prstGeom prst="rect">
            <a:avLst/>
          </a:prstGeom>
        </p:spPr>
        <p:txBody>
          <a:bodyPr vert="horz" lIns="93287" tIns="46644" rIns="93287" bIns="46644"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39014"/>
            <a:ext cx="3041968" cy="465296"/>
          </a:xfrm>
          <a:prstGeom prst="rect">
            <a:avLst/>
          </a:prstGeom>
        </p:spPr>
        <p:txBody>
          <a:bodyPr vert="horz" lIns="93287" tIns="46644" rIns="93287" bIns="46644" rtlCol="0" anchor="b"/>
          <a:lstStyle>
            <a:lvl1pPr algn="l">
              <a:defRPr sz="1200"/>
            </a:lvl1pPr>
          </a:lstStyle>
          <a:p>
            <a:endParaRPr lang="en-US"/>
          </a:p>
        </p:txBody>
      </p:sp>
      <p:sp>
        <p:nvSpPr>
          <p:cNvPr id="7" name="Slide Number Placeholder 6"/>
          <p:cNvSpPr>
            <a:spLocks noGrp="1"/>
          </p:cNvSpPr>
          <p:nvPr>
            <p:ph type="sldNum" sz="quarter" idx="5"/>
          </p:nvPr>
        </p:nvSpPr>
        <p:spPr>
          <a:xfrm>
            <a:off x="3976333" y="8839014"/>
            <a:ext cx="3041968" cy="465296"/>
          </a:xfrm>
          <a:prstGeom prst="rect">
            <a:avLst/>
          </a:prstGeom>
        </p:spPr>
        <p:txBody>
          <a:bodyPr vert="horz" lIns="93287" tIns="46644" rIns="93287" bIns="46644" rtlCol="0" anchor="b"/>
          <a:lstStyle>
            <a:lvl1pPr algn="r">
              <a:defRPr sz="1200"/>
            </a:lvl1pPr>
          </a:lstStyle>
          <a:p>
            <a:fld id="{B478BD2E-6024-48BF-9CB4-AE95D1CC26E4}" type="slidenum">
              <a:rPr lang="en-US" smtClean="0"/>
              <a:pPr/>
              <a:t>‹#›</a:t>
            </a:fld>
            <a:endParaRPr lang="en-US"/>
          </a:p>
        </p:txBody>
      </p:sp>
    </p:spTree>
    <p:extLst>
      <p:ext uri="{BB962C8B-B14F-4D97-AF65-F5344CB8AC3E}">
        <p14:creationId xmlns:p14="http://schemas.microsoft.com/office/powerpoint/2010/main" val="138759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mtClean="0">
                <a:solidFill>
                  <a:schemeClr val="tx1"/>
                </a:solidFill>
              </a:rPr>
              <a:t>Module </a:t>
            </a:r>
            <a:r>
              <a:rPr lang="en-US" smtClean="0">
                <a:solidFill>
                  <a:schemeClr val="tx1"/>
                </a:solidFill>
              </a:rPr>
              <a:t>2 </a:t>
            </a:r>
            <a:r>
              <a:rPr lang="en-US" dirty="0" smtClean="0">
                <a:solidFill>
                  <a:schemeClr val="tx1"/>
                </a:solidFill>
              </a:rPr>
              <a:t>Activity</a:t>
            </a:r>
            <a:r>
              <a:rPr lang="en-US" baseline="0" dirty="0" smtClean="0">
                <a:solidFill>
                  <a:schemeClr val="tx1"/>
                </a:solidFill>
              </a:rPr>
              <a:t> 3</a:t>
            </a:r>
            <a:endParaRPr lang="en-US" dirty="0" smtClean="0">
              <a:solidFill>
                <a:schemeClr val="tx1"/>
              </a:solidFill>
            </a:endParaRPr>
          </a:p>
          <a:p>
            <a:endParaRPr lang="en-US" dirty="0" smtClean="0">
              <a:solidFill>
                <a:schemeClr val="tx1"/>
              </a:solidFill>
            </a:endParaRPr>
          </a:p>
          <a:p>
            <a:endParaRPr lang="en-US" dirty="0" smtClean="0">
              <a:solidFill>
                <a:schemeClr val="tx1"/>
              </a:solidFill>
            </a:endParaRPr>
          </a:p>
          <a:p>
            <a:r>
              <a:rPr lang="en-US" dirty="0" smtClean="0">
                <a:solidFill>
                  <a:schemeClr val="tx1"/>
                </a:solidFill>
              </a:rPr>
              <a:t>Unless otherwise</a:t>
            </a:r>
            <a:r>
              <a:rPr lang="en-US" baseline="0" dirty="0" smtClean="0">
                <a:solidFill>
                  <a:schemeClr val="tx1"/>
                </a:solidFill>
              </a:rPr>
              <a:t> specified, all clip art and images in this document are used with permission from Microsoft in accordance with their End User License Agreement.</a:t>
            </a:r>
            <a:endParaRPr lang="en-US" dirty="0" smtClean="0">
              <a:solidFill>
                <a:schemeClr val="tx1"/>
              </a:solidFill>
            </a:endParaRPr>
          </a:p>
        </p:txBody>
      </p:sp>
      <p:sp>
        <p:nvSpPr>
          <p:cNvPr id="4" name="Slide Number Placeholder 3"/>
          <p:cNvSpPr>
            <a:spLocks noGrp="1"/>
          </p:cNvSpPr>
          <p:nvPr>
            <p:ph type="sldNum" sz="quarter" idx="10"/>
          </p:nvPr>
        </p:nvSpPr>
        <p:spPr/>
        <p:txBody>
          <a:bodyPr/>
          <a:lstStyle/>
          <a:p>
            <a:fld id="{B478BD2E-6024-48BF-9CB4-AE95D1CC26E4}"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478BD2E-6024-48BF-9CB4-AE95D1CC26E4}" type="slidenum">
              <a:rPr lang="en-US" smtClean="0"/>
              <a:pPr/>
              <a:t>10</a:t>
            </a:fld>
            <a:endParaRPr lang="en-US"/>
          </a:p>
        </p:txBody>
      </p:sp>
    </p:spTree>
    <p:extLst>
      <p:ext uri="{BB962C8B-B14F-4D97-AF65-F5344CB8AC3E}">
        <p14:creationId xmlns:p14="http://schemas.microsoft.com/office/powerpoint/2010/main" val="39797293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solidFill>
                  <a:schemeClr val="tx1"/>
                </a:solidFill>
              </a:rPr>
              <a:t>When faced with columns of numbers, calculating grades can seem like a daunting task to college students. This is complicated by the fact that each course you will take will likely have a different combination of tests, projects, assignments, etc. and each item or category may be worth a different percentage or point value. However, college instructors generally spell out their grading structure in the course syllabus, so students will know from the first day of class how much each item is worth and how to accurately calculate their final grade or current standing in the class.</a:t>
            </a:r>
          </a:p>
        </p:txBody>
      </p:sp>
      <p:sp>
        <p:nvSpPr>
          <p:cNvPr id="4" name="Slide Number Placeholder 3"/>
          <p:cNvSpPr>
            <a:spLocks noGrp="1"/>
          </p:cNvSpPr>
          <p:nvPr>
            <p:ph type="sldNum" sz="quarter" idx="10"/>
          </p:nvPr>
        </p:nvSpPr>
        <p:spPr/>
        <p:txBody>
          <a:bodyPr/>
          <a:lstStyle/>
          <a:p>
            <a:fld id="{B478BD2E-6024-48BF-9CB4-AE95D1CC26E4}" type="slidenum">
              <a:rPr lang="en-US" smtClean="0"/>
              <a:pPr/>
              <a:t>2</a:t>
            </a:fld>
            <a:endParaRPr lang="en-US"/>
          </a:p>
        </p:txBody>
      </p:sp>
    </p:spTree>
    <p:extLst>
      <p:ext uri="{BB962C8B-B14F-4D97-AF65-F5344CB8AC3E}">
        <p14:creationId xmlns:p14="http://schemas.microsoft.com/office/powerpoint/2010/main" val="22270269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solidFill>
                  <a:schemeClr val="tx1"/>
                </a:solidFill>
              </a:rPr>
              <a:t>Students may encounter professors who weight assignments by either percentage or by points.</a:t>
            </a:r>
          </a:p>
          <a:p>
            <a:endParaRPr lang="en-US" baseline="0" dirty="0" smtClean="0">
              <a:solidFill>
                <a:schemeClr val="tx1"/>
              </a:solidFill>
            </a:endParaRPr>
          </a:p>
          <a:p>
            <a:r>
              <a:rPr lang="en-US" baseline="0" dirty="0" smtClean="0">
                <a:solidFill>
                  <a:schemeClr val="tx1"/>
                </a:solidFill>
              </a:rPr>
              <a:t>In both of these examples, the corresponding assignments actually carry the same weight. (i.e., 100 points out of 250 total points is 40%, 50 points out of 250 points is 20%)</a:t>
            </a:r>
          </a:p>
          <a:p>
            <a:endParaRPr lang="en-US" baseline="0" dirty="0" smtClean="0">
              <a:solidFill>
                <a:schemeClr val="tx1"/>
              </a:solidFill>
            </a:endParaRPr>
          </a:p>
        </p:txBody>
      </p:sp>
      <p:sp>
        <p:nvSpPr>
          <p:cNvPr id="4" name="Slide Number Placeholder 3"/>
          <p:cNvSpPr>
            <a:spLocks noGrp="1"/>
          </p:cNvSpPr>
          <p:nvPr>
            <p:ph type="sldNum" sz="quarter" idx="10"/>
          </p:nvPr>
        </p:nvSpPr>
        <p:spPr/>
        <p:txBody>
          <a:bodyPr/>
          <a:lstStyle/>
          <a:p>
            <a:fld id="{B478BD2E-6024-48BF-9CB4-AE95D1CC26E4}" type="slidenum">
              <a:rPr lang="en-US" smtClean="0"/>
              <a:pPr/>
              <a:t>3</a:t>
            </a:fld>
            <a:endParaRPr lang="en-US"/>
          </a:p>
        </p:txBody>
      </p:sp>
    </p:spTree>
    <p:extLst>
      <p:ext uri="{BB962C8B-B14F-4D97-AF65-F5344CB8AC3E}">
        <p14:creationId xmlns:p14="http://schemas.microsoft.com/office/powerpoint/2010/main" val="22270269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solidFill>
                  <a:schemeClr val="tx1"/>
                </a:solidFill>
              </a:rPr>
              <a:t>Points systems are often easier for students to calculate because the weights are built into the point values. All they have to do is add up the total number of points they have earned and divide by the total number of points possible to earn in the class. Then multiply the result by 100 to get the final grade expressed as a percentage.</a:t>
            </a:r>
          </a:p>
          <a:p>
            <a:endParaRPr lang="en-US" baseline="0" dirty="0" smtClean="0">
              <a:solidFill>
                <a:schemeClr val="tx1"/>
              </a:solidFill>
            </a:endParaRPr>
          </a:p>
          <a:p>
            <a:r>
              <a:rPr lang="en-US" baseline="0" dirty="0" smtClean="0">
                <a:solidFill>
                  <a:schemeClr val="tx1"/>
                </a:solidFill>
              </a:rPr>
              <a:t>In this example, the student scored 75/100 on Test 1; 90/100 on Test 2; and 45/50 on Paper 1. This gives her a total of 210 points earned out of a possible 250 points. 210/250 is .84, which is a final grade of 84% in this course.</a:t>
            </a:r>
          </a:p>
        </p:txBody>
      </p:sp>
      <p:sp>
        <p:nvSpPr>
          <p:cNvPr id="4" name="Slide Number Placeholder 3"/>
          <p:cNvSpPr>
            <a:spLocks noGrp="1"/>
          </p:cNvSpPr>
          <p:nvPr>
            <p:ph type="sldNum" sz="quarter" idx="10"/>
          </p:nvPr>
        </p:nvSpPr>
        <p:spPr/>
        <p:txBody>
          <a:bodyPr/>
          <a:lstStyle/>
          <a:p>
            <a:fld id="{B478BD2E-6024-48BF-9CB4-AE95D1CC26E4}" type="slidenum">
              <a:rPr lang="en-US" smtClean="0"/>
              <a:pPr/>
              <a:t>4</a:t>
            </a:fld>
            <a:endParaRPr lang="en-US"/>
          </a:p>
        </p:txBody>
      </p:sp>
    </p:spTree>
    <p:extLst>
      <p:ext uri="{BB962C8B-B14F-4D97-AF65-F5344CB8AC3E}">
        <p14:creationId xmlns:p14="http://schemas.microsoft.com/office/powerpoint/2010/main" val="22270269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r>
              <a:rPr lang="en-US" sz="1100" baseline="0" dirty="0" smtClean="0">
                <a:solidFill>
                  <a:schemeClr val="tx1"/>
                </a:solidFill>
              </a:rPr>
              <a:t>Percentage-based grading involves a few more steps to calculate, but still follows the same basic idea.</a:t>
            </a:r>
          </a:p>
          <a:p>
            <a:endParaRPr lang="en-US" sz="1100" baseline="0" dirty="0" smtClean="0">
              <a:solidFill>
                <a:schemeClr val="tx1"/>
              </a:solidFill>
            </a:endParaRPr>
          </a:p>
          <a:p>
            <a:r>
              <a:rPr lang="en-US" sz="1100" baseline="0" dirty="0" smtClean="0">
                <a:solidFill>
                  <a:schemeClr val="tx1"/>
                </a:solidFill>
              </a:rPr>
              <a:t>Where it can get a bit more complicated is when assignments aren’t necessarily all graded on the same scale or on a 100-point scale. Students who are accustomed to seeing grades only on a 100-point/percentage scale may need to be reminded that they cannot directly compare grades that aren’t on the same scale. For example, a 50/60 is a actually 2 full letter grades higher than a 50/75, despite both having a raw score of 50. </a:t>
            </a:r>
          </a:p>
          <a:p>
            <a:endParaRPr lang="en-US" sz="1100" baseline="0" dirty="0" smtClean="0">
              <a:solidFill>
                <a:schemeClr val="tx1"/>
              </a:solidFill>
            </a:endParaRPr>
          </a:p>
          <a:p>
            <a:r>
              <a:rPr lang="en-US" sz="1100" baseline="0" dirty="0" smtClean="0">
                <a:solidFill>
                  <a:schemeClr val="tx1"/>
                </a:solidFill>
              </a:rPr>
              <a:t>To calculate the final grade in terms of a percentage/100-point scale like students are accustomed to, you need to start by converting the individual assignment grades to a percentage value. Divide the points earned by the points possible and then multiply by 100 for each individual assignment. (This is reflected in the “calculations of grade earned” column of the chart.)</a:t>
            </a:r>
          </a:p>
          <a:p>
            <a:endParaRPr lang="en-US" sz="1100" baseline="0" dirty="0" smtClean="0">
              <a:solidFill>
                <a:schemeClr val="tx1"/>
              </a:solidFill>
            </a:endParaRPr>
          </a:p>
          <a:p>
            <a:r>
              <a:rPr lang="en-US" sz="1100" baseline="0" dirty="0" smtClean="0">
                <a:solidFill>
                  <a:schemeClr val="tx1"/>
                </a:solidFill>
              </a:rPr>
              <a:t>Because items are weighted differently, you cannot find the average by simply adding these totals and dividing by the number of assignments. Instead, you need to first multiply each grade by its weighted percentage of the final grade in the course. This will yield a weighted total of points for each assignment, which you can then simply add together to get the final grade in the course as expressed as a percentage/out of 100.</a:t>
            </a:r>
          </a:p>
          <a:p>
            <a:endParaRPr lang="en-US" sz="1100" baseline="0" dirty="0" smtClean="0">
              <a:solidFill>
                <a:schemeClr val="tx1"/>
              </a:solidFill>
            </a:endParaRPr>
          </a:p>
          <a:p>
            <a:r>
              <a:rPr lang="en-US" sz="1100" baseline="0" dirty="0" smtClean="0">
                <a:solidFill>
                  <a:schemeClr val="tx1"/>
                </a:solidFill>
              </a:rPr>
              <a:t>Note: Some students may point out that you can get the same answer by using the following calculations instead: </a:t>
            </a:r>
          </a:p>
          <a:p>
            <a:endParaRPr lang="en-US" sz="1100" baseline="0" dirty="0" smtClean="0">
              <a:solidFill>
                <a:schemeClr val="tx1"/>
              </a:solidFill>
            </a:endParaRPr>
          </a:p>
          <a:p>
            <a:endParaRPr lang="en-US" baseline="0" dirty="0" smtClean="0">
              <a:solidFill>
                <a:schemeClr val="tx1"/>
              </a:solidFill>
            </a:endParaRPr>
          </a:p>
          <a:p>
            <a:r>
              <a:rPr lang="en-US" sz="800" u="sng" baseline="0" dirty="0" smtClean="0">
                <a:solidFill>
                  <a:schemeClr val="tx1"/>
                </a:solidFill>
              </a:rPr>
              <a:t>Assignment   </a:t>
            </a:r>
            <a:r>
              <a:rPr lang="en-US" sz="800" u="sng" baseline="0" dirty="0" err="1" smtClean="0">
                <a:solidFill>
                  <a:schemeClr val="tx1"/>
                </a:solidFill>
              </a:rPr>
              <a:t>Pts</a:t>
            </a:r>
            <a:r>
              <a:rPr lang="en-US" sz="800" u="sng" baseline="0" dirty="0" smtClean="0">
                <a:solidFill>
                  <a:schemeClr val="tx1"/>
                </a:solidFill>
              </a:rPr>
              <a:t> Possible	</a:t>
            </a:r>
            <a:r>
              <a:rPr lang="en-US" sz="800" u="sng" baseline="0" dirty="0" err="1" smtClean="0">
                <a:solidFill>
                  <a:schemeClr val="tx1"/>
                </a:solidFill>
              </a:rPr>
              <a:t>Pts</a:t>
            </a:r>
            <a:r>
              <a:rPr lang="en-US" sz="800" u="sng" baseline="0" dirty="0" smtClean="0">
                <a:solidFill>
                  <a:schemeClr val="tx1"/>
                </a:solidFill>
              </a:rPr>
              <a:t> Earned    Grade Earned Calc.	% Weight	Weighted Grade Calc.</a:t>
            </a:r>
          </a:p>
          <a:p>
            <a:r>
              <a:rPr lang="en-US" sz="800" u="none" baseline="0" dirty="0" smtClean="0">
                <a:solidFill>
                  <a:schemeClr val="tx1"/>
                </a:solidFill>
              </a:rPr>
              <a:t>Test 1           40	30                  30 ÷ 40 = .75	40%	.75 x 40 = 30</a:t>
            </a:r>
          </a:p>
          <a:p>
            <a:r>
              <a:rPr lang="en-US" sz="800" u="none" baseline="0" dirty="0" smtClean="0">
                <a:solidFill>
                  <a:schemeClr val="tx1"/>
                </a:solidFill>
              </a:rPr>
              <a:t>Test 2           80	72                  72 ÷ 80 = .9		40%	.9 x 40 = 36</a:t>
            </a:r>
          </a:p>
          <a:p>
            <a:r>
              <a:rPr lang="en-US" sz="800" u="none" baseline="0" dirty="0" smtClean="0">
                <a:solidFill>
                  <a:schemeClr val="tx1"/>
                </a:solidFill>
              </a:rPr>
              <a:t>Paper 1         10	9                    9 ÷ 10 = .9 		20%	.9 x 20 = 18</a:t>
            </a:r>
          </a:p>
          <a:p>
            <a:r>
              <a:rPr lang="en-US" sz="800" u="none" baseline="0" dirty="0" smtClean="0">
                <a:solidFill>
                  <a:schemeClr val="tx1"/>
                </a:solidFill>
              </a:rPr>
              <a:t>				30 + 36 + 18 = 84</a:t>
            </a:r>
          </a:p>
          <a:p>
            <a:r>
              <a:rPr lang="en-US" sz="800" u="none" baseline="0" dirty="0" smtClean="0">
                <a:solidFill>
                  <a:schemeClr val="tx1"/>
                </a:solidFill>
              </a:rPr>
              <a:t>				84% Final Grade</a:t>
            </a:r>
          </a:p>
          <a:p>
            <a:endParaRPr lang="en-US" u="sng" baseline="0" dirty="0" smtClean="0">
              <a:solidFill>
                <a:schemeClr val="tx1"/>
              </a:solidFill>
            </a:endParaRPr>
          </a:p>
          <a:p>
            <a:r>
              <a:rPr lang="en-US" sz="1100" baseline="0" dirty="0" smtClean="0">
                <a:solidFill>
                  <a:schemeClr val="tx1"/>
                </a:solidFill>
              </a:rPr>
              <a:t>The advantage of calculating it this way is simplicity; it skips the step of multiplying the individual grades by 100 and doesn’t require you to convert the percentage to a decimal. However, since many high school students are accustomed to seeing and being able to compare individual grades on a 100 point/percentage scale, they might prefer to use the steps listed on the slide.</a:t>
            </a:r>
          </a:p>
        </p:txBody>
      </p:sp>
      <p:sp>
        <p:nvSpPr>
          <p:cNvPr id="4" name="Slide Number Placeholder 3"/>
          <p:cNvSpPr>
            <a:spLocks noGrp="1"/>
          </p:cNvSpPr>
          <p:nvPr>
            <p:ph type="sldNum" sz="quarter" idx="10"/>
          </p:nvPr>
        </p:nvSpPr>
        <p:spPr/>
        <p:txBody>
          <a:bodyPr/>
          <a:lstStyle/>
          <a:p>
            <a:fld id="{B478BD2E-6024-48BF-9CB4-AE95D1CC26E4}" type="slidenum">
              <a:rPr lang="en-US" smtClean="0"/>
              <a:pPr/>
              <a:t>5</a:t>
            </a:fld>
            <a:endParaRPr lang="en-US"/>
          </a:p>
        </p:txBody>
      </p:sp>
    </p:spTree>
    <p:extLst>
      <p:ext uri="{BB962C8B-B14F-4D97-AF65-F5344CB8AC3E}">
        <p14:creationId xmlns:p14="http://schemas.microsoft.com/office/powerpoint/2010/main" val="22270269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solidFill>
                  <a:schemeClr val="tx1"/>
                </a:solidFill>
              </a:rPr>
              <a:t>New college students can often fall into the trap of assuming that having a large number of high grades means</a:t>
            </a:r>
            <a:r>
              <a:rPr lang="en-US" baseline="0" dirty="0" smtClean="0">
                <a:solidFill>
                  <a:schemeClr val="tx1"/>
                </a:solidFill>
              </a:rPr>
              <a:t> that they are doing well in the class – regardless of what those grades are on. Some students will say things like, “I don’t understand why my midterm grade is a D. I made 100 on all of my homework. The only bad grade I have is an F on the first test.”</a:t>
            </a:r>
          </a:p>
          <a:p>
            <a:endParaRPr lang="en-US" baseline="0" dirty="0" smtClean="0">
              <a:solidFill>
                <a:schemeClr val="tx1"/>
              </a:solidFill>
            </a:endParaRPr>
          </a:p>
          <a:p>
            <a:r>
              <a:rPr lang="en-US" baseline="0" dirty="0" smtClean="0">
                <a:solidFill>
                  <a:schemeClr val="tx1"/>
                </a:solidFill>
              </a:rPr>
              <a:t>However, as this example shows, it’s important to understand the weights of each assignment and how they are calculated in order to accurately determine your grade in a class.</a:t>
            </a:r>
          </a:p>
          <a:p>
            <a:endParaRPr lang="en-US" baseline="0" dirty="0" smtClean="0">
              <a:solidFill>
                <a:schemeClr val="tx1"/>
              </a:solidFill>
            </a:endParaRPr>
          </a:p>
          <a:p>
            <a:r>
              <a:rPr lang="en-US" baseline="0" dirty="0" smtClean="0">
                <a:solidFill>
                  <a:schemeClr val="tx1"/>
                </a:solidFill>
              </a:rPr>
              <a:t>In this example, there are 37 individual grades in the course: 2 tests, 2 papers, 5 quizzes, and 28 participation/attendance grades. However, only 4 grades account for 80% of the student’s final mark in the class. The other 33 grades have a much more negligible impact on the overall grade. </a:t>
            </a:r>
          </a:p>
        </p:txBody>
      </p:sp>
      <p:sp>
        <p:nvSpPr>
          <p:cNvPr id="4" name="Slide Number Placeholder 3"/>
          <p:cNvSpPr>
            <a:spLocks noGrp="1"/>
          </p:cNvSpPr>
          <p:nvPr>
            <p:ph type="sldNum" sz="quarter" idx="10"/>
          </p:nvPr>
        </p:nvSpPr>
        <p:spPr/>
        <p:txBody>
          <a:bodyPr/>
          <a:lstStyle/>
          <a:p>
            <a:fld id="{B478BD2E-6024-48BF-9CB4-AE95D1CC26E4}" type="slidenum">
              <a:rPr lang="en-US" smtClean="0"/>
              <a:pPr/>
              <a:t>6</a:t>
            </a:fld>
            <a:endParaRPr lang="en-US"/>
          </a:p>
        </p:txBody>
      </p:sp>
    </p:spTree>
    <p:extLst>
      <p:ext uri="{BB962C8B-B14F-4D97-AF65-F5344CB8AC3E}">
        <p14:creationId xmlns:p14="http://schemas.microsoft.com/office/powerpoint/2010/main" val="213639063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solidFill>
                  <a:schemeClr val="tx1"/>
                </a:solidFill>
              </a:rPr>
              <a:t>In this example, strong grades on quizzes and participation/attendance are not enough to balance out low grades on tests and papers. As a result, the student fails the class despite having an A average in the participation/attendance category and a B average in the quiz category. </a:t>
            </a:r>
          </a:p>
          <a:p>
            <a:endParaRPr lang="en-US" baseline="0" dirty="0" smtClean="0">
              <a:solidFill>
                <a:schemeClr val="tx1"/>
              </a:solidFill>
            </a:endParaRPr>
          </a:p>
          <a:p>
            <a:r>
              <a:rPr lang="en-US" baseline="0" dirty="0" smtClean="0">
                <a:solidFill>
                  <a:schemeClr val="tx1"/>
                </a:solidFill>
              </a:rPr>
              <a:t>If all of these areas had been weighted equally (25% each), the student would have earned a 69.5% in the course – assuming the professor had rounded up to 70, that’s the difference between an F and a C- at many schools. This is one of the reasons why knowing how to correctly calculate grades is so important to college students; without constant feedback from instructors like they often have in high school, students are on their own to figure out where they stand in a  course. Mistakenly calculating their standing wrong can potentially lead to prioritizing their studying/assignments poorly or even to getting a huge shock/disappointment when grades are posted.</a:t>
            </a:r>
          </a:p>
        </p:txBody>
      </p:sp>
      <p:sp>
        <p:nvSpPr>
          <p:cNvPr id="4" name="Slide Number Placeholder 3"/>
          <p:cNvSpPr>
            <a:spLocks noGrp="1"/>
          </p:cNvSpPr>
          <p:nvPr>
            <p:ph type="sldNum" sz="quarter" idx="10"/>
          </p:nvPr>
        </p:nvSpPr>
        <p:spPr/>
        <p:txBody>
          <a:bodyPr/>
          <a:lstStyle/>
          <a:p>
            <a:fld id="{B478BD2E-6024-48BF-9CB4-AE95D1CC26E4}" type="slidenum">
              <a:rPr lang="en-US" smtClean="0"/>
              <a:pPr/>
              <a:t>7</a:t>
            </a:fld>
            <a:endParaRPr lang="en-US"/>
          </a:p>
        </p:txBody>
      </p:sp>
    </p:spTree>
    <p:extLst>
      <p:ext uri="{BB962C8B-B14F-4D97-AF65-F5344CB8AC3E}">
        <p14:creationId xmlns:p14="http://schemas.microsoft.com/office/powerpoint/2010/main" val="213639063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solidFill>
                  <a:schemeClr val="tx1"/>
                </a:solidFill>
              </a:rPr>
              <a:t>For every class, you should be aware of what graded assignments will be given, when each is due, and how much of your final grade each of these will account for. Many professors outline all of this information in their syllabus, so you will have it from the first day of class. However, if you can’t find it, take the initiative to ask the instructor.</a:t>
            </a:r>
          </a:p>
          <a:p>
            <a:endParaRPr lang="en-US" baseline="0" dirty="0" smtClean="0">
              <a:solidFill>
                <a:schemeClr val="tx1"/>
              </a:solidFill>
            </a:endParaRPr>
          </a:p>
          <a:p>
            <a:r>
              <a:rPr lang="en-US" baseline="0" dirty="0" smtClean="0">
                <a:solidFill>
                  <a:schemeClr val="tx1"/>
                </a:solidFill>
              </a:rPr>
              <a:t>This information is also useful in prioritizing tasks. In the example given on the previous slides, it would be wise to spend more time revising one of the papers in that class, which is worth 15% of your grade. That should take priority over taking one of the online quizzes, which are each worth only 2% of your grade.</a:t>
            </a:r>
          </a:p>
          <a:p>
            <a:endParaRPr lang="en-US" baseline="0" dirty="0" smtClean="0">
              <a:solidFill>
                <a:schemeClr val="tx1"/>
              </a:solidFill>
            </a:endParaRPr>
          </a:p>
          <a:p>
            <a:r>
              <a:rPr lang="en-US" baseline="0" dirty="0" smtClean="0">
                <a:solidFill>
                  <a:schemeClr val="tx1"/>
                </a:solidFill>
              </a:rPr>
              <a:t>However, it’s worth noting that another aspect of college time management (and an advantage of having a syllabus for each class at the beginning of the semester) is learning to budget your time such that you don’t have to make choices about prioritizing during a “crunch time.” It is not ideal to need to skip or cut corners on any assignment, regardless of its overall value, as the smaller-value assignments do also add up to make a difference in the end. Even in this example, consistently needing to cut corners on quizzes in order to prioritize other assignments could end up meaning a full letter grade difference in a student’s final grade.</a:t>
            </a:r>
            <a:endParaRPr lang="en-US" dirty="0">
              <a:solidFill>
                <a:schemeClr val="tx1"/>
              </a:solidFill>
            </a:endParaRPr>
          </a:p>
        </p:txBody>
      </p:sp>
      <p:sp>
        <p:nvSpPr>
          <p:cNvPr id="4" name="Slide Number Placeholder 3"/>
          <p:cNvSpPr>
            <a:spLocks noGrp="1"/>
          </p:cNvSpPr>
          <p:nvPr>
            <p:ph type="sldNum" sz="quarter" idx="10"/>
          </p:nvPr>
        </p:nvSpPr>
        <p:spPr/>
        <p:txBody>
          <a:bodyPr/>
          <a:lstStyle/>
          <a:p>
            <a:fld id="{B478BD2E-6024-48BF-9CB4-AE95D1CC26E4}" type="slidenum">
              <a:rPr lang="en-US" smtClean="0"/>
              <a:pPr/>
              <a:t>8</a:t>
            </a:fld>
            <a:endParaRPr lang="en-US"/>
          </a:p>
        </p:txBody>
      </p:sp>
    </p:spTree>
    <p:extLst>
      <p:ext uri="{BB962C8B-B14F-4D97-AF65-F5344CB8AC3E}">
        <p14:creationId xmlns:p14="http://schemas.microsoft.com/office/powerpoint/2010/main" val="213639063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solidFill>
                  <a:schemeClr val="tx1"/>
                </a:solidFill>
              </a:rPr>
              <a:t>Hand</a:t>
            </a:r>
            <a:r>
              <a:rPr lang="en-US" baseline="0" dirty="0" smtClean="0">
                <a:solidFill>
                  <a:schemeClr val="tx1"/>
                </a:solidFill>
              </a:rPr>
              <a:t> out the “Calculating Grades” worksheet to the students. You may want to have them complete the worksheet individually, in pairs/small groups, or all together as a class.</a:t>
            </a:r>
          </a:p>
          <a:p>
            <a:endParaRPr lang="en-US" baseline="0" dirty="0" smtClean="0">
              <a:solidFill>
                <a:schemeClr val="tx1"/>
              </a:solidFill>
            </a:endParaRPr>
          </a:p>
          <a:p>
            <a:r>
              <a:rPr lang="en-US" baseline="0" dirty="0" smtClean="0">
                <a:solidFill>
                  <a:schemeClr val="tx1"/>
                </a:solidFill>
              </a:rPr>
              <a:t>Now that you’ve learned how to calculate grades, you can practice with these examples. Calculate the final grades for both classes listed and then discuss the questions listed here.</a:t>
            </a:r>
            <a:endParaRPr lang="en-US" dirty="0">
              <a:solidFill>
                <a:schemeClr val="tx1"/>
              </a:solidFill>
            </a:endParaRPr>
          </a:p>
        </p:txBody>
      </p:sp>
      <p:sp>
        <p:nvSpPr>
          <p:cNvPr id="4" name="Slide Number Placeholder 3"/>
          <p:cNvSpPr>
            <a:spLocks noGrp="1"/>
          </p:cNvSpPr>
          <p:nvPr>
            <p:ph type="sldNum" sz="quarter" idx="10"/>
          </p:nvPr>
        </p:nvSpPr>
        <p:spPr/>
        <p:txBody>
          <a:bodyPr/>
          <a:lstStyle/>
          <a:p>
            <a:fld id="{B478BD2E-6024-48BF-9CB4-AE95D1CC26E4}"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0E948E5-84AF-44A7-9DA8-FA8EC3EFDB30}" type="datetimeFigureOut">
              <a:rPr lang="en-US" smtClean="0"/>
              <a:pPr/>
              <a:t>5/16/2013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2205EC-E810-4928-AE27-1C68EAC3C1D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0E948E5-84AF-44A7-9DA8-FA8EC3EFDB30}" type="datetimeFigureOut">
              <a:rPr lang="en-US" smtClean="0"/>
              <a:pPr/>
              <a:t>5/16/2013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2205EC-E810-4928-AE27-1C68EAC3C1D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0E948E5-84AF-44A7-9DA8-FA8EC3EFDB30}" type="datetimeFigureOut">
              <a:rPr lang="en-US" smtClean="0"/>
              <a:pPr/>
              <a:t>5/16/2013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2205EC-E810-4928-AE27-1C68EAC3C1D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0E948E5-84AF-44A7-9DA8-FA8EC3EFDB30}" type="datetimeFigureOut">
              <a:rPr lang="en-US" smtClean="0"/>
              <a:pPr/>
              <a:t>5/16/2013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2205EC-E810-4928-AE27-1C68EAC3C1D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0E948E5-84AF-44A7-9DA8-FA8EC3EFDB30}" type="datetimeFigureOut">
              <a:rPr lang="en-US" smtClean="0"/>
              <a:pPr/>
              <a:t>5/16/2013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2205EC-E810-4928-AE27-1C68EAC3C1D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0E948E5-84AF-44A7-9DA8-FA8EC3EFDB30}" type="datetimeFigureOut">
              <a:rPr lang="en-US" smtClean="0"/>
              <a:pPr/>
              <a:t>5/16/2013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2205EC-E810-4928-AE27-1C68EAC3C1D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0E948E5-84AF-44A7-9DA8-FA8EC3EFDB30}" type="datetimeFigureOut">
              <a:rPr lang="en-US" smtClean="0"/>
              <a:pPr/>
              <a:t>5/16/2013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B2205EC-E810-4928-AE27-1C68EAC3C1D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0E948E5-84AF-44A7-9DA8-FA8EC3EFDB30}" type="datetimeFigureOut">
              <a:rPr lang="en-US" smtClean="0"/>
              <a:pPr/>
              <a:t>5/16/2013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B2205EC-E810-4928-AE27-1C68EAC3C1D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0E948E5-84AF-44A7-9DA8-FA8EC3EFDB30}" type="datetimeFigureOut">
              <a:rPr lang="en-US" smtClean="0"/>
              <a:pPr/>
              <a:t>5/16/2013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B2205EC-E810-4928-AE27-1C68EAC3C1D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0E948E5-84AF-44A7-9DA8-FA8EC3EFDB30}" type="datetimeFigureOut">
              <a:rPr lang="en-US" smtClean="0"/>
              <a:pPr/>
              <a:t>5/16/2013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2205EC-E810-4928-AE27-1C68EAC3C1D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0E948E5-84AF-44A7-9DA8-FA8EC3EFDB30}" type="datetimeFigureOut">
              <a:rPr lang="en-US" smtClean="0"/>
              <a:pPr/>
              <a:t>5/16/2013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2205EC-E810-4928-AE27-1C68EAC3C1D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0E948E5-84AF-44A7-9DA8-FA8EC3EFDB30}" type="datetimeFigureOut">
              <a:rPr lang="en-US" smtClean="0"/>
              <a:pPr/>
              <a:t>5/16/2013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B2205EC-E810-4928-AE27-1C68EAC3C1D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hyperlink" Target="http://creativecommons.org/licenses/by-nc/3.0/deed.en_US"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19100" y="968375"/>
            <a:ext cx="8305800" cy="1470025"/>
          </a:xfrm>
        </p:spPr>
        <p:txBody>
          <a:bodyPr>
            <a:noAutofit/>
          </a:bodyPr>
          <a:lstStyle/>
          <a:p>
            <a:r>
              <a:rPr lang="en-US" sz="6600" dirty="0" smtClean="0">
                <a:solidFill>
                  <a:schemeClr val="bg1"/>
                </a:solidFill>
              </a:rPr>
              <a:t>Calculating Grades in College Classes</a:t>
            </a:r>
            <a:endParaRPr lang="en-US" sz="6600" dirty="0">
              <a:solidFill>
                <a:schemeClr val="bg1"/>
              </a:solidFill>
            </a:endParaRPr>
          </a:p>
        </p:txBody>
      </p:sp>
      <p:pic>
        <p:nvPicPr>
          <p:cNvPr id="1028" name="Picture 4" descr="C:\Users\coe\AppData\Local\Microsoft\Windows\Temporary Internet Files\Content.IE5\H6HVNGQA\MC900233967[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838360" y="2953693"/>
            <a:ext cx="3467281" cy="3370907"/>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stretch>
            <a:fillRect/>
          </a:stretch>
        </p:blipFill>
        <p:spPr>
          <a:xfrm>
            <a:off x="2651760" y="1676400"/>
            <a:ext cx="3840480" cy="1265613"/>
          </a:xfrm>
          <a:prstGeom prst="rect">
            <a:avLst/>
          </a:prstGeom>
        </p:spPr>
      </p:pic>
      <p:sp>
        <p:nvSpPr>
          <p:cNvPr id="5" name="Rectangle 4"/>
          <p:cNvSpPr/>
          <p:nvPr/>
        </p:nvSpPr>
        <p:spPr>
          <a:xfrm>
            <a:off x="1828800" y="3399534"/>
            <a:ext cx="5486400" cy="646331"/>
          </a:xfrm>
          <a:prstGeom prst="rect">
            <a:avLst/>
          </a:prstGeom>
        </p:spPr>
        <p:txBody>
          <a:bodyPr wrap="square">
            <a:spAutoFit/>
          </a:bodyPr>
          <a:lstStyle/>
          <a:p>
            <a:pPr algn="ctr"/>
            <a:r>
              <a:rPr lang="en-US" dirty="0">
                <a:solidFill>
                  <a:srgbClr val="FFFFFF"/>
                </a:solidFill>
                <a:hlinkClick r:id="rId4"/>
              </a:rPr>
              <a:t>This work is licensed under a Creative Commons Attribution-</a:t>
            </a:r>
            <a:r>
              <a:rPr lang="en-US" dirty="0" err="1">
                <a:solidFill>
                  <a:srgbClr val="FFFFFF"/>
                </a:solidFill>
                <a:hlinkClick r:id="rId4"/>
              </a:rPr>
              <a:t>NonCommercial</a:t>
            </a:r>
            <a:r>
              <a:rPr lang="en-US" dirty="0">
                <a:solidFill>
                  <a:srgbClr val="FFFFFF"/>
                </a:solidFill>
                <a:hlinkClick r:id="rId4"/>
              </a:rPr>
              <a:t> 3.0 </a:t>
            </a:r>
            <a:r>
              <a:rPr lang="en-US" dirty="0" err="1">
                <a:solidFill>
                  <a:srgbClr val="FFFFFF"/>
                </a:solidFill>
                <a:hlinkClick r:id="rId4"/>
              </a:rPr>
              <a:t>Unported</a:t>
            </a:r>
            <a:r>
              <a:rPr lang="en-US" dirty="0">
                <a:solidFill>
                  <a:srgbClr val="FFFFFF"/>
                </a:solidFill>
                <a:hlinkClick r:id="rId4"/>
              </a:rPr>
              <a:t> License.</a:t>
            </a:r>
            <a:endParaRPr lang="en-US" dirty="0">
              <a:solidFill>
                <a:srgbClr val="FFFFFF"/>
              </a:solidFill>
            </a:endParaRPr>
          </a:p>
        </p:txBody>
      </p:sp>
    </p:spTree>
    <p:extLst>
      <p:ext uri="{BB962C8B-B14F-4D97-AF65-F5344CB8AC3E}">
        <p14:creationId xmlns:p14="http://schemas.microsoft.com/office/powerpoint/2010/main" val="1918458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College Grading</a:t>
            </a:r>
            <a:endParaRPr lang="en-US" dirty="0">
              <a:solidFill>
                <a:schemeClr val="bg1"/>
              </a:solidFill>
            </a:endParaRPr>
          </a:p>
        </p:txBody>
      </p:sp>
      <p:sp>
        <p:nvSpPr>
          <p:cNvPr id="3" name="Content Placeholder 2"/>
          <p:cNvSpPr>
            <a:spLocks noGrp="1"/>
          </p:cNvSpPr>
          <p:nvPr>
            <p:ph idx="1"/>
          </p:nvPr>
        </p:nvSpPr>
        <p:spPr>
          <a:xfrm>
            <a:off x="152400" y="1447800"/>
            <a:ext cx="8763000" cy="5105400"/>
          </a:xfrm>
        </p:spPr>
        <p:txBody>
          <a:bodyPr>
            <a:normAutofit lnSpcReduction="10000"/>
          </a:bodyPr>
          <a:lstStyle/>
          <a:p>
            <a:endParaRPr lang="en-US" dirty="0" smtClean="0">
              <a:solidFill>
                <a:schemeClr val="bg1"/>
              </a:solidFill>
            </a:endParaRPr>
          </a:p>
          <a:p>
            <a:r>
              <a:rPr lang="en-US" dirty="0" smtClean="0">
                <a:solidFill>
                  <a:schemeClr val="bg1"/>
                </a:solidFill>
              </a:rPr>
              <a:t>Calculating your grade in college courses can sometimes seem challenging</a:t>
            </a:r>
          </a:p>
          <a:p>
            <a:endParaRPr lang="en-US" dirty="0" smtClean="0">
              <a:solidFill>
                <a:schemeClr val="bg1"/>
              </a:solidFill>
            </a:endParaRPr>
          </a:p>
          <a:p>
            <a:r>
              <a:rPr lang="en-US" dirty="0" smtClean="0">
                <a:solidFill>
                  <a:schemeClr val="bg1"/>
                </a:solidFill>
              </a:rPr>
              <a:t>Each course may have a different configuration of tests and assignments, with each weighted differently in your final grade</a:t>
            </a:r>
          </a:p>
          <a:p>
            <a:endParaRPr lang="en-US" dirty="0">
              <a:solidFill>
                <a:schemeClr val="bg1"/>
              </a:solidFill>
            </a:endParaRPr>
          </a:p>
          <a:p>
            <a:r>
              <a:rPr lang="en-US" dirty="0" smtClean="0">
                <a:solidFill>
                  <a:schemeClr val="bg1"/>
                </a:solidFill>
              </a:rPr>
              <a:t>However, professors usually outline their grading structure in the course syllabus</a:t>
            </a:r>
          </a:p>
          <a:p>
            <a:endParaRPr lang="en-US" dirty="0">
              <a:solidFill>
                <a:schemeClr val="bg1"/>
              </a:solidFill>
            </a:endParaRPr>
          </a:p>
        </p:txBody>
      </p:sp>
    </p:spTree>
    <p:extLst>
      <p:ext uri="{BB962C8B-B14F-4D97-AF65-F5344CB8AC3E}">
        <p14:creationId xmlns:p14="http://schemas.microsoft.com/office/powerpoint/2010/main" val="20230862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College Grading</a:t>
            </a:r>
            <a:endParaRPr lang="en-US" dirty="0">
              <a:solidFill>
                <a:schemeClr val="bg1"/>
              </a:solidFill>
            </a:endParaRPr>
          </a:p>
        </p:txBody>
      </p:sp>
      <p:sp>
        <p:nvSpPr>
          <p:cNvPr id="3" name="Content Placeholder 2"/>
          <p:cNvSpPr>
            <a:spLocks noGrp="1"/>
          </p:cNvSpPr>
          <p:nvPr>
            <p:ph idx="1"/>
          </p:nvPr>
        </p:nvSpPr>
        <p:spPr>
          <a:xfrm>
            <a:off x="152400" y="1447800"/>
            <a:ext cx="8763000" cy="5105400"/>
          </a:xfrm>
        </p:spPr>
        <p:txBody>
          <a:bodyPr>
            <a:normAutofit/>
          </a:bodyPr>
          <a:lstStyle/>
          <a:p>
            <a:r>
              <a:rPr lang="en-US" sz="2800" dirty="0" smtClean="0">
                <a:solidFill>
                  <a:schemeClr val="bg1"/>
                </a:solidFill>
              </a:rPr>
              <a:t>Some courses may weight assignments by percentage</a:t>
            </a:r>
          </a:p>
          <a:p>
            <a:pPr marL="457200" lvl="1" indent="0">
              <a:buNone/>
            </a:pPr>
            <a:r>
              <a:rPr lang="en-US" sz="2400" dirty="0" smtClean="0">
                <a:solidFill>
                  <a:schemeClr val="bg1"/>
                </a:solidFill>
              </a:rPr>
              <a:t>For example…</a:t>
            </a:r>
          </a:p>
          <a:p>
            <a:pPr lvl="2"/>
            <a:r>
              <a:rPr lang="en-US" dirty="0">
                <a:solidFill>
                  <a:schemeClr val="bg1"/>
                </a:solidFill>
              </a:rPr>
              <a:t>T</a:t>
            </a:r>
            <a:r>
              <a:rPr lang="en-US" dirty="0" smtClean="0">
                <a:solidFill>
                  <a:schemeClr val="bg1"/>
                </a:solidFill>
              </a:rPr>
              <a:t>est 1 is worth 40% of your grade</a:t>
            </a:r>
          </a:p>
          <a:p>
            <a:pPr lvl="2"/>
            <a:r>
              <a:rPr lang="en-US" dirty="0" smtClean="0">
                <a:solidFill>
                  <a:schemeClr val="bg1"/>
                </a:solidFill>
              </a:rPr>
              <a:t>Test 2 is worth 40% of your grade</a:t>
            </a:r>
          </a:p>
          <a:p>
            <a:pPr lvl="2"/>
            <a:r>
              <a:rPr lang="en-US" dirty="0" smtClean="0">
                <a:solidFill>
                  <a:schemeClr val="bg1"/>
                </a:solidFill>
              </a:rPr>
              <a:t>Paper 1 is worth 20% of your grade</a:t>
            </a:r>
          </a:p>
          <a:p>
            <a:endParaRPr lang="en-US" sz="2800" dirty="0" smtClean="0">
              <a:solidFill>
                <a:schemeClr val="bg1"/>
              </a:solidFill>
            </a:endParaRPr>
          </a:p>
          <a:p>
            <a:r>
              <a:rPr lang="en-US" sz="2800" dirty="0" smtClean="0">
                <a:solidFill>
                  <a:schemeClr val="bg1"/>
                </a:solidFill>
              </a:rPr>
              <a:t>Others may use a points system</a:t>
            </a:r>
          </a:p>
          <a:p>
            <a:pPr marL="457200" lvl="1" indent="0">
              <a:buNone/>
            </a:pPr>
            <a:r>
              <a:rPr lang="en-US" sz="2400" dirty="0" smtClean="0">
                <a:solidFill>
                  <a:schemeClr val="bg1"/>
                </a:solidFill>
              </a:rPr>
              <a:t>For example…</a:t>
            </a:r>
          </a:p>
          <a:p>
            <a:pPr lvl="2"/>
            <a:r>
              <a:rPr lang="en-US" dirty="0" smtClean="0">
                <a:solidFill>
                  <a:schemeClr val="bg1"/>
                </a:solidFill>
              </a:rPr>
              <a:t>Test 1 is worth 100 points</a:t>
            </a:r>
          </a:p>
          <a:p>
            <a:pPr lvl="2"/>
            <a:r>
              <a:rPr lang="en-US" dirty="0" smtClean="0">
                <a:solidFill>
                  <a:schemeClr val="bg1"/>
                </a:solidFill>
              </a:rPr>
              <a:t>Test 2 is worth 100 points</a:t>
            </a:r>
          </a:p>
          <a:p>
            <a:pPr lvl="2"/>
            <a:r>
              <a:rPr lang="en-US" dirty="0" smtClean="0">
                <a:solidFill>
                  <a:schemeClr val="bg1"/>
                </a:solidFill>
              </a:rPr>
              <a:t>Paper 1 is worth 50 points</a:t>
            </a:r>
          </a:p>
        </p:txBody>
      </p:sp>
      <p:pic>
        <p:nvPicPr>
          <p:cNvPr id="4" name="Picture 3" descr="C:\Users\coe\AppData\Local\Microsoft\Windows\Temporary Internet Files\Content.IE5\ZNTLDKZ4\MC900311014[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911834" y="3581400"/>
            <a:ext cx="2581042" cy="2362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175467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Points-Based Grading</a:t>
            </a:r>
            <a:endParaRPr lang="en-US" dirty="0">
              <a:solidFill>
                <a:schemeClr val="bg1"/>
              </a:solidFill>
            </a:endParaRPr>
          </a:p>
        </p:txBody>
      </p:sp>
      <p:sp>
        <p:nvSpPr>
          <p:cNvPr id="5" name="Content Placeholder 2"/>
          <p:cNvSpPr>
            <a:spLocks noGrp="1"/>
          </p:cNvSpPr>
          <p:nvPr>
            <p:ph idx="1"/>
          </p:nvPr>
        </p:nvSpPr>
        <p:spPr>
          <a:xfrm>
            <a:off x="152400" y="1447800"/>
            <a:ext cx="8763000" cy="5410200"/>
          </a:xfrm>
        </p:spPr>
        <p:txBody>
          <a:bodyPr>
            <a:normAutofit fontScale="92500" lnSpcReduction="10000"/>
          </a:bodyPr>
          <a:lstStyle/>
          <a:p>
            <a:r>
              <a:rPr lang="en-US" dirty="0" smtClean="0">
                <a:solidFill>
                  <a:schemeClr val="bg1"/>
                </a:solidFill>
              </a:rPr>
              <a:t>Add up total points earned and divide by total points possible. </a:t>
            </a:r>
          </a:p>
          <a:p>
            <a:r>
              <a:rPr lang="en-US" dirty="0" smtClean="0">
                <a:solidFill>
                  <a:schemeClr val="bg1"/>
                </a:solidFill>
              </a:rPr>
              <a:t>Multiply by 100 for the final grade expressed as a percentage.</a:t>
            </a:r>
          </a:p>
          <a:p>
            <a:endParaRPr lang="en-US" dirty="0">
              <a:solidFill>
                <a:schemeClr val="bg1"/>
              </a:solidFill>
            </a:endParaRPr>
          </a:p>
          <a:p>
            <a:pPr marL="0" indent="0">
              <a:buNone/>
            </a:pPr>
            <a:r>
              <a:rPr lang="en-US" sz="2800" b="1" u="sng" dirty="0" smtClean="0">
                <a:solidFill>
                  <a:schemeClr val="bg1"/>
                </a:solidFill>
              </a:rPr>
              <a:t>Assignment</a:t>
            </a:r>
            <a:r>
              <a:rPr lang="en-US" sz="2800" b="1" dirty="0" smtClean="0">
                <a:solidFill>
                  <a:schemeClr val="bg1"/>
                </a:solidFill>
              </a:rPr>
              <a:t>		</a:t>
            </a:r>
            <a:r>
              <a:rPr lang="en-US" sz="2800" b="1" u="sng" dirty="0" smtClean="0">
                <a:solidFill>
                  <a:schemeClr val="bg1"/>
                </a:solidFill>
              </a:rPr>
              <a:t>Points Possible</a:t>
            </a:r>
            <a:r>
              <a:rPr lang="en-US" sz="2800" b="1" dirty="0" smtClean="0">
                <a:solidFill>
                  <a:schemeClr val="bg1"/>
                </a:solidFill>
              </a:rPr>
              <a:t>		</a:t>
            </a:r>
            <a:r>
              <a:rPr lang="en-US" sz="2800" b="1" u="sng" dirty="0" smtClean="0">
                <a:solidFill>
                  <a:schemeClr val="bg1"/>
                </a:solidFill>
              </a:rPr>
              <a:t>Points Earned</a:t>
            </a:r>
          </a:p>
          <a:p>
            <a:pPr marL="0" indent="0">
              <a:buNone/>
            </a:pPr>
            <a:r>
              <a:rPr lang="en-US" sz="2800" dirty="0" smtClean="0">
                <a:solidFill>
                  <a:schemeClr val="bg1"/>
                </a:solidFill>
              </a:rPr>
              <a:t>Test 1			100				75</a:t>
            </a:r>
          </a:p>
          <a:p>
            <a:pPr marL="0" indent="0">
              <a:buNone/>
            </a:pPr>
            <a:r>
              <a:rPr lang="en-US" sz="2800" dirty="0" smtClean="0">
                <a:solidFill>
                  <a:schemeClr val="bg1"/>
                </a:solidFill>
              </a:rPr>
              <a:t>Test 2			100				90</a:t>
            </a:r>
          </a:p>
          <a:p>
            <a:pPr marL="0" indent="0">
              <a:buNone/>
            </a:pPr>
            <a:r>
              <a:rPr lang="en-US" sz="2800" u="sng" dirty="0" smtClean="0">
                <a:solidFill>
                  <a:schemeClr val="bg1"/>
                </a:solidFill>
              </a:rPr>
              <a:t>Paper 1		50				45		        </a:t>
            </a:r>
          </a:p>
          <a:p>
            <a:pPr marL="0" indent="0">
              <a:buNone/>
            </a:pPr>
            <a:r>
              <a:rPr lang="en-US" sz="2800" b="1" dirty="0" smtClean="0">
                <a:solidFill>
                  <a:schemeClr val="bg1"/>
                </a:solidFill>
              </a:rPr>
              <a:t>Total:			250				210</a:t>
            </a:r>
          </a:p>
          <a:p>
            <a:pPr marL="0" indent="0">
              <a:buNone/>
            </a:pPr>
            <a:r>
              <a:rPr lang="en-US" sz="2800" b="1" dirty="0">
                <a:solidFill>
                  <a:schemeClr val="bg1"/>
                </a:solidFill>
              </a:rPr>
              <a:t>	</a:t>
            </a:r>
            <a:r>
              <a:rPr lang="en-US" sz="2800" b="1" dirty="0" smtClean="0">
                <a:solidFill>
                  <a:schemeClr val="bg1"/>
                </a:solidFill>
              </a:rPr>
              <a:t>	</a:t>
            </a:r>
          </a:p>
          <a:p>
            <a:pPr marL="0" indent="0">
              <a:buNone/>
            </a:pPr>
            <a:r>
              <a:rPr lang="en-US" sz="2800" b="1" dirty="0">
                <a:solidFill>
                  <a:schemeClr val="bg1"/>
                </a:solidFill>
              </a:rPr>
              <a:t>	</a:t>
            </a:r>
            <a:r>
              <a:rPr lang="en-US" sz="2800" b="1" dirty="0" smtClean="0">
                <a:solidFill>
                  <a:schemeClr val="bg1"/>
                </a:solidFill>
              </a:rPr>
              <a:t>210 ÷ 250 = .84 	.84 x 100 = 84%  Final Grade</a:t>
            </a:r>
            <a:endParaRPr lang="en-US" sz="2800" b="1" dirty="0">
              <a:solidFill>
                <a:schemeClr val="bg1"/>
              </a:solidFill>
            </a:endParaRPr>
          </a:p>
        </p:txBody>
      </p:sp>
    </p:spTree>
    <p:extLst>
      <p:ext uri="{BB962C8B-B14F-4D97-AF65-F5344CB8AC3E}">
        <p14:creationId xmlns:p14="http://schemas.microsoft.com/office/powerpoint/2010/main" val="25912270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US" dirty="0" smtClean="0">
                <a:solidFill>
                  <a:schemeClr val="bg1"/>
                </a:solidFill>
              </a:rPr>
              <a:t>Percentage-Based Grading</a:t>
            </a:r>
            <a:endParaRPr lang="en-US" dirty="0">
              <a:solidFill>
                <a:schemeClr val="bg1"/>
              </a:solidFill>
            </a:endParaRPr>
          </a:p>
        </p:txBody>
      </p:sp>
      <p:sp>
        <p:nvSpPr>
          <p:cNvPr id="5" name="Content Placeholder 2"/>
          <p:cNvSpPr>
            <a:spLocks noGrp="1"/>
          </p:cNvSpPr>
          <p:nvPr>
            <p:ph idx="1"/>
          </p:nvPr>
        </p:nvSpPr>
        <p:spPr>
          <a:xfrm>
            <a:off x="152400" y="1295400"/>
            <a:ext cx="8763000" cy="2209800"/>
          </a:xfrm>
        </p:spPr>
        <p:txBody>
          <a:bodyPr>
            <a:normAutofit lnSpcReduction="10000"/>
          </a:bodyPr>
          <a:lstStyle/>
          <a:p>
            <a:r>
              <a:rPr lang="en-US" sz="2000" dirty="0" smtClean="0">
                <a:solidFill>
                  <a:schemeClr val="bg1"/>
                </a:solidFill>
              </a:rPr>
              <a:t>For each assignment, divide points earned by points possible. Multiply by 100 for the assignment grade expressed as a percentage.</a:t>
            </a:r>
          </a:p>
          <a:p>
            <a:endParaRPr lang="en-US" sz="600" dirty="0" smtClean="0">
              <a:solidFill>
                <a:schemeClr val="bg1"/>
              </a:solidFill>
            </a:endParaRPr>
          </a:p>
          <a:p>
            <a:r>
              <a:rPr lang="en-US" sz="2000" dirty="0" smtClean="0">
                <a:solidFill>
                  <a:schemeClr val="bg1"/>
                </a:solidFill>
              </a:rPr>
              <a:t>Then multiply each assignment grade by the percentage that specific assignment is weighted in the total grade. </a:t>
            </a:r>
          </a:p>
          <a:p>
            <a:endParaRPr lang="en-US" sz="600" dirty="0" smtClean="0">
              <a:solidFill>
                <a:schemeClr val="bg1"/>
              </a:solidFill>
            </a:endParaRPr>
          </a:p>
          <a:p>
            <a:r>
              <a:rPr lang="en-US" sz="2000" dirty="0" smtClean="0">
                <a:solidFill>
                  <a:schemeClr val="bg1"/>
                </a:solidFill>
              </a:rPr>
              <a:t>Last, add up all the weighted grades to get the final grade expressed as a percentage.</a:t>
            </a:r>
          </a:p>
        </p:txBody>
      </p:sp>
      <p:graphicFrame>
        <p:nvGraphicFramePr>
          <p:cNvPr id="3" name="Table 2"/>
          <p:cNvGraphicFramePr>
            <a:graphicFrameLocks noGrp="1"/>
          </p:cNvGraphicFramePr>
          <p:nvPr>
            <p:extLst>
              <p:ext uri="{D42A27DB-BD31-4B8C-83A1-F6EECF244321}">
                <p14:modId xmlns:p14="http://schemas.microsoft.com/office/powerpoint/2010/main" val="303765837"/>
              </p:ext>
            </p:extLst>
          </p:nvPr>
        </p:nvGraphicFramePr>
        <p:xfrm>
          <a:off x="381000" y="3688080"/>
          <a:ext cx="8382000" cy="2865120"/>
        </p:xfrm>
        <a:graphic>
          <a:graphicData uri="http://schemas.openxmlformats.org/drawingml/2006/table">
            <a:tbl>
              <a:tblPr firstRow="1" bandRow="1">
                <a:tableStyleId>{5C22544A-7EE6-4342-B048-85BDC9FD1C3A}</a:tableStyleId>
              </a:tblPr>
              <a:tblGrid>
                <a:gridCol w="1295400"/>
                <a:gridCol w="990600"/>
                <a:gridCol w="914400"/>
                <a:gridCol w="2438400"/>
                <a:gridCol w="914400"/>
                <a:gridCol w="1828800"/>
              </a:tblGrid>
              <a:tr h="370840">
                <a:tc>
                  <a:txBody>
                    <a:bodyPr/>
                    <a:lstStyle/>
                    <a:p>
                      <a:pPr algn="ctr"/>
                      <a:r>
                        <a:rPr lang="en-US" sz="1800" b="1" u="none" dirty="0" smtClean="0">
                          <a:solidFill>
                            <a:schemeClr val="bg1"/>
                          </a:solidFill>
                        </a:rPr>
                        <a:t>Assignment</a:t>
                      </a:r>
                      <a:endParaRPr lang="en-US" u="none" dirty="0"/>
                    </a:p>
                  </a:txBody>
                  <a:tcPr anchor="ctr"/>
                </a:tc>
                <a:tc>
                  <a:txBody>
                    <a:bodyPr/>
                    <a:lstStyle/>
                    <a:p>
                      <a:pPr algn="ctr"/>
                      <a:r>
                        <a:rPr lang="en-US" sz="1800" b="1" u="none" dirty="0" smtClean="0">
                          <a:solidFill>
                            <a:schemeClr val="bg1"/>
                          </a:solidFill>
                        </a:rPr>
                        <a:t>Points Possible</a:t>
                      </a:r>
                      <a:endParaRPr lang="en-US" u="none" dirty="0"/>
                    </a:p>
                  </a:txBody>
                  <a:tcPr anchor="ctr"/>
                </a:tc>
                <a:tc>
                  <a:txBody>
                    <a:bodyPr/>
                    <a:lstStyle/>
                    <a:p>
                      <a:pPr algn="ctr"/>
                      <a:r>
                        <a:rPr lang="en-US" sz="1800" b="1" u="none" dirty="0" smtClean="0">
                          <a:solidFill>
                            <a:schemeClr val="bg1"/>
                          </a:solidFill>
                        </a:rPr>
                        <a:t>Points Earned</a:t>
                      </a:r>
                      <a:endParaRPr lang="en-US" u="none"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u="none" dirty="0" smtClean="0">
                          <a:solidFill>
                            <a:schemeClr val="bg1"/>
                          </a:solidFill>
                        </a:rPr>
                        <a:t>Calculations</a:t>
                      </a:r>
                      <a:r>
                        <a:rPr lang="en-US" sz="1800" b="1" u="none" baseline="0" dirty="0" smtClean="0">
                          <a:solidFill>
                            <a:schemeClr val="bg1"/>
                          </a:solidFill>
                        </a:rPr>
                        <a:t> of</a:t>
                      </a:r>
                      <a:br>
                        <a:rPr lang="en-US" sz="1800" b="1" u="none" baseline="0" dirty="0" smtClean="0">
                          <a:solidFill>
                            <a:schemeClr val="bg1"/>
                          </a:solidFill>
                        </a:rPr>
                      </a:br>
                      <a:r>
                        <a:rPr lang="en-US" sz="1800" b="1" u="none" baseline="0" dirty="0" smtClean="0">
                          <a:solidFill>
                            <a:schemeClr val="bg1"/>
                          </a:solidFill>
                        </a:rPr>
                        <a:t>Grade Earned</a:t>
                      </a:r>
                      <a:endParaRPr lang="en-US" u="none"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u="none" dirty="0" smtClean="0">
                          <a:solidFill>
                            <a:schemeClr val="bg1"/>
                          </a:solidFill>
                        </a:rPr>
                        <a:t>%</a:t>
                      </a:r>
                      <a:r>
                        <a:rPr lang="en-US" sz="1800" b="1" u="none" baseline="0" dirty="0" smtClean="0">
                          <a:solidFill>
                            <a:schemeClr val="bg1"/>
                          </a:solidFill>
                        </a:rPr>
                        <a:t> </a:t>
                      </a:r>
                      <a:r>
                        <a:rPr lang="en-US" sz="1800" b="1" u="none" dirty="0" smtClean="0">
                          <a:solidFill>
                            <a:schemeClr val="bg1"/>
                          </a:solidFill>
                        </a:rPr>
                        <a:t>Weight</a:t>
                      </a:r>
                      <a:endParaRPr lang="en-US" u="none" dirty="0" smtClean="0"/>
                    </a:p>
                  </a:txBody>
                  <a:tcPr anchor="ctr"/>
                </a:tc>
                <a:tc>
                  <a:txBody>
                    <a:bodyPr/>
                    <a:lstStyle/>
                    <a:p>
                      <a:pPr algn="ctr"/>
                      <a:r>
                        <a:rPr lang="en-US" u="none" dirty="0" smtClean="0"/>
                        <a:t>Calculations of Weighted</a:t>
                      </a:r>
                      <a:r>
                        <a:rPr lang="en-US" u="none" baseline="0" dirty="0" smtClean="0"/>
                        <a:t> Grade</a:t>
                      </a:r>
                      <a:endParaRPr lang="en-US" u="none" dirty="0"/>
                    </a:p>
                  </a:txBody>
                  <a:tcPr anchor="ctr"/>
                </a:tc>
              </a:tr>
              <a:tr h="370840">
                <a:tc>
                  <a:txBody>
                    <a:bodyPr/>
                    <a:lstStyle/>
                    <a:p>
                      <a:r>
                        <a:rPr lang="en-US" dirty="0" smtClean="0">
                          <a:solidFill>
                            <a:schemeClr val="bg1"/>
                          </a:solidFill>
                        </a:rPr>
                        <a:t>Test</a:t>
                      </a:r>
                      <a:r>
                        <a:rPr lang="en-US" baseline="0" dirty="0" smtClean="0">
                          <a:solidFill>
                            <a:schemeClr val="bg1"/>
                          </a:solidFill>
                        </a:rPr>
                        <a:t> 1</a:t>
                      </a:r>
                      <a:endParaRPr lang="en-US" dirty="0">
                        <a:solidFill>
                          <a:schemeClr val="bg1"/>
                        </a:solidFill>
                      </a:endParaRPr>
                    </a:p>
                  </a:txBody>
                  <a:tcPr anchor="ctr">
                    <a:solidFill>
                      <a:schemeClr val="tx2">
                        <a:lumMod val="60000"/>
                        <a:lumOff val="40000"/>
                      </a:schemeClr>
                    </a:solidFill>
                  </a:tcPr>
                </a:tc>
                <a:tc>
                  <a:txBody>
                    <a:bodyPr/>
                    <a:lstStyle/>
                    <a:p>
                      <a:r>
                        <a:rPr lang="en-US" dirty="0" smtClean="0">
                          <a:solidFill>
                            <a:schemeClr val="bg1"/>
                          </a:solidFill>
                        </a:rPr>
                        <a:t>40</a:t>
                      </a:r>
                      <a:endParaRPr lang="en-US" dirty="0">
                        <a:solidFill>
                          <a:schemeClr val="bg1"/>
                        </a:solidFill>
                      </a:endParaRPr>
                    </a:p>
                  </a:txBody>
                  <a:tcPr anchor="ctr">
                    <a:solidFill>
                      <a:schemeClr val="tx2">
                        <a:lumMod val="60000"/>
                        <a:lumOff val="40000"/>
                      </a:schemeClr>
                    </a:solidFill>
                  </a:tcPr>
                </a:tc>
                <a:tc>
                  <a:txBody>
                    <a:bodyPr/>
                    <a:lstStyle/>
                    <a:p>
                      <a:r>
                        <a:rPr lang="en-US" dirty="0" smtClean="0">
                          <a:solidFill>
                            <a:schemeClr val="bg1"/>
                          </a:solidFill>
                        </a:rPr>
                        <a:t>30</a:t>
                      </a:r>
                      <a:endParaRPr lang="en-US" dirty="0">
                        <a:solidFill>
                          <a:schemeClr val="bg1"/>
                        </a:solidFill>
                      </a:endParaRPr>
                    </a:p>
                  </a:txBody>
                  <a:tcPr anchor="ctr">
                    <a:solidFill>
                      <a:schemeClr val="tx2">
                        <a:lumMod val="60000"/>
                        <a:lumOff val="4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solidFill>
                            <a:schemeClr val="accent6">
                              <a:lumMod val="40000"/>
                              <a:lumOff val="60000"/>
                            </a:schemeClr>
                          </a:solidFill>
                        </a:rPr>
                        <a:t>30 ÷ 40 = .75 x 100 = </a:t>
                      </a:r>
                      <a:r>
                        <a:rPr lang="en-US" sz="1800" dirty="0" smtClean="0">
                          <a:solidFill>
                            <a:schemeClr val="bg1"/>
                          </a:solidFill>
                        </a:rPr>
                        <a:t>75</a:t>
                      </a:r>
                      <a:endParaRPr lang="en-US" dirty="0" smtClean="0">
                        <a:solidFill>
                          <a:schemeClr val="bg1"/>
                        </a:solidFill>
                      </a:endParaRPr>
                    </a:p>
                  </a:txBody>
                  <a:tcPr anchor="ctr">
                    <a:solidFill>
                      <a:schemeClr val="tx2">
                        <a:lumMod val="60000"/>
                        <a:lumOff val="40000"/>
                      </a:schemeClr>
                    </a:solidFill>
                  </a:tcPr>
                </a:tc>
                <a:tc>
                  <a:txBody>
                    <a:bodyPr/>
                    <a:lstStyle/>
                    <a:p>
                      <a:r>
                        <a:rPr lang="en-US" dirty="0" smtClean="0">
                          <a:solidFill>
                            <a:schemeClr val="bg1"/>
                          </a:solidFill>
                        </a:rPr>
                        <a:t>40%</a:t>
                      </a:r>
                      <a:endParaRPr lang="en-US" dirty="0">
                        <a:solidFill>
                          <a:schemeClr val="bg1"/>
                        </a:solidFill>
                      </a:endParaRPr>
                    </a:p>
                  </a:txBody>
                  <a:tcPr anchor="ctr">
                    <a:solidFill>
                      <a:schemeClr val="tx2">
                        <a:lumMod val="60000"/>
                        <a:lumOff val="40000"/>
                      </a:schemeClr>
                    </a:solidFill>
                  </a:tcPr>
                </a:tc>
                <a:tc>
                  <a:txBody>
                    <a:bodyPr/>
                    <a:lstStyle/>
                    <a:p>
                      <a:r>
                        <a:rPr lang="en-US" dirty="0" smtClean="0">
                          <a:solidFill>
                            <a:schemeClr val="accent6">
                              <a:lumMod val="40000"/>
                              <a:lumOff val="60000"/>
                            </a:schemeClr>
                          </a:solidFill>
                        </a:rPr>
                        <a:t>75 x .40 = 30</a:t>
                      </a:r>
                      <a:endParaRPr lang="en-US" dirty="0">
                        <a:solidFill>
                          <a:schemeClr val="accent6">
                            <a:lumMod val="40000"/>
                            <a:lumOff val="60000"/>
                          </a:schemeClr>
                        </a:solidFill>
                      </a:endParaRPr>
                    </a:p>
                  </a:txBody>
                  <a:tcPr anchor="ctr">
                    <a:solidFill>
                      <a:schemeClr val="tx2">
                        <a:lumMod val="60000"/>
                        <a:lumOff val="40000"/>
                      </a:schemeClr>
                    </a:solidFill>
                  </a:tcPr>
                </a:tc>
              </a:tr>
              <a:tr h="370840">
                <a:tc>
                  <a:txBody>
                    <a:bodyPr/>
                    <a:lstStyle/>
                    <a:p>
                      <a:r>
                        <a:rPr lang="en-US" dirty="0" smtClean="0">
                          <a:solidFill>
                            <a:schemeClr val="bg1"/>
                          </a:solidFill>
                        </a:rPr>
                        <a:t>Test 2</a:t>
                      </a:r>
                      <a:endParaRPr lang="en-US" dirty="0">
                        <a:solidFill>
                          <a:schemeClr val="bg1"/>
                        </a:solidFill>
                      </a:endParaRPr>
                    </a:p>
                  </a:txBody>
                  <a:tcPr anchor="ctr">
                    <a:solidFill>
                      <a:schemeClr val="tx2">
                        <a:lumMod val="60000"/>
                        <a:lumOff val="40000"/>
                      </a:schemeClr>
                    </a:solidFill>
                  </a:tcPr>
                </a:tc>
                <a:tc>
                  <a:txBody>
                    <a:bodyPr/>
                    <a:lstStyle/>
                    <a:p>
                      <a:r>
                        <a:rPr lang="en-US" dirty="0" smtClean="0">
                          <a:solidFill>
                            <a:schemeClr val="bg1"/>
                          </a:solidFill>
                        </a:rPr>
                        <a:t>80</a:t>
                      </a:r>
                      <a:endParaRPr lang="en-US" dirty="0">
                        <a:solidFill>
                          <a:schemeClr val="bg1"/>
                        </a:solidFill>
                      </a:endParaRPr>
                    </a:p>
                  </a:txBody>
                  <a:tcPr anchor="ctr">
                    <a:solidFill>
                      <a:schemeClr val="tx2">
                        <a:lumMod val="60000"/>
                        <a:lumOff val="40000"/>
                      </a:schemeClr>
                    </a:solidFill>
                  </a:tcPr>
                </a:tc>
                <a:tc>
                  <a:txBody>
                    <a:bodyPr/>
                    <a:lstStyle/>
                    <a:p>
                      <a:r>
                        <a:rPr lang="en-US" dirty="0" smtClean="0">
                          <a:solidFill>
                            <a:schemeClr val="bg1"/>
                          </a:solidFill>
                        </a:rPr>
                        <a:t>72</a:t>
                      </a:r>
                      <a:endParaRPr lang="en-US" dirty="0">
                        <a:solidFill>
                          <a:schemeClr val="bg1"/>
                        </a:solidFill>
                      </a:endParaRPr>
                    </a:p>
                  </a:txBody>
                  <a:tcPr anchor="ctr">
                    <a:solidFill>
                      <a:schemeClr val="tx2">
                        <a:lumMod val="60000"/>
                        <a:lumOff val="4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solidFill>
                            <a:schemeClr val="accent6">
                              <a:lumMod val="40000"/>
                              <a:lumOff val="60000"/>
                            </a:schemeClr>
                          </a:solidFill>
                        </a:rPr>
                        <a:t>72 ÷ 80 = .9 x 100 = </a:t>
                      </a:r>
                      <a:r>
                        <a:rPr lang="en-US" sz="1800" dirty="0" smtClean="0">
                          <a:solidFill>
                            <a:schemeClr val="bg1"/>
                          </a:solidFill>
                        </a:rPr>
                        <a:t>90</a:t>
                      </a:r>
                    </a:p>
                  </a:txBody>
                  <a:tcPr anchor="ctr">
                    <a:solidFill>
                      <a:schemeClr val="tx2">
                        <a:lumMod val="60000"/>
                        <a:lumOff val="40000"/>
                      </a:schemeClr>
                    </a:solidFill>
                  </a:tcPr>
                </a:tc>
                <a:tc>
                  <a:txBody>
                    <a:bodyPr/>
                    <a:lstStyle/>
                    <a:p>
                      <a:r>
                        <a:rPr lang="en-US" dirty="0" smtClean="0">
                          <a:solidFill>
                            <a:schemeClr val="bg1"/>
                          </a:solidFill>
                        </a:rPr>
                        <a:t>40%</a:t>
                      </a:r>
                      <a:endParaRPr lang="en-US" dirty="0">
                        <a:solidFill>
                          <a:schemeClr val="bg1"/>
                        </a:solidFill>
                      </a:endParaRPr>
                    </a:p>
                  </a:txBody>
                  <a:tcPr anchor="ctr">
                    <a:solidFill>
                      <a:schemeClr val="tx2">
                        <a:lumMod val="60000"/>
                        <a:lumOff val="40000"/>
                      </a:schemeClr>
                    </a:solidFill>
                  </a:tcPr>
                </a:tc>
                <a:tc>
                  <a:txBody>
                    <a:bodyPr/>
                    <a:lstStyle/>
                    <a:p>
                      <a:r>
                        <a:rPr lang="en-US" dirty="0" smtClean="0">
                          <a:solidFill>
                            <a:schemeClr val="accent6">
                              <a:lumMod val="40000"/>
                              <a:lumOff val="60000"/>
                            </a:schemeClr>
                          </a:solidFill>
                        </a:rPr>
                        <a:t>90 x .40 = 36</a:t>
                      </a:r>
                      <a:endParaRPr lang="en-US" dirty="0">
                        <a:solidFill>
                          <a:schemeClr val="accent6">
                            <a:lumMod val="40000"/>
                            <a:lumOff val="60000"/>
                          </a:schemeClr>
                        </a:solidFill>
                      </a:endParaRPr>
                    </a:p>
                  </a:txBody>
                  <a:tcPr anchor="ctr">
                    <a:solidFill>
                      <a:schemeClr val="tx2">
                        <a:lumMod val="60000"/>
                        <a:lumOff val="40000"/>
                      </a:schemeClr>
                    </a:solidFill>
                  </a:tcPr>
                </a:tc>
              </a:tr>
              <a:tr h="370840">
                <a:tc>
                  <a:txBody>
                    <a:bodyPr/>
                    <a:lstStyle/>
                    <a:p>
                      <a:r>
                        <a:rPr lang="en-US" dirty="0" smtClean="0">
                          <a:solidFill>
                            <a:schemeClr val="bg1"/>
                          </a:solidFill>
                        </a:rPr>
                        <a:t>Paper 1</a:t>
                      </a:r>
                      <a:endParaRPr lang="en-US" dirty="0">
                        <a:solidFill>
                          <a:schemeClr val="bg1"/>
                        </a:solidFill>
                      </a:endParaRPr>
                    </a:p>
                  </a:txBody>
                  <a:tcPr anchor="ctr">
                    <a:solidFill>
                      <a:schemeClr val="tx2">
                        <a:lumMod val="60000"/>
                        <a:lumOff val="40000"/>
                      </a:schemeClr>
                    </a:solidFill>
                  </a:tcPr>
                </a:tc>
                <a:tc>
                  <a:txBody>
                    <a:bodyPr/>
                    <a:lstStyle/>
                    <a:p>
                      <a:r>
                        <a:rPr lang="en-US" dirty="0" smtClean="0">
                          <a:solidFill>
                            <a:schemeClr val="bg1"/>
                          </a:solidFill>
                        </a:rPr>
                        <a:t>10</a:t>
                      </a:r>
                      <a:endParaRPr lang="en-US" dirty="0">
                        <a:solidFill>
                          <a:schemeClr val="bg1"/>
                        </a:solidFill>
                      </a:endParaRPr>
                    </a:p>
                  </a:txBody>
                  <a:tcPr anchor="ctr">
                    <a:solidFill>
                      <a:schemeClr val="tx2">
                        <a:lumMod val="60000"/>
                        <a:lumOff val="40000"/>
                      </a:schemeClr>
                    </a:solidFill>
                  </a:tcPr>
                </a:tc>
                <a:tc>
                  <a:txBody>
                    <a:bodyPr/>
                    <a:lstStyle/>
                    <a:p>
                      <a:r>
                        <a:rPr lang="en-US" dirty="0" smtClean="0">
                          <a:solidFill>
                            <a:schemeClr val="bg1"/>
                          </a:solidFill>
                        </a:rPr>
                        <a:t>9</a:t>
                      </a:r>
                      <a:endParaRPr lang="en-US" dirty="0">
                        <a:solidFill>
                          <a:schemeClr val="bg1"/>
                        </a:solidFill>
                      </a:endParaRPr>
                    </a:p>
                  </a:txBody>
                  <a:tcPr anchor="ctr">
                    <a:solidFill>
                      <a:schemeClr val="tx2">
                        <a:lumMod val="60000"/>
                        <a:lumOff val="40000"/>
                      </a:schemeClr>
                    </a:solidFill>
                  </a:tcPr>
                </a:tc>
                <a:tc>
                  <a:txBody>
                    <a:bodyPr/>
                    <a:lstStyle/>
                    <a:p>
                      <a:r>
                        <a:rPr lang="en-US" sz="1800" u="none" dirty="0" smtClean="0">
                          <a:solidFill>
                            <a:schemeClr val="accent6">
                              <a:lumMod val="40000"/>
                              <a:lumOff val="60000"/>
                            </a:schemeClr>
                          </a:solidFill>
                        </a:rPr>
                        <a:t>9 ÷  10 = .9 x 100 = </a:t>
                      </a:r>
                      <a:r>
                        <a:rPr lang="en-US" sz="1800" u="none" dirty="0" smtClean="0">
                          <a:solidFill>
                            <a:schemeClr val="bg1"/>
                          </a:solidFill>
                        </a:rPr>
                        <a:t>90</a:t>
                      </a:r>
                      <a:endParaRPr lang="en-US" u="none" dirty="0">
                        <a:solidFill>
                          <a:schemeClr val="bg1"/>
                        </a:solidFill>
                      </a:endParaRPr>
                    </a:p>
                  </a:txBody>
                  <a:tcPr anchor="ctr">
                    <a:solidFill>
                      <a:schemeClr val="tx2">
                        <a:lumMod val="60000"/>
                        <a:lumOff val="40000"/>
                      </a:schemeClr>
                    </a:solidFill>
                  </a:tcPr>
                </a:tc>
                <a:tc>
                  <a:txBody>
                    <a:bodyPr/>
                    <a:lstStyle/>
                    <a:p>
                      <a:r>
                        <a:rPr lang="en-US" dirty="0" smtClean="0">
                          <a:solidFill>
                            <a:schemeClr val="bg1"/>
                          </a:solidFill>
                        </a:rPr>
                        <a:t>20%</a:t>
                      </a:r>
                      <a:endParaRPr lang="en-US" dirty="0">
                        <a:solidFill>
                          <a:schemeClr val="bg1"/>
                        </a:solidFill>
                      </a:endParaRPr>
                    </a:p>
                  </a:txBody>
                  <a:tcPr anchor="ctr">
                    <a:solidFill>
                      <a:schemeClr val="tx2">
                        <a:lumMod val="60000"/>
                        <a:lumOff val="40000"/>
                      </a:schemeClr>
                    </a:solidFill>
                  </a:tcPr>
                </a:tc>
                <a:tc>
                  <a:txBody>
                    <a:bodyPr/>
                    <a:lstStyle/>
                    <a:p>
                      <a:r>
                        <a:rPr lang="en-US" dirty="0" smtClean="0">
                          <a:solidFill>
                            <a:schemeClr val="accent6">
                              <a:lumMod val="40000"/>
                              <a:lumOff val="60000"/>
                            </a:schemeClr>
                          </a:solidFill>
                        </a:rPr>
                        <a:t>90 x .20 = 18</a:t>
                      </a:r>
                      <a:endParaRPr lang="en-US" dirty="0">
                        <a:solidFill>
                          <a:schemeClr val="accent6">
                            <a:lumMod val="40000"/>
                            <a:lumOff val="60000"/>
                          </a:schemeClr>
                        </a:solidFill>
                      </a:endParaRPr>
                    </a:p>
                  </a:txBody>
                  <a:tcPr anchor="ctr">
                    <a:solidFill>
                      <a:schemeClr val="tx2">
                        <a:lumMod val="60000"/>
                        <a:lumOff val="40000"/>
                      </a:schemeClr>
                    </a:solidFill>
                  </a:tcPr>
                </a:tc>
              </a:tr>
              <a:tr h="370840">
                <a:tc>
                  <a:txBody>
                    <a:bodyPr/>
                    <a:lstStyle/>
                    <a:p>
                      <a:endParaRPr lang="en-US" dirty="0">
                        <a:solidFill>
                          <a:schemeClr val="bg1"/>
                        </a:solidFill>
                      </a:endParaRPr>
                    </a:p>
                  </a:txBody>
                  <a:tcPr>
                    <a:solidFill>
                      <a:schemeClr val="tx2">
                        <a:lumMod val="60000"/>
                        <a:lumOff val="40000"/>
                      </a:schemeClr>
                    </a:solidFill>
                  </a:tcPr>
                </a:tc>
                <a:tc>
                  <a:txBody>
                    <a:bodyPr/>
                    <a:lstStyle/>
                    <a:p>
                      <a:endParaRPr lang="en-US">
                        <a:solidFill>
                          <a:schemeClr val="bg1"/>
                        </a:solidFill>
                      </a:endParaRPr>
                    </a:p>
                  </a:txBody>
                  <a:tcPr>
                    <a:solidFill>
                      <a:schemeClr val="tx2">
                        <a:lumMod val="60000"/>
                        <a:lumOff val="40000"/>
                      </a:schemeClr>
                    </a:solidFill>
                  </a:tcPr>
                </a:tc>
                <a:tc>
                  <a:txBody>
                    <a:bodyPr/>
                    <a:lstStyle/>
                    <a:p>
                      <a:endParaRPr lang="en-US">
                        <a:solidFill>
                          <a:schemeClr val="bg1"/>
                        </a:solidFill>
                      </a:endParaRPr>
                    </a:p>
                  </a:txBody>
                  <a:tcPr>
                    <a:solidFill>
                      <a:schemeClr val="tx2">
                        <a:lumMod val="60000"/>
                        <a:lumOff val="40000"/>
                      </a:schemeClr>
                    </a:solidFill>
                  </a:tcPr>
                </a:tc>
                <a:tc>
                  <a:txBody>
                    <a:bodyPr/>
                    <a:lstStyle/>
                    <a:p>
                      <a:endParaRPr lang="en-US" dirty="0">
                        <a:solidFill>
                          <a:schemeClr val="bg1"/>
                        </a:solidFill>
                      </a:endParaRPr>
                    </a:p>
                  </a:txBody>
                  <a:tcPr>
                    <a:solidFill>
                      <a:schemeClr val="tx2">
                        <a:lumMod val="60000"/>
                        <a:lumOff val="40000"/>
                      </a:schemeClr>
                    </a:solidFill>
                  </a:tcPr>
                </a:tc>
                <a:tc>
                  <a:txBody>
                    <a:bodyPr/>
                    <a:lstStyle/>
                    <a:p>
                      <a:endParaRPr lang="en-US" dirty="0">
                        <a:solidFill>
                          <a:schemeClr val="bg1"/>
                        </a:solidFill>
                      </a:endParaRPr>
                    </a:p>
                  </a:txBody>
                  <a:tcPr>
                    <a:solidFill>
                      <a:schemeClr val="tx2">
                        <a:lumMod val="60000"/>
                        <a:lumOff val="40000"/>
                      </a:schemeClr>
                    </a:solidFill>
                  </a:tcPr>
                </a:tc>
                <a:tc>
                  <a:txBody>
                    <a:bodyPr/>
                    <a:lstStyle/>
                    <a:p>
                      <a:endParaRPr lang="en-US" dirty="0">
                        <a:solidFill>
                          <a:schemeClr val="bg1"/>
                        </a:solidFill>
                      </a:endParaRPr>
                    </a:p>
                  </a:txBody>
                  <a:tcPr>
                    <a:solidFill>
                      <a:schemeClr val="tx2">
                        <a:lumMod val="60000"/>
                        <a:lumOff val="40000"/>
                      </a:schemeClr>
                    </a:solidFill>
                  </a:tcPr>
                </a:tc>
              </a:tr>
              <a:tr h="370840">
                <a:tc>
                  <a:txBody>
                    <a:bodyPr/>
                    <a:lstStyle/>
                    <a:p>
                      <a:endParaRPr lang="en-US">
                        <a:solidFill>
                          <a:schemeClr val="bg1"/>
                        </a:solidFill>
                      </a:endParaRPr>
                    </a:p>
                  </a:txBody>
                  <a:tcPr>
                    <a:solidFill>
                      <a:schemeClr val="tx2">
                        <a:lumMod val="60000"/>
                        <a:lumOff val="40000"/>
                      </a:schemeClr>
                    </a:solidFill>
                  </a:tcPr>
                </a:tc>
                <a:tc>
                  <a:txBody>
                    <a:bodyPr/>
                    <a:lstStyle/>
                    <a:p>
                      <a:endParaRPr lang="en-US" dirty="0">
                        <a:solidFill>
                          <a:schemeClr val="bg1"/>
                        </a:solidFill>
                      </a:endParaRPr>
                    </a:p>
                  </a:txBody>
                  <a:tcPr>
                    <a:solidFill>
                      <a:schemeClr val="tx2">
                        <a:lumMod val="60000"/>
                        <a:lumOff val="40000"/>
                      </a:schemeClr>
                    </a:solidFill>
                  </a:tcPr>
                </a:tc>
                <a:tc>
                  <a:txBody>
                    <a:bodyPr/>
                    <a:lstStyle/>
                    <a:p>
                      <a:endParaRPr lang="en-US" dirty="0">
                        <a:solidFill>
                          <a:schemeClr val="bg1"/>
                        </a:solidFill>
                      </a:endParaRPr>
                    </a:p>
                  </a:txBody>
                  <a:tcPr>
                    <a:solidFill>
                      <a:schemeClr val="tx2">
                        <a:lumMod val="60000"/>
                        <a:lumOff val="40000"/>
                      </a:schemeClr>
                    </a:solidFill>
                  </a:tcPr>
                </a:tc>
                <a:tc>
                  <a:txBody>
                    <a:bodyPr/>
                    <a:lstStyle/>
                    <a:p>
                      <a:endParaRPr lang="en-US" dirty="0">
                        <a:solidFill>
                          <a:schemeClr val="bg1"/>
                        </a:solidFill>
                      </a:endParaRPr>
                    </a:p>
                  </a:txBody>
                  <a:tcPr>
                    <a:solidFill>
                      <a:schemeClr val="tx2">
                        <a:lumMod val="60000"/>
                        <a:lumOff val="40000"/>
                      </a:schemeClr>
                    </a:solidFill>
                  </a:tcPr>
                </a:tc>
                <a:tc>
                  <a:txBody>
                    <a:bodyPr/>
                    <a:lstStyle/>
                    <a:p>
                      <a:endParaRPr lang="en-US" dirty="0">
                        <a:solidFill>
                          <a:schemeClr val="bg1"/>
                        </a:solidFill>
                      </a:endParaRPr>
                    </a:p>
                  </a:txBody>
                  <a:tcPr>
                    <a:solidFill>
                      <a:schemeClr val="tx2">
                        <a:lumMod val="60000"/>
                        <a:lumOff val="40000"/>
                      </a:schemeClr>
                    </a:solidFill>
                  </a:tcPr>
                </a:tc>
                <a:tc>
                  <a:txBody>
                    <a:bodyPr/>
                    <a:lstStyle/>
                    <a:p>
                      <a:r>
                        <a:rPr lang="en-US" dirty="0" smtClean="0">
                          <a:solidFill>
                            <a:schemeClr val="accent6">
                              <a:lumMod val="40000"/>
                              <a:lumOff val="60000"/>
                            </a:schemeClr>
                          </a:solidFill>
                        </a:rPr>
                        <a:t>30 + 36 + 18 = 84</a:t>
                      </a:r>
                      <a:endParaRPr lang="en-US" dirty="0">
                        <a:solidFill>
                          <a:schemeClr val="accent6">
                            <a:lumMod val="40000"/>
                            <a:lumOff val="60000"/>
                          </a:schemeClr>
                        </a:solidFill>
                      </a:endParaRPr>
                    </a:p>
                  </a:txBody>
                  <a:tcPr>
                    <a:solidFill>
                      <a:schemeClr val="tx2">
                        <a:lumMod val="60000"/>
                        <a:lumOff val="40000"/>
                      </a:schemeClr>
                    </a:solidFill>
                  </a:tcPr>
                </a:tc>
              </a:tr>
              <a:tr h="370840">
                <a:tc>
                  <a:txBody>
                    <a:bodyPr/>
                    <a:lstStyle/>
                    <a:p>
                      <a:endParaRPr lang="en-US">
                        <a:solidFill>
                          <a:schemeClr val="bg1"/>
                        </a:solidFill>
                      </a:endParaRPr>
                    </a:p>
                  </a:txBody>
                  <a:tcPr>
                    <a:solidFill>
                      <a:schemeClr val="tx2">
                        <a:lumMod val="60000"/>
                        <a:lumOff val="40000"/>
                      </a:schemeClr>
                    </a:solidFill>
                  </a:tcPr>
                </a:tc>
                <a:tc>
                  <a:txBody>
                    <a:bodyPr/>
                    <a:lstStyle/>
                    <a:p>
                      <a:endParaRPr lang="en-US">
                        <a:solidFill>
                          <a:schemeClr val="bg1"/>
                        </a:solidFill>
                      </a:endParaRPr>
                    </a:p>
                  </a:txBody>
                  <a:tcPr>
                    <a:solidFill>
                      <a:schemeClr val="tx2">
                        <a:lumMod val="60000"/>
                        <a:lumOff val="40000"/>
                      </a:schemeClr>
                    </a:solidFill>
                  </a:tcPr>
                </a:tc>
                <a:tc>
                  <a:txBody>
                    <a:bodyPr/>
                    <a:lstStyle/>
                    <a:p>
                      <a:endParaRPr lang="en-US" dirty="0">
                        <a:solidFill>
                          <a:schemeClr val="bg1"/>
                        </a:solidFill>
                      </a:endParaRPr>
                    </a:p>
                  </a:txBody>
                  <a:tcPr>
                    <a:solidFill>
                      <a:schemeClr val="tx2">
                        <a:lumMod val="60000"/>
                        <a:lumOff val="40000"/>
                      </a:schemeClr>
                    </a:solidFill>
                  </a:tcPr>
                </a:tc>
                <a:tc>
                  <a:txBody>
                    <a:bodyPr/>
                    <a:lstStyle/>
                    <a:p>
                      <a:endParaRPr lang="en-US">
                        <a:solidFill>
                          <a:schemeClr val="bg1"/>
                        </a:solidFill>
                      </a:endParaRPr>
                    </a:p>
                  </a:txBody>
                  <a:tcPr>
                    <a:solidFill>
                      <a:schemeClr val="tx2">
                        <a:lumMod val="60000"/>
                        <a:lumOff val="40000"/>
                      </a:schemeClr>
                    </a:solidFill>
                  </a:tcPr>
                </a:tc>
                <a:tc>
                  <a:txBody>
                    <a:bodyPr/>
                    <a:lstStyle/>
                    <a:p>
                      <a:endParaRPr lang="en-US" dirty="0">
                        <a:solidFill>
                          <a:schemeClr val="bg1"/>
                        </a:solidFill>
                      </a:endParaRPr>
                    </a:p>
                  </a:txBody>
                  <a:tcPr>
                    <a:solidFill>
                      <a:schemeClr val="tx2">
                        <a:lumMod val="60000"/>
                        <a:lumOff val="40000"/>
                      </a:schemeClr>
                    </a:solidFill>
                  </a:tcPr>
                </a:tc>
                <a:tc>
                  <a:txBody>
                    <a:bodyPr/>
                    <a:lstStyle/>
                    <a:p>
                      <a:r>
                        <a:rPr lang="en-US" dirty="0" smtClean="0">
                          <a:solidFill>
                            <a:schemeClr val="bg1"/>
                          </a:solidFill>
                        </a:rPr>
                        <a:t>84% Final Grade</a:t>
                      </a:r>
                      <a:endParaRPr lang="en-US" dirty="0">
                        <a:solidFill>
                          <a:schemeClr val="bg1"/>
                        </a:solidFill>
                      </a:endParaRPr>
                    </a:p>
                  </a:txBody>
                  <a:tcPr>
                    <a:solidFill>
                      <a:schemeClr val="tx2">
                        <a:lumMod val="60000"/>
                        <a:lumOff val="40000"/>
                      </a:schemeClr>
                    </a:solidFill>
                  </a:tcPr>
                </a:tc>
              </a:tr>
            </a:tbl>
          </a:graphicData>
        </a:graphic>
      </p:graphicFrame>
    </p:spTree>
    <p:extLst>
      <p:ext uri="{BB962C8B-B14F-4D97-AF65-F5344CB8AC3E}">
        <p14:creationId xmlns:p14="http://schemas.microsoft.com/office/powerpoint/2010/main" val="16483857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US" dirty="0" smtClean="0">
                <a:solidFill>
                  <a:schemeClr val="bg1"/>
                </a:solidFill>
              </a:rPr>
              <a:t>Watch Your Weights!</a:t>
            </a:r>
            <a:endParaRPr lang="en-US" dirty="0">
              <a:solidFill>
                <a:schemeClr val="bg1"/>
              </a:solidFill>
            </a:endParaRPr>
          </a:p>
        </p:txBody>
      </p:sp>
      <p:sp>
        <p:nvSpPr>
          <p:cNvPr id="3" name="Content Placeholder 2"/>
          <p:cNvSpPr>
            <a:spLocks noGrp="1"/>
          </p:cNvSpPr>
          <p:nvPr>
            <p:ph idx="1"/>
          </p:nvPr>
        </p:nvSpPr>
        <p:spPr>
          <a:xfrm>
            <a:off x="38100" y="1036637"/>
            <a:ext cx="9067800" cy="5821363"/>
          </a:xfrm>
        </p:spPr>
        <p:txBody>
          <a:bodyPr>
            <a:normAutofit/>
          </a:bodyPr>
          <a:lstStyle/>
          <a:p>
            <a:r>
              <a:rPr lang="en-US" sz="2400" dirty="0" smtClean="0">
                <a:solidFill>
                  <a:schemeClr val="bg1"/>
                </a:solidFill>
              </a:rPr>
              <a:t>Sometimes, each individual assignment grade will be weighted</a:t>
            </a:r>
          </a:p>
          <a:p>
            <a:r>
              <a:rPr lang="en-US" sz="2400" dirty="0" smtClean="0">
                <a:solidFill>
                  <a:schemeClr val="bg1"/>
                </a:solidFill>
              </a:rPr>
              <a:t>Other times, the average of a group of assignments will be weighted</a:t>
            </a:r>
          </a:p>
          <a:p>
            <a:r>
              <a:rPr lang="en-US" sz="2400" dirty="0" smtClean="0">
                <a:solidFill>
                  <a:schemeClr val="bg1"/>
                </a:solidFill>
              </a:rPr>
              <a:t>This may mean that a large number of grades actually have little impact on your final grade</a:t>
            </a:r>
          </a:p>
          <a:p>
            <a:endParaRPr lang="en-US" sz="2400" dirty="0">
              <a:solidFill>
                <a:schemeClr val="bg1"/>
              </a:solidFill>
            </a:endParaRPr>
          </a:p>
          <a:p>
            <a:pPr marL="0" indent="0">
              <a:buNone/>
            </a:pPr>
            <a:r>
              <a:rPr lang="en-US" sz="1800" b="1" u="sng" dirty="0" smtClean="0">
                <a:solidFill>
                  <a:schemeClr val="bg1"/>
                </a:solidFill>
              </a:rPr>
              <a:t>Tests  50%</a:t>
            </a:r>
            <a:r>
              <a:rPr lang="en-US" sz="1800" b="1" dirty="0" smtClean="0">
                <a:solidFill>
                  <a:schemeClr val="bg1"/>
                </a:solidFill>
              </a:rPr>
              <a:t>	</a:t>
            </a:r>
            <a:r>
              <a:rPr lang="en-US" sz="1800" b="1" u="sng" dirty="0" smtClean="0">
                <a:solidFill>
                  <a:schemeClr val="bg1"/>
                </a:solidFill>
              </a:rPr>
              <a:t>Quizzes  10%</a:t>
            </a:r>
            <a:r>
              <a:rPr lang="en-US" sz="1800" b="1" dirty="0" smtClean="0">
                <a:solidFill>
                  <a:schemeClr val="bg1"/>
                </a:solidFill>
              </a:rPr>
              <a:t>	</a:t>
            </a:r>
            <a:r>
              <a:rPr lang="en-US" sz="1800" b="1" u="sng" dirty="0" smtClean="0">
                <a:solidFill>
                  <a:schemeClr val="bg1"/>
                </a:solidFill>
              </a:rPr>
              <a:t>Participation / Attendance  10%</a:t>
            </a:r>
          </a:p>
          <a:p>
            <a:pPr marL="0" indent="0">
              <a:buNone/>
            </a:pPr>
            <a:r>
              <a:rPr lang="en-US" sz="1800" dirty="0" smtClean="0">
                <a:solidFill>
                  <a:schemeClr val="bg1"/>
                </a:solidFill>
              </a:rPr>
              <a:t>Test 1 = 50/100	Quiz 1 = 9/10	Jan. 15 = 2/2	Feb. 19 </a:t>
            </a:r>
            <a:r>
              <a:rPr lang="en-US" sz="1800" dirty="0">
                <a:solidFill>
                  <a:schemeClr val="bg1"/>
                </a:solidFill>
              </a:rPr>
              <a:t>= 2/2 	 </a:t>
            </a:r>
            <a:r>
              <a:rPr lang="en-US" sz="1800" dirty="0" smtClean="0">
                <a:solidFill>
                  <a:schemeClr val="bg1"/>
                </a:solidFill>
              </a:rPr>
              <a:t>Apr. 2 </a:t>
            </a:r>
            <a:r>
              <a:rPr lang="en-US" sz="1800" dirty="0">
                <a:solidFill>
                  <a:schemeClr val="bg1"/>
                </a:solidFill>
              </a:rPr>
              <a:t>= 2/2</a:t>
            </a:r>
            <a:endParaRPr lang="en-US" sz="1800" dirty="0" smtClean="0">
              <a:solidFill>
                <a:schemeClr val="bg1"/>
              </a:solidFill>
            </a:endParaRPr>
          </a:p>
          <a:p>
            <a:pPr marL="0" indent="0">
              <a:buNone/>
            </a:pPr>
            <a:r>
              <a:rPr lang="en-US" sz="1800" dirty="0" smtClean="0">
                <a:solidFill>
                  <a:schemeClr val="bg1"/>
                </a:solidFill>
              </a:rPr>
              <a:t>Test 2 = 60/100	Quiz 2 = 8/10	Jan. 17 = </a:t>
            </a:r>
            <a:r>
              <a:rPr lang="en-US" sz="1800" dirty="0">
                <a:solidFill>
                  <a:schemeClr val="bg1"/>
                </a:solidFill>
              </a:rPr>
              <a:t>2/2 </a:t>
            </a:r>
            <a:r>
              <a:rPr lang="en-US" sz="1800" dirty="0" smtClean="0">
                <a:solidFill>
                  <a:schemeClr val="bg1"/>
                </a:solidFill>
              </a:rPr>
              <a:t>	Feb. 21 = </a:t>
            </a:r>
            <a:r>
              <a:rPr lang="en-US" sz="1800" dirty="0">
                <a:solidFill>
                  <a:schemeClr val="bg1"/>
                </a:solidFill>
              </a:rPr>
              <a:t>2/2 	 Apr. </a:t>
            </a:r>
            <a:r>
              <a:rPr lang="en-US" sz="1800" dirty="0" smtClean="0">
                <a:solidFill>
                  <a:schemeClr val="bg1"/>
                </a:solidFill>
              </a:rPr>
              <a:t>4 </a:t>
            </a:r>
            <a:r>
              <a:rPr lang="en-US" sz="1800" dirty="0">
                <a:solidFill>
                  <a:schemeClr val="bg1"/>
                </a:solidFill>
              </a:rPr>
              <a:t>= 2/2</a:t>
            </a:r>
            <a:endParaRPr lang="en-US" sz="1800" dirty="0" smtClean="0">
              <a:solidFill>
                <a:schemeClr val="bg1"/>
              </a:solidFill>
            </a:endParaRPr>
          </a:p>
          <a:p>
            <a:pPr marL="0" indent="0">
              <a:buNone/>
            </a:pPr>
            <a:r>
              <a:rPr lang="en-US" sz="1800" dirty="0" smtClean="0">
                <a:solidFill>
                  <a:schemeClr val="bg1"/>
                </a:solidFill>
              </a:rPr>
              <a:t>		Quiz 3 = 8/10	Jan. 22 = </a:t>
            </a:r>
            <a:r>
              <a:rPr lang="en-US" sz="1800" dirty="0">
                <a:solidFill>
                  <a:schemeClr val="bg1"/>
                </a:solidFill>
              </a:rPr>
              <a:t>2/2 </a:t>
            </a:r>
            <a:r>
              <a:rPr lang="en-US" sz="1800" dirty="0" smtClean="0">
                <a:solidFill>
                  <a:schemeClr val="bg1"/>
                </a:solidFill>
              </a:rPr>
              <a:t>	Feb. 26 = </a:t>
            </a:r>
            <a:r>
              <a:rPr lang="en-US" sz="1800" dirty="0">
                <a:solidFill>
                  <a:schemeClr val="bg1"/>
                </a:solidFill>
              </a:rPr>
              <a:t>2/2 	 Apr. </a:t>
            </a:r>
            <a:r>
              <a:rPr lang="en-US" sz="1800" dirty="0" smtClean="0">
                <a:solidFill>
                  <a:schemeClr val="bg1"/>
                </a:solidFill>
              </a:rPr>
              <a:t>9 </a:t>
            </a:r>
            <a:r>
              <a:rPr lang="en-US" sz="1800" dirty="0">
                <a:solidFill>
                  <a:schemeClr val="bg1"/>
                </a:solidFill>
              </a:rPr>
              <a:t>= 2/2</a:t>
            </a:r>
            <a:endParaRPr lang="en-US" sz="1800" dirty="0" smtClean="0">
              <a:solidFill>
                <a:schemeClr val="bg1"/>
              </a:solidFill>
            </a:endParaRPr>
          </a:p>
          <a:p>
            <a:pPr marL="0" indent="0">
              <a:buNone/>
            </a:pPr>
            <a:r>
              <a:rPr lang="en-US" sz="1800" b="1" u="sng" dirty="0" smtClean="0">
                <a:solidFill>
                  <a:schemeClr val="bg1"/>
                </a:solidFill>
              </a:rPr>
              <a:t>Papers  </a:t>
            </a:r>
            <a:r>
              <a:rPr lang="en-US" sz="1800" b="1" u="sng" dirty="0">
                <a:solidFill>
                  <a:schemeClr val="bg1"/>
                </a:solidFill>
              </a:rPr>
              <a:t>30</a:t>
            </a:r>
            <a:r>
              <a:rPr lang="en-US" sz="1800" b="1" u="sng" dirty="0" smtClean="0">
                <a:solidFill>
                  <a:schemeClr val="bg1"/>
                </a:solidFill>
              </a:rPr>
              <a:t>%</a:t>
            </a:r>
            <a:r>
              <a:rPr lang="en-US" sz="1800" dirty="0" smtClean="0">
                <a:solidFill>
                  <a:schemeClr val="bg1"/>
                </a:solidFill>
              </a:rPr>
              <a:t>	Quiz 4 = 9/10	Jan. 24 = </a:t>
            </a:r>
            <a:r>
              <a:rPr lang="en-US" sz="1800" dirty="0">
                <a:solidFill>
                  <a:schemeClr val="bg1"/>
                </a:solidFill>
              </a:rPr>
              <a:t>2/2 </a:t>
            </a:r>
            <a:r>
              <a:rPr lang="en-US" sz="1800" dirty="0" smtClean="0">
                <a:solidFill>
                  <a:schemeClr val="bg1"/>
                </a:solidFill>
              </a:rPr>
              <a:t>	Feb. 28 = </a:t>
            </a:r>
            <a:r>
              <a:rPr lang="en-US" sz="1800" dirty="0">
                <a:solidFill>
                  <a:schemeClr val="bg1"/>
                </a:solidFill>
              </a:rPr>
              <a:t>2/2 	 Apr. </a:t>
            </a:r>
            <a:r>
              <a:rPr lang="en-US" sz="1800" dirty="0" smtClean="0">
                <a:solidFill>
                  <a:schemeClr val="bg1"/>
                </a:solidFill>
              </a:rPr>
              <a:t>11 </a:t>
            </a:r>
            <a:r>
              <a:rPr lang="en-US" sz="1800" dirty="0">
                <a:solidFill>
                  <a:schemeClr val="bg1"/>
                </a:solidFill>
              </a:rPr>
              <a:t>= 2/2</a:t>
            </a:r>
            <a:endParaRPr lang="en-US" sz="1800" dirty="0" smtClean="0">
              <a:solidFill>
                <a:schemeClr val="bg1"/>
              </a:solidFill>
            </a:endParaRPr>
          </a:p>
          <a:p>
            <a:pPr marL="0" indent="0">
              <a:buNone/>
            </a:pPr>
            <a:r>
              <a:rPr lang="en-US" sz="1800" dirty="0">
                <a:solidFill>
                  <a:schemeClr val="bg1"/>
                </a:solidFill>
              </a:rPr>
              <a:t>Paper 1 = </a:t>
            </a:r>
            <a:r>
              <a:rPr lang="en-US" sz="1800" dirty="0" smtClean="0">
                <a:solidFill>
                  <a:schemeClr val="bg1"/>
                </a:solidFill>
              </a:rPr>
              <a:t>30/50	Quiz 5 = 7/10	Jan. 29 = </a:t>
            </a:r>
            <a:r>
              <a:rPr lang="en-US" sz="1800" dirty="0">
                <a:solidFill>
                  <a:schemeClr val="bg1"/>
                </a:solidFill>
              </a:rPr>
              <a:t>2/2 </a:t>
            </a:r>
            <a:r>
              <a:rPr lang="en-US" sz="1800" dirty="0" smtClean="0">
                <a:solidFill>
                  <a:schemeClr val="bg1"/>
                </a:solidFill>
              </a:rPr>
              <a:t>	Mar. 5 = </a:t>
            </a:r>
            <a:r>
              <a:rPr lang="en-US" sz="1800" dirty="0">
                <a:solidFill>
                  <a:schemeClr val="bg1"/>
                </a:solidFill>
              </a:rPr>
              <a:t>2/2 	 Apr. </a:t>
            </a:r>
            <a:r>
              <a:rPr lang="en-US" sz="1800" dirty="0" smtClean="0">
                <a:solidFill>
                  <a:schemeClr val="bg1"/>
                </a:solidFill>
              </a:rPr>
              <a:t>16 </a:t>
            </a:r>
            <a:r>
              <a:rPr lang="en-US" sz="1800" dirty="0">
                <a:solidFill>
                  <a:schemeClr val="bg1"/>
                </a:solidFill>
              </a:rPr>
              <a:t>= 2</a:t>
            </a:r>
            <a:r>
              <a:rPr lang="en-US" sz="1800" dirty="0" smtClean="0">
                <a:solidFill>
                  <a:schemeClr val="bg1"/>
                </a:solidFill>
              </a:rPr>
              <a:t>/2</a:t>
            </a:r>
            <a:endParaRPr lang="en-US" sz="1800" b="1" u="sng" dirty="0">
              <a:solidFill>
                <a:schemeClr val="bg1"/>
              </a:solidFill>
            </a:endParaRPr>
          </a:p>
          <a:p>
            <a:pPr marL="0" indent="0">
              <a:buNone/>
            </a:pPr>
            <a:r>
              <a:rPr lang="en-US" sz="1800" dirty="0">
                <a:solidFill>
                  <a:schemeClr val="bg1"/>
                </a:solidFill>
              </a:rPr>
              <a:t>Paper 2 = </a:t>
            </a:r>
            <a:r>
              <a:rPr lang="en-US" sz="1800" dirty="0" smtClean="0">
                <a:solidFill>
                  <a:schemeClr val="bg1"/>
                </a:solidFill>
              </a:rPr>
              <a:t>15/50			Jan. 31 = 1/2	Mar. 7 = 1/2</a:t>
            </a:r>
            <a:r>
              <a:rPr lang="en-US" sz="1800" dirty="0">
                <a:solidFill>
                  <a:schemeClr val="bg1"/>
                </a:solidFill>
              </a:rPr>
              <a:t>	 Apr. </a:t>
            </a:r>
            <a:r>
              <a:rPr lang="en-US" sz="1800" dirty="0" smtClean="0">
                <a:solidFill>
                  <a:schemeClr val="bg1"/>
                </a:solidFill>
              </a:rPr>
              <a:t>18 </a:t>
            </a:r>
            <a:r>
              <a:rPr lang="en-US" sz="1800" dirty="0">
                <a:solidFill>
                  <a:schemeClr val="bg1"/>
                </a:solidFill>
              </a:rPr>
              <a:t>= 2/2</a:t>
            </a:r>
            <a:endParaRPr lang="en-US" sz="1800" dirty="0" smtClean="0">
              <a:solidFill>
                <a:schemeClr val="bg1"/>
              </a:solidFill>
            </a:endParaRPr>
          </a:p>
          <a:p>
            <a:pPr marL="0" indent="0">
              <a:buNone/>
            </a:pPr>
            <a:r>
              <a:rPr lang="en-US" sz="1800" dirty="0">
                <a:solidFill>
                  <a:schemeClr val="bg1"/>
                </a:solidFill>
              </a:rPr>
              <a:t>	</a:t>
            </a:r>
            <a:r>
              <a:rPr lang="en-US" sz="1800" dirty="0" smtClean="0">
                <a:solidFill>
                  <a:schemeClr val="bg1"/>
                </a:solidFill>
              </a:rPr>
              <a:t>			Feb. 5 = </a:t>
            </a:r>
            <a:r>
              <a:rPr lang="en-US" sz="1800" dirty="0">
                <a:solidFill>
                  <a:schemeClr val="bg1"/>
                </a:solidFill>
              </a:rPr>
              <a:t>2/2 </a:t>
            </a:r>
            <a:r>
              <a:rPr lang="en-US" sz="1800" dirty="0" smtClean="0">
                <a:solidFill>
                  <a:schemeClr val="bg1"/>
                </a:solidFill>
              </a:rPr>
              <a:t>	Mar. 19 </a:t>
            </a:r>
            <a:r>
              <a:rPr lang="en-US" sz="1800" dirty="0">
                <a:solidFill>
                  <a:schemeClr val="bg1"/>
                </a:solidFill>
              </a:rPr>
              <a:t>= 2/2 	 Apr. </a:t>
            </a:r>
            <a:r>
              <a:rPr lang="en-US" sz="1800" dirty="0" smtClean="0">
                <a:solidFill>
                  <a:schemeClr val="bg1"/>
                </a:solidFill>
              </a:rPr>
              <a:t>23 </a:t>
            </a:r>
            <a:r>
              <a:rPr lang="en-US" sz="1800" dirty="0">
                <a:solidFill>
                  <a:schemeClr val="bg1"/>
                </a:solidFill>
              </a:rPr>
              <a:t>= 2/2</a:t>
            </a:r>
            <a:endParaRPr lang="en-US" sz="1800" dirty="0" smtClean="0">
              <a:solidFill>
                <a:schemeClr val="bg1"/>
              </a:solidFill>
            </a:endParaRPr>
          </a:p>
          <a:p>
            <a:pPr marL="0" indent="0">
              <a:buNone/>
            </a:pPr>
            <a:r>
              <a:rPr lang="en-US" sz="1800" dirty="0">
                <a:solidFill>
                  <a:schemeClr val="bg1"/>
                </a:solidFill>
              </a:rPr>
              <a:t>	</a:t>
            </a:r>
            <a:r>
              <a:rPr lang="en-US" sz="1800" dirty="0" smtClean="0">
                <a:solidFill>
                  <a:schemeClr val="bg1"/>
                </a:solidFill>
              </a:rPr>
              <a:t>			Feb</a:t>
            </a:r>
            <a:r>
              <a:rPr lang="en-US" sz="1800" dirty="0">
                <a:solidFill>
                  <a:schemeClr val="bg1"/>
                </a:solidFill>
              </a:rPr>
              <a:t>. </a:t>
            </a:r>
            <a:r>
              <a:rPr lang="en-US" sz="1800" dirty="0" smtClean="0">
                <a:solidFill>
                  <a:schemeClr val="bg1"/>
                </a:solidFill>
              </a:rPr>
              <a:t>7 </a:t>
            </a:r>
            <a:r>
              <a:rPr lang="en-US" sz="1800" dirty="0">
                <a:solidFill>
                  <a:schemeClr val="bg1"/>
                </a:solidFill>
              </a:rPr>
              <a:t>= 2/2 </a:t>
            </a:r>
            <a:r>
              <a:rPr lang="en-US" sz="1800" dirty="0" smtClean="0">
                <a:solidFill>
                  <a:schemeClr val="bg1"/>
                </a:solidFill>
              </a:rPr>
              <a:t>	Mar. 21 </a:t>
            </a:r>
            <a:r>
              <a:rPr lang="en-US" sz="1800" dirty="0">
                <a:solidFill>
                  <a:schemeClr val="bg1"/>
                </a:solidFill>
              </a:rPr>
              <a:t>= 2/2 	 Apr. </a:t>
            </a:r>
            <a:r>
              <a:rPr lang="en-US" sz="1800" dirty="0" smtClean="0">
                <a:solidFill>
                  <a:schemeClr val="bg1"/>
                </a:solidFill>
              </a:rPr>
              <a:t>25 </a:t>
            </a:r>
            <a:r>
              <a:rPr lang="en-US" sz="1800" dirty="0">
                <a:solidFill>
                  <a:schemeClr val="bg1"/>
                </a:solidFill>
              </a:rPr>
              <a:t>= 2/2</a:t>
            </a:r>
            <a:endParaRPr lang="en-US" sz="1800" dirty="0" smtClean="0">
              <a:solidFill>
                <a:schemeClr val="bg1"/>
              </a:solidFill>
            </a:endParaRPr>
          </a:p>
          <a:p>
            <a:pPr marL="0" indent="0">
              <a:buNone/>
            </a:pPr>
            <a:r>
              <a:rPr lang="en-US" sz="1800" dirty="0" smtClean="0">
                <a:solidFill>
                  <a:schemeClr val="bg1"/>
                </a:solidFill>
              </a:rPr>
              <a:t>				Feb</a:t>
            </a:r>
            <a:r>
              <a:rPr lang="en-US" sz="1800" dirty="0">
                <a:solidFill>
                  <a:schemeClr val="bg1"/>
                </a:solidFill>
              </a:rPr>
              <a:t>. </a:t>
            </a:r>
            <a:r>
              <a:rPr lang="en-US" sz="1800" dirty="0" smtClean="0">
                <a:solidFill>
                  <a:schemeClr val="bg1"/>
                </a:solidFill>
              </a:rPr>
              <a:t>12 </a:t>
            </a:r>
            <a:r>
              <a:rPr lang="en-US" sz="1800" dirty="0">
                <a:solidFill>
                  <a:schemeClr val="bg1"/>
                </a:solidFill>
              </a:rPr>
              <a:t>= 2/2 </a:t>
            </a:r>
            <a:r>
              <a:rPr lang="en-US" sz="1800" dirty="0" smtClean="0">
                <a:solidFill>
                  <a:schemeClr val="bg1"/>
                </a:solidFill>
              </a:rPr>
              <a:t>	Mar. 26 </a:t>
            </a:r>
            <a:r>
              <a:rPr lang="en-US" sz="1800" dirty="0">
                <a:solidFill>
                  <a:schemeClr val="bg1"/>
                </a:solidFill>
              </a:rPr>
              <a:t>= 2/2 </a:t>
            </a:r>
            <a:r>
              <a:rPr lang="en-US" sz="1800" dirty="0" smtClean="0">
                <a:solidFill>
                  <a:schemeClr val="bg1"/>
                </a:solidFill>
              </a:rPr>
              <a:t>	</a:t>
            </a:r>
          </a:p>
          <a:p>
            <a:pPr marL="0" indent="0">
              <a:buNone/>
            </a:pPr>
            <a:r>
              <a:rPr lang="en-US" sz="1800" dirty="0">
                <a:solidFill>
                  <a:schemeClr val="bg1"/>
                </a:solidFill>
              </a:rPr>
              <a:t>	</a:t>
            </a:r>
            <a:r>
              <a:rPr lang="en-US" sz="1800" dirty="0" smtClean="0">
                <a:solidFill>
                  <a:schemeClr val="bg1"/>
                </a:solidFill>
              </a:rPr>
              <a:t>			Feb. 14 = </a:t>
            </a:r>
            <a:r>
              <a:rPr lang="en-US" sz="1800" dirty="0">
                <a:solidFill>
                  <a:schemeClr val="bg1"/>
                </a:solidFill>
              </a:rPr>
              <a:t>2/2 </a:t>
            </a:r>
            <a:r>
              <a:rPr lang="en-US" sz="1800" dirty="0" smtClean="0">
                <a:solidFill>
                  <a:schemeClr val="bg1"/>
                </a:solidFill>
              </a:rPr>
              <a:t>	Mar. 28 </a:t>
            </a:r>
            <a:r>
              <a:rPr lang="en-US" sz="1800" dirty="0">
                <a:solidFill>
                  <a:schemeClr val="bg1"/>
                </a:solidFill>
              </a:rPr>
              <a:t>= 2/2 </a:t>
            </a:r>
            <a:r>
              <a:rPr lang="en-US" sz="1800" dirty="0" smtClean="0">
                <a:solidFill>
                  <a:schemeClr val="bg1"/>
                </a:solidFill>
              </a:rPr>
              <a:t>	</a:t>
            </a:r>
          </a:p>
        </p:txBody>
      </p:sp>
    </p:spTree>
    <p:extLst>
      <p:ext uri="{BB962C8B-B14F-4D97-AF65-F5344CB8AC3E}">
        <p14:creationId xmlns:p14="http://schemas.microsoft.com/office/powerpoint/2010/main" val="5691984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US" dirty="0" smtClean="0">
                <a:solidFill>
                  <a:schemeClr val="bg1"/>
                </a:solidFill>
              </a:rPr>
              <a:t>Watch Your Weights!</a:t>
            </a:r>
            <a:endParaRPr lang="en-US" dirty="0">
              <a:solidFill>
                <a:schemeClr val="bg1"/>
              </a:solidFill>
            </a:endParaRPr>
          </a:p>
        </p:txBody>
      </p:sp>
      <p:graphicFrame>
        <p:nvGraphicFramePr>
          <p:cNvPr id="4" name="Table 3"/>
          <p:cNvGraphicFramePr>
            <a:graphicFrameLocks noGrp="1"/>
          </p:cNvGraphicFramePr>
          <p:nvPr>
            <p:extLst>
              <p:ext uri="{D42A27DB-BD31-4B8C-83A1-F6EECF244321}">
                <p14:modId xmlns:p14="http://schemas.microsoft.com/office/powerpoint/2010/main" val="1256518198"/>
              </p:ext>
            </p:extLst>
          </p:nvPr>
        </p:nvGraphicFramePr>
        <p:xfrm>
          <a:off x="381000" y="1290320"/>
          <a:ext cx="8382000" cy="3281680"/>
        </p:xfrm>
        <a:graphic>
          <a:graphicData uri="http://schemas.openxmlformats.org/drawingml/2006/table">
            <a:tbl>
              <a:tblPr firstRow="1" bandRow="1">
                <a:tableStyleId>{5C22544A-7EE6-4342-B048-85BDC9FD1C3A}</a:tableStyleId>
              </a:tblPr>
              <a:tblGrid>
                <a:gridCol w="1295400"/>
                <a:gridCol w="990600"/>
                <a:gridCol w="914400"/>
                <a:gridCol w="2438400"/>
                <a:gridCol w="914400"/>
                <a:gridCol w="1828800"/>
              </a:tblGrid>
              <a:tr h="370840">
                <a:tc>
                  <a:txBody>
                    <a:bodyPr/>
                    <a:lstStyle/>
                    <a:p>
                      <a:pPr algn="ctr"/>
                      <a:r>
                        <a:rPr lang="en-US" sz="1800" b="1" u="none" dirty="0" smtClean="0">
                          <a:solidFill>
                            <a:schemeClr val="bg1"/>
                          </a:solidFill>
                        </a:rPr>
                        <a:t>Assignment</a:t>
                      </a:r>
                      <a:endParaRPr lang="en-US" u="none" dirty="0"/>
                    </a:p>
                  </a:txBody>
                  <a:tcPr anchor="ctr"/>
                </a:tc>
                <a:tc>
                  <a:txBody>
                    <a:bodyPr/>
                    <a:lstStyle/>
                    <a:p>
                      <a:pPr algn="ctr"/>
                      <a:r>
                        <a:rPr lang="en-US" sz="1800" b="1" u="none" dirty="0" smtClean="0">
                          <a:solidFill>
                            <a:schemeClr val="bg1"/>
                          </a:solidFill>
                        </a:rPr>
                        <a:t>Points Possible</a:t>
                      </a:r>
                      <a:endParaRPr lang="en-US" u="none" dirty="0"/>
                    </a:p>
                  </a:txBody>
                  <a:tcPr anchor="ctr"/>
                </a:tc>
                <a:tc>
                  <a:txBody>
                    <a:bodyPr/>
                    <a:lstStyle/>
                    <a:p>
                      <a:pPr algn="ctr"/>
                      <a:r>
                        <a:rPr lang="en-US" sz="1800" b="1" u="none" dirty="0" smtClean="0">
                          <a:solidFill>
                            <a:schemeClr val="bg1"/>
                          </a:solidFill>
                        </a:rPr>
                        <a:t>Points Earned</a:t>
                      </a:r>
                      <a:endParaRPr lang="en-US" u="none"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u="none" dirty="0" smtClean="0">
                          <a:solidFill>
                            <a:schemeClr val="bg1"/>
                          </a:solidFill>
                        </a:rPr>
                        <a:t>Calculations</a:t>
                      </a:r>
                      <a:r>
                        <a:rPr lang="en-US" sz="1800" b="1" u="none" baseline="0" dirty="0" smtClean="0">
                          <a:solidFill>
                            <a:schemeClr val="bg1"/>
                          </a:solidFill>
                        </a:rPr>
                        <a:t> of</a:t>
                      </a:r>
                      <a:br>
                        <a:rPr lang="en-US" sz="1800" b="1" u="none" baseline="0" dirty="0" smtClean="0">
                          <a:solidFill>
                            <a:schemeClr val="bg1"/>
                          </a:solidFill>
                        </a:rPr>
                      </a:br>
                      <a:r>
                        <a:rPr lang="en-US" sz="1800" b="1" u="none" baseline="0" dirty="0" smtClean="0">
                          <a:solidFill>
                            <a:schemeClr val="bg1"/>
                          </a:solidFill>
                        </a:rPr>
                        <a:t>Grade Earned</a:t>
                      </a:r>
                      <a:endParaRPr lang="en-US" u="none"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u="none" dirty="0" smtClean="0">
                          <a:solidFill>
                            <a:schemeClr val="bg1"/>
                          </a:solidFill>
                        </a:rPr>
                        <a:t>%</a:t>
                      </a:r>
                      <a:r>
                        <a:rPr lang="en-US" sz="1800" b="1" u="none" baseline="0" dirty="0" smtClean="0">
                          <a:solidFill>
                            <a:schemeClr val="bg1"/>
                          </a:solidFill>
                        </a:rPr>
                        <a:t> </a:t>
                      </a:r>
                      <a:r>
                        <a:rPr lang="en-US" sz="1800" b="1" u="none" dirty="0" smtClean="0">
                          <a:solidFill>
                            <a:schemeClr val="bg1"/>
                          </a:solidFill>
                        </a:rPr>
                        <a:t>Weight</a:t>
                      </a:r>
                      <a:endParaRPr lang="en-US" u="none" dirty="0" smtClean="0"/>
                    </a:p>
                  </a:txBody>
                  <a:tcPr anchor="ctr"/>
                </a:tc>
                <a:tc>
                  <a:txBody>
                    <a:bodyPr/>
                    <a:lstStyle/>
                    <a:p>
                      <a:pPr algn="ctr"/>
                      <a:r>
                        <a:rPr lang="en-US" u="none" dirty="0" smtClean="0"/>
                        <a:t>Calculations of Weighted</a:t>
                      </a:r>
                      <a:r>
                        <a:rPr lang="en-US" u="none" baseline="0" dirty="0" smtClean="0"/>
                        <a:t> Grade</a:t>
                      </a:r>
                      <a:endParaRPr lang="en-US" u="none" dirty="0"/>
                    </a:p>
                  </a:txBody>
                  <a:tcPr anchor="ctr"/>
                </a:tc>
              </a:tr>
              <a:tr h="370840">
                <a:tc>
                  <a:txBody>
                    <a:bodyPr/>
                    <a:lstStyle/>
                    <a:p>
                      <a:r>
                        <a:rPr lang="en-US" sz="1600" dirty="0" smtClean="0">
                          <a:solidFill>
                            <a:schemeClr val="bg1"/>
                          </a:solidFill>
                        </a:rPr>
                        <a:t>Test</a:t>
                      </a:r>
                      <a:r>
                        <a:rPr lang="en-US" sz="1600" baseline="0" dirty="0" smtClean="0">
                          <a:solidFill>
                            <a:schemeClr val="bg1"/>
                          </a:solidFill>
                        </a:rPr>
                        <a:t>s</a:t>
                      </a:r>
                      <a:endParaRPr lang="en-US" sz="1600" dirty="0">
                        <a:solidFill>
                          <a:schemeClr val="bg1"/>
                        </a:solidFill>
                      </a:endParaRPr>
                    </a:p>
                  </a:txBody>
                  <a:tcPr anchor="ctr">
                    <a:solidFill>
                      <a:schemeClr val="tx2">
                        <a:lumMod val="60000"/>
                        <a:lumOff val="40000"/>
                      </a:schemeClr>
                    </a:solidFill>
                  </a:tcPr>
                </a:tc>
                <a:tc>
                  <a:txBody>
                    <a:bodyPr/>
                    <a:lstStyle/>
                    <a:p>
                      <a:r>
                        <a:rPr lang="en-US" sz="1600" dirty="0" smtClean="0">
                          <a:solidFill>
                            <a:schemeClr val="bg1"/>
                          </a:solidFill>
                        </a:rPr>
                        <a:t>200</a:t>
                      </a:r>
                      <a:endParaRPr lang="en-US" sz="1600" dirty="0">
                        <a:solidFill>
                          <a:schemeClr val="bg1"/>
                        </a:solidFill>
                      </a:endParaRPr>
                    </a:p>
                  </a:txBody>
                  <a:tcPr anchor="ctr">
                    <a:solidFill>
                      <a:schemeClr val="tx2">
                        <a:lumMod val="60000"/>
                        <a:lumOff val="40000"/>
                      </a:schemeClr>
                    </a:solidFill>
                  </a:tcPr>
                </a:tc>
                <a:tc>
                  <a:txBody>
                    <a:bodyPr/>
                    <a:lstStyle/>
                    <a:p>
                      <a:r>
                        <a:rPr lang="en-US" sz="1600" dirty="0" smtClean="0">
                          <a:solidFill>
                            <a:schemeClr val="bg1"/>
                          </a:solidFill>
                        </a:rPr>
                        <a:t>110</a:t>
                      </a:r>
                      <a:endParaRPr lang="en-US" sz="1600" dirty="0">
                        <a:solidFill>
                          <a:schemeClr val="bg1"/>
                        </a:solidFill>
                      </a:endParaRPr>
                    </a:p>
                  </a:txBody>
                  <a:tcPr anchor="ctr">
                    <a:solidFill>
                      <a:schemeClr val="tx2">
                        <a:lumMod val="60000"/>
                        <a:lumOff val="4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solidFill>
                            <a:schemeClr val="accent6">
                              <a:lumMod val="40000"/>
                              <a:lumOff val="60000"/>
                            </a:schemeClr>
                          </a:solidFill>
                        </a:rPr>
                        <a:t>110 ÷ 200 = .55 x 100 = </a:t>
                      </a:r>
                      <a:r>
                        <a:rPr lang="en-US" sz="1600" dirty="0" smtClean="0">
                          <a:solidFill>
                            <a:schemeClr val="bg1"/>
                          </a:solidFill>
                        </a:rPr>
                        <a:t>55</a:t>
                      </a:r>
                    </a:p>
                  </a:txBody>
                  <a:tcPr anchor="ctr">
                    <a:solidFill>
                      <a:schemeClr val="tx2">
                        <a:lumMod val="60000"/>
                        <a:lumOff val="40000"/>
                      </a:schemeClr>
                    </a:solidFill>
                  </a:tcPr>
                </a:tc>
                <a:tc>
                  <a:txBody>
                    <a:bodyPr/>
                    <a:lstStyle/>
                    <a:p>
                      <a:r>
                        <a:rPr lang="en-US" sz="1600" dirty="0" smtClean="0">
                          <a:solidFill>
                            <a:schemeClr val="bg1"/>
                          </a:solidFill>
                        </a:rPr>
                        <a:t>50%</a:t>
                      </a:r>
                      <a:endParaRPr lang="en-US" sz="1600" dirty="0">
                        <a:solidFill>
                          <a:schemeClr val="bg1"/>
                        </a:solidFill>
                      </a:endParaRPr>
                    </a:p>
                  </a:txBody>
                  <a:tcPr anchor="ctr">
                    <a:solidFill>
                      <a:schemeClr val="tx2">
                        <a:lumMod val="60000"/>
                        <a:lumOff val="40000"/>
                      </a:schemeClr>
                    </a:solidFill>
                  </a:tcPr>
                </a:tc>
                <a:tc>
                  <a:txBody>
                    <a:bodyPr/>
                    <a:lstStyle/>
                    <a:p>
                      <a:r>
                        <a:rPr lang="en-US" sz="1600" dirty="0" smtClean="0">
                          <a:solidFill>
                            <a:schemeClr val="accent6">
                              <a:lumMod val="40000"/>
                              <a:lumOff val="60000"/>
                            </a:schemeClr>
                          </a:solidFill>
                        </a:rPr>
                        <a:t>55 x .50 = 27.5</a:t>
                      </a:r>
                      <a:endParaRPr lang="en-US" sz="1600" dirty="0">
                        <a:solidFill>
                          <a:schemeClr val="accent6">
                            <a:lumMod val="40000"/>
                            <a:lumOff val="60000"/>
                          </a:schemeClr>
                        </a:solidFill>
                      </a:endParaRPr>
                    </a:p>
                  </a:txBody>
                  <a:tcPr anchor="ctr">
                    <a:solidFill>
                      <a:schemeClr val="tx2">
                        <a:lumMod val="60000"/>
                        <a:lumOff val="40000"/>
                      </a:schemeClr>
                    </a:solidFill>
                  </a:tcPr>
                </a:tc>
              </a:tr>
              <a:tr h="370840">
                <a:tc>
                  <a:txBody>
                    <a:bodyPr/>
                    <a:lstStyle/>
                    <a:p>
                      <a:r>
                        <a:rPr lang="en-US" sz="1600" dirty="0" smtClean="0">
                          <a:solidFill>
                            <a:schemeClr val="bg1"/>
                          </a:solidFill>
                        </a:rPr>
                        <a:t>Papers</a:t>
                      </a:r>
                      <a:endParaRPr lang="en-US" sz="1600" dirty="0">
                        <a:solidFill>
                          <a:schemeClr val="bg1"/>
                        </a:solidFill>
                      </a:endParaRPr>
                    </a:p>
                  </a:txBody>
                  <a:tcPr anchor="ctr">
                    <a:solidFill>
                      <a:schemeClr val="tx2">
                        <a:lumMod val="60000"/>
                        <a:lumOff val="40000"/>
                      </a:schemeClr>
                    </a:solidFill>
                  </a:tcPr>
                </a:tc>
                <a:tc>
                  <a:txBody>
                    <a:bodyPr/>
                    <a:lstStyle/>
                    <a:p>
                      <a:r>
                        <a:rPr lang="en-US" sz="1600" dirty="0" smtClean="0">
                          <a:solidFill>
                            <a:schemeClr val="bg1"/>
                          </a:solidFill>
                        </a:rPr>
                        <a:t>100</a:t>
                      </a:r>
                      <a:endParaRPr lang="en-US" sz="1600" dirty="0">
                        <a:solidFill>
                          <a:schemeClr val="bg1"/>
                        </a:solidFill>
                      </a:endParaRPr>
                    </a:p>
                  </a:txBody>
                  <a:tcPr anchor="ctr">
                    <a:solidFill>
                      <a:schemeClr val="tx2">
                        <a:lumMod val="60000"/>
                        <a:lumOff val="40000"/>
                      </a:schemeClr>
                    </a:solidFill>
                  </a:tcPr>
                </a:tc>
                <a:tc>
                  <a:txBody>
                    <a:bodyPr/>
                    <a:lstStyle/>
                    <a:p>
                      <a:r>
                        <a:rPr lang="en-US" sz="1600" dirty="0" smtClean="0">
                          <a:solidFill>
                            <a:schemeClr val="bg1"/>
                          </a:solidFill>
                        </a:rPr>
                        <a:t>45</a:t>
                      </a:r>
                      <a:endParaRPr lang="en-US" sz="1600" dirty="0">
                        <a:solidFill>
                          <a:schemeClr val="bg1"/>
                        </a:solidFill>
                      </a:endParaRPr>
                    </a:p>
                  </a:txBody>
                  <a:tcPr anchor="ctr">
                    <a:solidFill>
                      <a:schemeClr val="tx2">
                        <a:lumMod val="60000"/>
                        <a:lumOff val="4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solidFill>
                            <a:schemeClr val="accent6">
                              <a:lumMod val="40000"/>
                              <a:lumOff val="60000"/>
                            </a:schemeClr>
                          </a:solidFill>
                        </a:rPr>
                        <a:t>45 ÷ 100 = .45 x 100 = </a:t>
                      </a:r>
                      <a:r>
                        <a:rPr lang="en-US" sz="1600" dirty="0" smtClean="0">
                          <a:solidFill>
                            <a:schemeClr val="bg1"/>
                          </a:solidFill>
                        </a:rPr>
                        <a:t>45</a:t>
                      </a:r>
                    </a:p>
                  </a:txBody>
                  <a:tcPr anchor="ctr">
                    <a:solidFill>
                      <a:schemeClr val="tx2">
                        <a:lumMod val="60000"/>
                        <a:lumOff val="40000"/>
                      </a:schemeClr>
                    </a:solidFill>
                  </a:tcPr>
                </a:tc>
                <a:tc>
                  <a:txBody>
                    <a:bodyPr/>
                    <a:lstStyle/>
                    <a:p>
                      <a:r>
                        <a:rPr lang="en-US" sz="1600" dirty="0" smtClean="0">
                          <a:solidFill>
                            <a:schemeClr val="bg1"/>
                          </a:solidFill>
                        </a:rPr>
                        <a:t>30%</a:t>
                      </a:r>
                      <a:endParaRPr lang="en-US" sz="1600" dirty="0">
                        <a:solidFill>
                          <a:schemeClr val="bg1"/>
                        </a:solidFill>
                      </a:endParaRPr>
                    </a:p>
                  </a:txBody>
                  <a:tcPr anchor="ctr">
                    <a:solidFill>
                      <a:schemeClr val="tx2">
                        <a:lumMod val="60000"/>
                        <a:lumOff val="40000"/>
                      </a:schemeClr>
                    </a:solidFill>
                  </a:tcPr>
                </a:tc>
                <a:tc>
                  <a:txBody>
                    <a:bodyPr/>
                    <a:lstStyle/>
                    <a:p>
                      <a:r>
                        <a:rPr lang="en-US" sz="1600" dirty="0" smtClean="0">
                          <a:solidFill>
                            <a:schemeClr val="accent6">
                              <a:lumMod val="40000"/>
                              <a:lumOff val="60000"/>
                            </a:schemeClr>
                          </a:solidFill>
                        </a:rPr>
                        <a:t>45 x .30 = 13.5</a:t>
                      </a:r>
                      <a:endParaRPr lang="en-US" sz="1600" dirty="0">
                        <a:solidFill>
                          <a:schemeClr val="accent6">
                            <a:lumMod val="40000"/>
                            <a:lumOff val="60000"/>
                          </a:schemeClr>
                        </a:solidFill>
                      </a:endParaRPr>
                    </a:p>
                  </a:txBody>
                  <a:tcPr anchor="ctr">
                    <a:solidFill>
                      <a:schemeClr val="tx2">
                        <a:lumMod val="60000"/>
                        <a:lumOff val="40000"/>
                      </a:schemeClr>
                    </a:solidFill>
                  </a:tcPr>
                </a:tc>
              </a:tr>
              <a:tr h="370840">
                <a:tc>
                  <a:txBody>
                    <a:bodyPr/>
                    <a:lstStyle/>
                    <a:p>
                      <a:r>
                        <a:rPr lang="en-US" sz="1600" dirty="0" smtClean="0">
                          <a:solidFill>
                            <a:schemeClr val="bg1"/>
                          </a:solidFill>
                        </a:rPr>
                        <a:t>Quizzes</a:t>
                      </a:r>
                      <a:endParaRPr lang="en-US" sz="1600" dirty="0">
                        <a:solidFill>
                          <a:schemeClr val="bg1"/>
                        </a:solidFill>
                      </a:endParaRPr>
                    </a:p>
                  </a:txBody>
                  <a:tcPr anchor="ctr">
                    <a:solidFill>
                      <a:schemeClr val="tx2">
                        <a:lumMod val="60000"/>
                        <a:lumOff val="40000"/>
                      </a:schemeClr>
                    </a:solidFill>
                  </a:tcPr>
                </a:tc>
                <a:tc>
                  <a:txBody>
                    <a:bodyPr/>
                    <a:lstStyle/>
                    <a:p>
                      <a:r>
                        <a:rPr lang="en-US" sz="1600" dirty="0" smtClean="0">
                          <a:solidFill>
                            <a:schemeClr val="bg1"/>
                          </a:solidFill>
                        </a:rPr>
                        <a:t>50</a:t>
                      </a:r>
                      <a:endParaRPr lang="en-US" sz="1600" dirty="0">
                        <a:solidFill>
                          <a:schemeClr val="bg1"/>
                        </a:solidFill>
                      </a:endParaRPr>
                    </a:p>
                  </a:txBody>
                  <a:tcPr anchor="ctr">
                    <a:solidFill>
                      <a:schemeClr val="tx2">
                        <a:lumMod val="60000"/>
                        <a:lumOff val="40000"/>
                      </a:schemeClr>
                    </a:solidFill>
                  </a:tcPr>
                </a:tc>
                <a:tc>
                  <a:txBody>
                    <a:bodyPr/>
                    <a:lstStyle/>
                    <a:p>
                      <a:r>
                        <a:rPr lang="en-US" sz="1600" dirty="0" smtClean="0">
                          <a:solidFill>
                            <a:schemeClr val="bg1"/>
                          </a:solidFill>
                        </a:rPr>
                        <a:t>41</a:t>
                      </a:r>
                      <a:endParaRPr lang="en-US" sz="1600" dirty="0">
                        <a:solidFill>
                          <a:schemeClr val="bg1"/>
                        </a:solidFill>
                      </a:endParaRPr>
                    </a:p>
                  </a:txBody>
                  <a:tcPr anchor="ctr">
                    <a:solidFill>
                      <a:schemeClr val="tx2">
                        <a:lumMod val="60000"/>
                        <a:lumOff val="40000"/>
                      </a:schemeClr>
                    </a:solidFill>
                  </a:tcPr>
                </a:tc>
                <a:tc>
                  <a:txBody>
                    <a:bodyPr/>
                    <a:lstStyle/>
                    <a:p>
                      <a:r>
                        <a:rPr lang="en-US" sz="1600" u="none" dirty="0" smtClean="0">
                          <a:solidFill>
                            <a:schemeClr val="accent6">
                              <a:lumMod val="40000"/>
                              <a:lumOff val="60000"/>
                            </a:schemeClr>
                          </a:solidFill>
                        </a:rPr>
                        <a:t>41 ÷  50 = .82 x 100 = </a:t>
                      </a:r>
                      <a:r>
                        <a:rPr lang="en-US" sz="1600" u="none" dirty="0" smtClean="0">
                          <a:solidFill>
                            <a:schemeClr val="bg1"/>
                          </a:solidFill>
                        </a:rPr>
                        <a:t>82</a:t>
                      </a:r>
                      <a:endParaRPr lang="en-US" sz="1600" u="none" dirty="0">
                        <a:solidFill>
                          <a:schemeClr val="bg1"/>
                        </a:solidFill>
                      </a:endParaRPr>
                    </a:p>
                  </a:txBody>
                  <a:tcPr anchor="ctr">
                    <a:solidFill>
                      <a:schemeClr val="tx2">
                        <a:lumMod val="60000"/>
                        <a:lumOff val="40000"/>
                      </a:schemeClr>
                    </a:solidFill>
                  </a:tcPr>
                </a:tc>
                <a:tc>
                  <a:txBody>
                    <a:bodyPr/>
                    <a:lstStyle/>
                    <a:p>
                      <a:r>
                        <a:rPr lang="en-US" sz="1600" dirty="0" smtClean="0">
                          <a:solidFill>
                            <a:schemeClr val="bg1"/>
                          </a:solidFill>
                        </a:rPr>
                        <a:t>10%</a:t>
                      </a:r>
                      <a:endParaRPr lang="en-US" sz="1600" dirty="0">
                        <a:solidFill>
                          <a:schemeClr val="bg1"/>
                        </a:solidFill>
                      </a:endParaRPr>
                    </a:p>
                  </a:txBody>
                  <a:tcPr anchor="ctr">
                    <a:solidFill>
                      <a:schemeClr val="tx2">
                        <a:lumMod val="60000"/>
                        <a:lumOff val="40000"/>
                      </a:schemeClr>
                    </a:solidFill>
                  </a:tcPr>
                </a:tc>
                <a:tc>
                  <a:txBody>
                    <a:bodyPr/>
                    <a:lstStyle/>
                    <a:p>
                      <a:r>
                        <a:rPr lang="en-US" sz="1600" dirty="0" smtClean="0">
                          <a:solidFill>
                            <a:schemeClr val="accent6">
                              <a:lumMod val="40000"/>
                              <a:lumOff val="60000"/>
                            </a:schemeClr>
                          </a:solidFill>
                        </a:rPr>
                        <a:t>82 x .10 = 8.2</a:t>
                      </a:r>
                      <a:endParaRPr lang="en-US" sz="1600" dirty="0">
                        <a:solidFill>
                          <a:schemeClr val="accent6">
                            <a:lumMod val="40000"/>
                            <a:lumOff val="60000"/>
                          </a:schemeClr>
                        </a:solidFill>
                      </a:endParaRPr>
                    </a:p>
                  </a:txBody>
                  <a:tcPr anchor="ctr">
                    <a:solidFill>
                      <a:schemeClr val="tx2">
                        <a:lumMod val="60000"/>
                        <a:lumOff val="40000"/>
                      </a:schemeClr>
                    </a:solidFill>
                  </a:tcPr>
                </a:tc>
              </a:tr>
              <a:tr h="370840">
                <a:tc>
                  <a:txBody>
                    <a:bodyPr/>
                    <a:lstStyle/>
                    <a:p>
                      <a:r>
                        <a:rPr lang="en-US" sz="1600" dirty="0" smtClean="0">
                          <a:solidFill>
                            <a:schemeClr val="bg1"/>
                          </a:solidFill>
                        </a:rPr>
                        <a:t>Participation</a:t>
                      </a:r>
                      <a:r>
                        <a:rPr lang="en-US" sz="1600" baseline="0" dirty="0" smtClean="0">
                          <a:solidFill>
                            <a:schemeClr val="bg1"/>
                          </a:solidFill>
                        </a:rPr>
                        <a:t>/Attendance</a:t>
                      </a:r>
                      <a:endParaRPr lang="en-US" sz="1600" dirty="0">
                        <a:solidFill>
                          <a:schemeClr val="bg1"/>
                        </a:solidFill>
                      </a:endParaRPr>
                    </a:p>
                  </a:txBody>
                  <a:tcPr>
                    <a:solidFill>
                      <a:schemeClr val="tx2">
                        <a:lumMod val="60000"/>
                        <a:lumOff val="40000"/>
                      </a:schemeClr>
                    </a:solidFill>
                  </a:tcPr>
                </a:tc>
                <a:tc>
                  <a:txBody>
                    <a:bodyPr/>
                    <a:lstStyle/>
                    <a:p>
                      <a:r>
                        <a:rPr lang="en-US" sz="1600" dirty="0" smtClean="0">
                          <a:solidFill>
                            <a:schemeClr val="bg1"/>
                          </a:solidFill>
                        </a:rPr>
                        <a:t>56</a:t>
                      </a:r>
                      <a:endParaRPr lang="en-US" sz="1600" dirty="0">
                        <a:solidFill>
                          <a:schemeClr val="bg1"/>
                        </a:solidFill>
                      </a:endParaRPr>
                    </a:p>
                  </a:txBody>
                  <a:tcPr>
                    <a:solidFill>
                      <a:schemeClr val="tx2">
                        <a:lumMod val="60000"/>
                        <a:lumOff val="40000"/>
                      </a:schemeClr>
                    </a:solidFill>
                  </a:tcPr>
                </a:tc>
                <a:tc>
                  <a:txBody>
                    <a:bodyPr/>
                    <a:lstStyle/>
                    <a:p>
                      <a:r>
                        <a:rPr lang="en-US" sz="1600" dirty="0" smtClean="0">
                          <a:solidFill>
                            <a:schemeClr val="bg1"/>
                          </a:solidFill>
                        </a:rPr>
                        <a:t>54</a:t>
                      </a:r>
                      <a:endParaRPr lang="en-US" sz="1600" dirty="0">
                        <a:solidFill>
                          <a:schemeClr val="bg1"/>
                        </a:solidFill>
                      </a:endParaRPr>
                    </a:p>
                  </a:txBody>
                  <a:tcPr>
                    <a:solidFill>
                      <a:schemeClr val="tx2">
                        <a:lumMod val="60000"/>
                        <a:lumOff val="4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u="none" dirty="0" smtClean="0">
                          <a:solidFill>
                            <a:schemeClr val="accent6">
                              <a:lumMod val="40000"/>
                              <a:lumOff val="60000"/>
                            </a:schemeClr>
                          </a:solidFill>
                        </a:rPr>
                        <a:t>54 ÷  56 = .96 x 100 = </a:t>
                      </a:r>
                      <a:r>
                        <a:rPr lang="en-US" sz="1600" u="none" dirty="0" smtClean="0">
                          <a:solidFill>
                            <a:schemeClr val="bg1"/>
                          </a:solidFill>
                        </a:rPr>
                        <a:t>96</a:t>
                      </a:r>
                    </a:p>
                  </a:txBody>
                  <a:tcPr>
                    <a:solidFill>
                      <a:schemeClr val="tx2">
                        <a:lumMod val="60000"/>
                        <a:lumOff val="40000"/>
                      </a:schemeClr>
                    </a:solidFill>
                  </a:tcPr>
                </a:tc>
                <a:tc>
                  <a:txBody>
                    <a:bodyPr/>
                    <a:lstStyle/>
                    <a:p>
                      <a:r>
                        <a:rPr lang="en-US" sz="1600" dirty="0" smtClean="0">
                          <a:solidFill>
                            <a:schemeClr val="bg1"/>
                          </a:solidFill>
                        </a:rPr>
                        <a:t>10%</a:t>
                      </a:r>
                      <a:endParaRPr lang="en-US" sz="1600" dirty="0">
                        <a:solidFill>
                          <a:schemeClr val="bg1"/>
                        </a:solidFill>
                      </a:endParaRPr>
                    </a:p>
                  </a:txBody>
                  <a:tcPr>
                    <a:solidFill>
                      <a:schemeClr val="tx2">
                        <a:lumMod val="60000"/>
                        <a:lumOff val="4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solidFill>
                            <a:schemeClr val="accent6">
                              <a:lumMod val="40000"/>
                              <a:lumOff val="60000"/>
                            </a:schemeClr>
                          </a:solidFill>
                        </a:rPr>
                        <a:t>96 x .10 = 9.6</a:t>
                      </a:r>
                    </a:p>
                  </a:txBody>
                  <a:tcPr>
                    <a:solidFill>
                      <a:schemeClr val="tx2">
                        <a:lumMod val="60000"/>
                        <a:lumOff val="40000"/>
                      </a:schemeClr>
                    </a:solidFill>
                  </a:tcPr>
                </a:tc>
              </a:tr>
              <a:tr h="370840">
                <a:tc>
                  <a:txBody>
                    <a:bodyPr/>
                    <a:lstStyle/>
                    <a:p>
                      <a:endParaRPr lang="en-US" sz="1600">
                        <a:solidFill>
                          <a:schemeClr val="bg1"/>
                        </a:solidFill>
                      </a:endParaRPr>
                    </a:p>
                  </a:txBody>
                  <a:tcPr>
                    <a:solidFill>
                      <a:schemeClr val="tx2">
                        <a:lumMod val="60000"/>
                        <a:lumOff val="40000"/>
                      </a:schemeClr>
                    </a:solidFill>
                  </a:tcPr>
                </a:tc>
                <a:tc>
                  <a:txBody>
                    <a:bodyPr/>
                    <a:lstStyle/>
                    <a:p>
                      <a:endParaRPr lang="en-US" sz="1600" dirty="0">
                        <a:solidFill>
                          <a:schemeClr val="bg1"/>
                        </a:solidFill>
                      </a:endParaRPr>
                    </a:p>
                  </a:txBody>
                  <a:tcPr>
                    <a:solidFill>
                      <a:schemeClr val="tx2">
                        <a:lumMod val="60000"/>
                        <a:lumOff val="40000"/>
                      </a:schemeClr>
                    </a:solidFill>
                  </a:tcPr>
                </a:tc>
                <a:tc>
                  <a:txBody>
                    <a:bodyPr/>
                    <a:lstStyle/>
                    <a:p>
                      <a:endParaRPr lang="en-US" sz="1600" dirty="0">
                        <a:solidFill>
                          <a:schemeClr val="bg1"/>
                        </a:solidFill>
                      </a:endParaRPr>
                    </a:p>
                  </a:txBody>
                  <a:tcPr>
                    <a:solidFill>
                      <a:schemeClr val="tx2">
                        <a:lumMod val="60000"/>
                        <a:lumOff val="40000"/>
                      </a:schemeClr>
                    </a:solidFill>
                  </a:tcPr>
                </a:tc>
                <a:tc>
                  <a:txBody>
                    <a:bodyPr/>
                    <a:lstStyle/>
                    <a:p>
                      <a:endParaRPr lang="en-US" sz="1600" dirty="0">
                        <a:solidFill>
                          <a:schemeClr val="bg1"/>
                        </a:solidFill>
                      </a:endParaRPr>
                    </a:p>
                  </a:txBody>
                  <a:tcPr>
                    <a:solidFill>
                      <a:schemeClr val="tx2">
                        <a:lumMod val="60000"/>
                        <a:lumOff val="40000"/>
                      </a:schemeClr>
                    </a:solidFill>
                  </a:tcPr>
                </a:tc>
                <a:tc>
                  <a:txBody>
                    <a:bodyPr/>
                    <a:lstStyle/>
                    <a:p>
                      <a:endParaRPr lang="en-US" sz="1600" dirty="0">
                        <a:solidFill>
                          <a:schemeClr val="bg1"/>
                        </a:solidFill>
                      </a:endParaRPr>
                    </a:p>
                  </a:txBody>
                  <a:tcPr>
                    <a:solidFill>
                      <a:schemeClr val="tx2">
                        <a:lumMod val="60000"/>
                        <a:lumOff val="40000"/>
                      </a:schemeClr>
                    </a:solidFill>
                  </a:tcPr>
                </a:tc>
                <a:tc>
                  <a:txBody>
                    <a:bodyPr/>
                    <a:lstStyle/>
                    <a:p>
                      <a:r>
                        <a:rPr lang="en-US" sz="1600" dirty="0" smtClean="0">
                          <a:solidFill>
                            <a:schemeClr val="accent6">
                              <a:lumMod val="40000"/>
                              <a:lumOff val="60000"/>
                            </a:schemeClr>
                          </a:solidFill>
                        </a:rPr>
                        <a:t>27.5 + 13.5 + 8.2 + 9.6 = 58.8</a:t>
                      </a:r>
                      <a:endParaRPr lang="en-US" sz="1600" dirty="0">
                        <a:solidFill>
                          <a:schemeClr val="accent6">
                            <a:lumMod val="40000"/>
                            <a:lumOff val="60000"/>
                          </a:schemeClr>
                        </a:solidFill>
                      </a:endParaRPr>
                    </a:p>
                  </a:txBody>
                  <a:tcPr>
                    <a:solidFill>
                      <a:schemeClr val="tx2">
                        <a:lumMod val="60000"/>
                        <a:lumOff val="40000"/>
                      </a:schemeClr>
                    </a:solidFill>
                  </a:tcPr>
                </a:tc>
              </a:tr>
              <a:tr h="370840">
                <a:tc>
                  <a:txBody>
                    <a:bodyPr/>
                    <a:lstStyle/>
                    <a:p>
                      <a:endParaRPr lang="en-US" sz="1600">
                        <a:solidFill>
                          <a:schemeClr val="bg1"/>
                        </a:solidFill>
                      </a:endParaRPr>
                    </a:p>
                  </a:txBody>
                  <a:tcPr>
                    <a:solidFill>
                      <a:schemeClr val="tx2">
                        <a:lumMod val="60000"/>
                        <a:lumOff val="40000"/>
                      </a:schemeClr>
                    </a:solidFill>
                  </a:tcPr>
                </a:tc>
                <a:tc>
                  <a:txBody>
                    <a:bodyPr/>
                    <a:lstStyle/>
                    <a:p>
                      <a:endParaRPr lang="en-US" sz="1600">
                        <a:solidFill>
                          <a:schemeClr val="bg1"/>
                        </a:solidFill>
                      </a:endParaRPr>
                    </a:p>
                  </a:txBody>
                  <a:tcPr>
                    <a:solidFill>
                      <a:schemeClr val="tx2">
                        <a:lumMod val="60000"/>
                        <a:lumOff val="40000"/>
                      </a:schemeClr>
                    </a:solidFill>
                  </a:tcPr>
                </a:tc>
                <a:tc>
                  <a:txBody>
                    <a:bodyPr/>
                    <a:lstStyle/>
                    <a:p>
                      <a:endParaRPr lang="en-US" sz="1600" dirty="0">
                        <a:solidFill>
                          <a:schemeClr val="bg1"/>
                        </a:solidFill>
                      </a:endParaRPr>
                    </a:p>
                  </a:txBody>
                  <a:tcPr>
                    <a:solidFill>
                      <a:schemeClr val="tx2">
                        <a:lumMod val="60000"/>
                        <a:lumOff val="40000"/>
                      </a:schemeClr>
                    </a:solidFill>
                  </a:tcPr>
                </a:tc>
                <a:tc>
                  <a:txBody>
                    <a:bodyPr/>
                    <a:lstStyle/>
                    <a:p>
                      <a:endParaRPr lang="en-US" sz="1600">
                        <a:solidFill>
                          <a:schemeClr val="bg1"/>
                        </a:solidFill>
                      </a:endParaRPr>
                    </a:p>
                  </a:txBody>
                  <a:tcPr>
                    <a:solidFill>
                      <a:schemeClr val="tx2">
                        <a:lumMod val="60000"/>
                        <a:lumOff val="40000"/>
                      </a:schemeClr>
                    </a:solidFill>
                  </a:tcPr>
                </a:tc>
                <a:tc>
                  <a:txBody>
                    <a:bodyPr/>
                    <a:lstStyle/>
                    <a:p>
                      <a:endParaRPr lang="en-US" sz="1600" dirty="0">
                        <a:solidFill>
                          <a:schemeClr val="bg1"/>
                        </a:solidFill>
                      </a:endParaRPr>
                    </a:p>
                  </a:txBody>
                  <a:tcPr>
                    <a:solidFill>
                      <a:schemeClr val="tx2">
                        <a:lumMod val="60000"/>
                        <a:lumOff val="40000"/>
                      </a:schemeClr>
                    </a:solidFill>
                  </a:tcPr>
                </a:tc>
                <a:tc>
                  <a:txBody>
                    <a:bodyPr/>
                    <a:lstStyle/>
                    <a:p>
                      <a:r>
                        <a:rPr lang="en-US" sz="1600" dirty="0" smtClean="0">
                          <a:solidFill>
                            <a:schemeClr val="bg1"/>
                          </a:solidFill>
                        </a:rPr>
                        <a:t>59% Final Grade</a:t>
                      </a:r>
                      <a:endParaRPr lang="en-US" sz="1600" dirty="0">
                        <a:solidFill>
                          <a:schemeClr val="bg1"/>
                        </a:solidFill>
                      </a:endParaRPr>
                    </a:p>
                  </a:txBody>
                  <a:tcPr>
                    <a:solidFill>
                      <a:schemeClr val="tx2">
                        <a:lumMod val="60000"/>
                        <a:lumOff val="40000"/>
                      </a:schemeClr>
                    </a:solidFill>
                  </a:tcPr>
                </a:tc>
              </a:tr>
            </a:tbl>
          </a:graphicData>
        </a:graphic>
      </p:graphicFrame>
      <p:sp>
        <p:nvSpPr>
          <p:cNvPr id="5" name="Content Placeholder 4"/>
          <p:cNvSpPr>
            <a:spLocks noGrp="1"/>
          </p:cNvSpPr>
          <p:nvPr>
            <p:ph idx="1"/>
          </p:nvPr>
        </p:nvSpPr>
        <p:spPr>
          <a:xfrm>
            <a:off x="457200" y="4800600"/>
            <a:ext cx="8229600" cy="1981200"/>
          </a:xfrm>
        </p:spPr>
        <p:txBody>
          <a:bodyPr>
            <a:noAutofit/>
          </a:bodyPr>
          <a:lstStyle/>
          <a:p>
            <a:r>
              <a:rPr lang="en-US" sz="2200" dirty="0" smtClean="0">
                <a:solidFill>
                  <a:schemeClr val="bg1"/>
                </a:solidFill>
              </a:rPr>
              <a:t>Most (80%) of a student’s final grade in this course is based on grades on the tests and papers</a:t>
            </a:r>
          </a:p>
          <a:p>
            <a:r>
              <a:rPr lang="en-US" sz="2200" dirty="0" smtClean="0">
                <a:solidFill>
                  <a:schemeClr val="bg1"/>
                </a:solidFill>
              </a:rPr>
              <a:t>Even though there are many more grades in the categories of quizzes and participation/attendance, all of those together are only worth 20%</a:t>
            </a:r>
          </a:p>
        </p:txBody>
      </p:sp>
    </p:spTree>
    <p:extLst>
      <p:ext uri="{BB962C8B-B14F-4D97-AF65-F5344CB8AC3E}">
        <p14:creationId xmlns:p14="http://schemas.microsoft.com/office/powerpoint/2010/main" val="22796943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r>
              <a:rPr lang="en-US" dirty="0" smtClean="0">
                <a:solidFill>
                  <a:schemeClr val="bg1"/>
                </a:solidFill>
              </a:rPr>
              <a:t>Tips for Watching Your Weights</a:t>
            </a:r>
            <a:endParaRPr lang="en-US" dirty="0">
              <a:solidFill>
                <a:schemeClr val="bg1"/>
              </a:solidFill>
            </a:endParaRPr>
          </a:p>
        </p:txBody>
      </p:sp>
      <p:sp>
        <p:nvSpPr>
          <p:cNvPr id="3" name="Content Placeholder 2"/>
          <p:cNvSpPr>
            <a:spLocks noGrp="1"/>
          </p:cNvSpPr>
          <p:nvPr>
            <p:ph idx="1"/>
          </p:nvPr>
        </p:nvSpPr>
        <p:spPr>
          <a:xfrm>
            <a:off x="228600" y="1676400"/>
            <a:ext cx="8686800" cy="4953000"/>
          </a:xfrm>
        </p:spPr>
        <p:txBody>
          <a:bodyPr>
            <a:normAutofit/>
          </a:bodyPr>
          <a:lstStyle/>
          <a:p>
            <a:r>
              <a:rPr lang="en-US" sz="2800" dirty="0" smtClean="0">
                <a:solidFill>
                  <a:schemeClr val="bg1"/>
                </a:solidFill>
              </a:rPr>
              <a:t>Pay careful attention to the weights of assignments in calculating your overall grade.</a:t>
            </a:r>
          </a:p>
          <a:p>
            <a:pPr lvl="1"/>
            <a:r>
              <a:rPr lang="en-US" sz="2400" dirty="0" smtClean="0">
                <a:solidFill>
                  <a:schemeClr val="bg1"/>
                </a:solidFill>
              </a:rPr>
              <a:t>Find this information in your syllabus for each course</a:t>
            </a:r>
          </a:p>
          <a:p>
            <a:pPr lvl="1"/>
            <a:r>
              <a:rPr lang="en-US" sz="2400" dirty="0" smtClean="0">
                <a:solidFill>
                  <a:schemeClr val="bg1"/>
                </a:solidFill>
              </a:rPr>
              <a:t>If it’s not listed, ask your professor</a:t>
            </a:r>
          </a:p>
          <a:p>
            <a:endParaRPr lang="en-US" sz="2800" dirty="0" smtClean="0">
              <a:solidFill>
                <a:schemeClr val="bg1"/>
              </a:solidFill>
            </a:endParaRPr>
          </a:p>
          <a:p>
            <a:r>
              <a:rPr lang="en-US" sz="2800" dirty="0" smtClean="0">
                <a:solidFill>
                  <a:schemeClr val="bg1"/>
                </a:solidFill>
              </a:rPr>
              <a:t>Use this information to prioritize and manage your time.</a:t>
            </a:r>
          </a:p>
          <a:p>
            <a:pPr lvl="1"/>
            <a:r>
              <a:rPr lang="en-US" sz="2400" dirty="0" smtClean="0">
                <a:solidFill>
                  <a:schemeClr val="bg1"/>
                </a:solidFill>
              </a:rPr>
              <a:t>Give the most attention to assignments that have the most impact on your grade</a:t>
            </a:r>
          </a:p>
          <a:p>
            <a:pPr lvl="1"/>
            <a:r>
              <a:rPr lang="en-US" sz="2400" dirty="0" smtClean="0">
                <a:solidFill>
                  <a:schemeClr val="bg1"/>
                </a:solidFill>
              </a:rPr>
              <a:t>e.g., spend the time to revise your paper (15% of grade) before taking an online quiz (2% of your grade)</a:t>
            </a:r>
          </a:p>
        </p:txBody>
      </p:sp>
    </p:spTree>
    <p:extLst>
      <p:ext uri="{BB962C8B-B14F-4D97-AF65-F5344CB8AC3E}">
        <p14:creationId xmlns:p14="http://schemas.microsoft.com/office/powerpoint/2010/main" val="13206576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Practicing Calculating Grades</a:t>
            </a:r>
            <a:endParaRPr lang="en-US" dirty="0">
              <a:solidFill>
                <a:schemeClr val="bg1"/>
              </a:solidFill>
            </a:endParaRPr>
          </a:p>
        </p:txBody>
      </p:sp>
      <p:sp>
        <p:nvSpPr>
          <p:cNvPr id="3" name="Content Placeholder 2"/>
          <p:cNvSpPr>
            <a:spLocks noGrp="1"/>
          </p:cNvSpPr>
          <p:nvPr>
            <p:ph idx="1"/>
          </p:nvPr>
        </p:nvSpPr>
        <p:spPr>
          <a:xfrm>
            <a:off x="228600" y="1600200"/>
            <a:ext cx="8686800" cy="4953000"/>
          </a:xfrm>
        </p:spPr>
        <p:txBody>
          <a:bodyPr>
            <a:normAutofit/>
          </a:bodyPr>
          <a:lstStyle/>
          <a:p>
            <a:r>
              <a:rPr lang="en-US" dirty="0" smtClean="0">
                <a:solidFill>
                  <a:schemeClr val="bg1"/>
                </a:solidFill>
              </a:rPr>
              <a:t>Using the examples on the worksheet, calculate the final grades for both classes listed.</a:t>
            </a:r>
          </a:p>
          <a:p>
            <a:endParaRPr lang="en-US" dirty="0" smtClean="0">
              <a:solidFill>
                <a:schemeClr val="bg1"/>
              </a:solidFill>
            </a:endParaRPr>
          </a:p>
          <a:p>
            <a:r>
              <a:rPr lang="en-US" dirty="0" smtClean="0">
                <a:solidFill>
                  <a:schemeClr val="bg1"/>
                </a:solidFill>
              </a:rPr>
              <a:t>Then discuss the following questions:</a:t>
            </a:r>
            <a:endParaRPr lang="en-US" dirty="0">
              <a:solidFill>
                <a:schemeClr val="bg1"/>
              </a:solidFill>
            </a:endParaRPr>
          </a:p>
          <a:p>
            <a:pPr lvl="1"/>
            <a:r>
              <a:rPr lang="en-US" dirty="0" smtClean="0">
                <a:solidFill>
                  <a:schemeClr val="bg1"/>
                </a:solidFill>
              </a:rPr>
              <a:t>What are the main differences between</a:t>
            </a:r>
            <a:br>
              <a:rPr lang="en-US" dirty="0" smtClean="0">
                <a:solidFill>
                  <a:schemeClr val="bg1"/>
                </a:solidFill>
              </a:rPr>
            </a:br>
            <a:r>
              <a:rPr lang="en-US" dirty="0" smtClean="0">
                <a:solidFill>
                  <a:schemeClr val="bg1"/>
                </a:solidFill>
              </a:rPr>
              <a:t>the two classes?</a:t>
            </a:r>
          </a:p>
          <a:p>
            <a:pPr lvl="1"/>
            <a:r>
              <a:rPr lang="en-US" dirty="0" smtClean="0">
                <a:solidFill>
                  <a:schemeClr val="bg1"/>
                </a:solidFill>
              </a:rPr>
              <a:t>Why is it important to keep track of your </a:t>
            </a:r>
            <a:br>
              <a:rPr lang="en-US" dirty="0" smtClean="0">
                <a:solidFill>
                  <a:schemeClr val="bg1"/>
                </a:solidFill>
              </a:rPr>
            </a:br>
            <a:r>
              <a:rPr lang="en-US" dirty="0" smtClean="0">
                <a:solidFill>
                  <a:schemeClr val="bg1"/>
                </a:solidFill>
              </a:rPr>
              <a:t>grades in each class?</a:t>
            </a:r>
            <a:endParaRPr lang="en-US" sz="2800" dirty="0" smtClean="0">
              <a:solidFill>
                <a:schemeClr val="bg1"/>
              </a:solidFill>
            </a:endParaRPr>
          </a:p>
        </p:txBody>
      </p:sp>
      <p:pic>
        <p:nvPicPr>
          <p:cNvPr id="1028" name="Picture 4" descr="C:\Users\coe\AppData\Local\Microsoft\Windows\Temporary Internet Files\Content.IE5\8UYFZNCU\MC900034305[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467600" y="2971800"/>
            <a:ext cx="1461664" cy="1582093"/>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1456</TotalTime>
  <Words>1891</Words>
  <Application>Microsoft Office PowerPoint</Application>
  <PresentationFormat>On-screen Show (4:3)</PresentationFormat>
  <Paragraphs>185</Paragraphs>
  <Slides>10</Slides>
  <Notes>10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Calculating Grades in College Classes</vt:lpstr>
      <vt:lpstr>College Grading</vt:lpstr>
      <vt:lpstr>College Grading</vt:lpstr>
      <vt:lpstr>Points-Based Grading</vt:lpstr>
      <vt:lpstr>Percentage-Based Grading</vt:lpstr>
      <vt:lpstr>Watch Your Weights!</vt:lpstr>
      <vt:lpstr>Watch Your Weights!</vt:lpstr>
      <vt:lpstr>Tips for Watching Your Weights</vt:lpstr>
      <vt:lpstr>Practicing Calculating Grades</vt:lpstr>
      <vt:lpstr>PowerPoint Presentation</vt:lpstr>
    </vt:vector>
  </TitlesOfParts>
  <Company>East Carolina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High School versus College:  A Comparison of What to Expect</dc:title>
  <dc:creator>COE</dc:creator>
  <cp:lastModifiedBy>Emily Bennert Johnson</cp:lastModifiedBy>
  <cp:revision>113</cp:revision>
  <cp:lastPrinted>2013-05-16T22:50:30Z</cp:lastPrinted>
  <dcterms:created xsi:type="dcterms:W3CDTF">2012-11-19T00:35:30Z</dcterms:created>
  <dcterms:modified xsi:type="dcterms:W3CDTF">2013-05-16T23:04:59Z</dcterms:modified>
</cp:coreProperties>
</file>