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5" r:id="rId4"/>
    <p:sldId id="266" r:id="rId5"/>
    <p:sldId id="267" r:id="rId6"/>
    <p:sldId id="268" r:id="rId7"/>
    <p:sldId id="271" r:id="rId8"/>
    <p:sldId id="272" r:id="rId9"/>
    <p:sldId id="273" r:id="rId10"/>
    <p:sldId id="274"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333" autoAdjust="0"/>
  </p:normalViewPr>
  <p:slideViewPr>
    <p:cSldViewPr>
      <p:cViewPr>
        <p:scale>
          <a:sx n="57" d="100"/>
          <a:sy n="57" d="100"/>
        </p:scale>
        <p:origin x="-3174" y="-5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EE7AF50-F83D-4FFD-87A1-4B86792B75E3}" type="datetimeFigureOut">
              <a:rPr lang="en-US" smtClean="0"/>
              <a:pPr/>
              <a:t>5/16/2013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1204570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Module 2 </a:t>
            </a:r>
            <a:r>
              <a:rPr lang="en-US" smtClean="0">
                <a:solidFill>
                  <a:schemeClr val="tx1"/>
                </a:solidFill>
              </a:rPr>
              <a:t>Activity</a:t>
            </a:r>
            <a:r>
              <a:rPr lang="en-US" baseline="0" smtClean="0">
                <a:solidFill>
                  <a:schemeClr val="tx1"/>
                </a:solidFill>
              </a:rPr>
              <a:t> </a:t>
            </a:r>
            <a:r>
              <a:rPr lang="en-US" baseline="0" smtClean="0">
                <a:solidFill>
                  <a:schemeClr val="tx1"/>
                </a:solidFill>
              </a:rPr>
              <a:t>1</a:t>
            </a:r>
            <a:endParaRPr lang="en-US" baseline="0" dirty="0" smtClean="0">
              <a:solidFill>
                <a:schemeClr val="tx1"/>
              </a:solidFill>
            </a:endParaRPr>
          </a:p>
          <a:p>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dirty="0" smtClean="0">
              <a:solidFill>
                <a:schemeClr val="tx1"/>
              </a:solidFill>
            </a:endParaRPr>
          </a:p>
          <a:p>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extLst>
      <p:ext uri="{BB962C8B-B14F-4D97-AF65-F5344CB8AC3E}">
        <p14:creationId xmlns:p14="http://schemas.microsoft.com/office/powerpoint/2010/main" val="2989694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chemeClr val="tx1"/>
                </a:solidFill>
              </a:rPr>
              <a:t>(In-Class Discussion)</a:t>
            </a:r>
          </a:p>
          <a:p>
            <a:endParaRPr lang="en-US" dirty="0" smtClean="0">
              <a:solidFill>
                <a:schemeClr val="tx1"/>
              </a:solidFill>
            </a:endParaRPr>
          </a:p>
          <a:p>
            <a:r>
              <a:rPr lang="en-US" dirty="0" smtClean="0">
                <a:solidFill>
                  <a:schemeClr val="tx1"/>
                </a:solidFill>
              </a:rPr>
              <a:t>Have</a:t>
            </a:r>
            <a:r>
              <a:rPr lang="en-US" baseline="0" dirty="0" smtClean="0">
                <a:solidFill>
                  <a:schemeClr val="tx1"/>
                </a:solidFill>
              </a:rPr>
              <a:t> the students give their suggestions for the first step.</a:t>
            </a:r>
          </a:p>
          <a:p>
            <a:endParaRPr lang="en-US" baseline="0" dirty="0" smtClean="0">
              <a:solidFill>
                <a:schemeClr val="tx1"/>
              </a:solidFill>
            </a:endParaRPr>
          </a:p>
          <a:p>
            <a:r>
              <a:rPr lang="en-US" baseline="0" dirty="0" smtClean="0">
                <a:solidFill>
                  <a:schemeClr val="tx1"/>
                </a:solidFill>
              </a:rPr>
              <a:t>(The answer you are looking for is: “look at the box to see what the picture is”)</a:t>
            </a:r>
          </a:p>
          <a:p>
            <a:endParaRPr lang="en-US" baseline="0" dirty="0" smtClean="0">
              <a:solidFill>
                <a:schemeClr val="tx1"/>
              </a:solidFill>
            </a:endParaRPr>
          </a:p>
          <a:p>
            <a:r>
              <a:rPr lang="en-US" baseline="0" dirty="0" smtClean="0">
                <a:solidFill>
                  <a:schemeClr val="tx1"/>
                </a:solidFill>
              </a:rPr>
              <a:t>Most students will probably offer answers such as sorting by color or finding all the edge pieces…but they usually gloss over the very first thing most of them would actually do, which is to figure out what the puzzle is supposed to look like when it’s done.</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solidFill>
                  <a:schemeClr val="tx1"/>
                </a:solidFill>
              </a:rPr>
              <a:t>Ask for students’ suggestions on how not having a picture changes the</a:t>
            </a:r>
            <a:r>
              <a:rPr lang="en-US" baseline="0" dirty="0" smtClean="0">
                <a:solidFill>
                  <a:schemeClr val="tx1"/>
                </a:solidFill>
              </a:rPr>
              <a:t> situation.</a:t>
            </a:r>
          </a:p>
          <a:p>
            <a:endParaRPr lang="en-US" dirty="0" smtClean="0">
              <a:solidFill>
                <a:schemeClr val="tx1"/>
              </a:solidFill>
            </a:endParaRPr>
          </a:p>
          <a:p>
            <a:r>
              <a:rPr lang="en-US" dirty="0" smtClean="0">
                <a:solidFill>
                  <a:schemeClr val="tx1"/>
                </a:solidFill>
              </a:rPr>
              <a:t>The most basic difference is that not</a:t>
            </a:r>
            <a:r>
              <a:rPr lang="en-US" baseline="0" dirty="0" smtClean="0">
                <a:solidFill>
                  <a:schemeClr val="tx1"/>
                </a:solidFill>
              </a:rPr>
              <a:t> having a picture to look at makes the task more difficult. You would rely on the picture to guide you, but now you cannot do that. It’s not impossible to complete, but it does make it more challenging.</a:t>
            </a:r>
          </a:p>
          <a:p>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baseline="0" dirty="0" smtClean="0">
              <a:solidFill>
                <a:schemeClr val="bg1"/>
              </a:solidFill>
            </a:endParaRPr>
          </a:p>
          <a:p>
            <a:endParaRPr lang="en-US" dirty="0" smtClean="0">
              <a:solidFill>
                <a:schemeClr val="bg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aseline="0" dirty="0" smtClean="0">
                <a:solidFill>
                  <a:schemeClr val="tx1"/>
                </a:solidFill>
              </a:rPr>
              <a:t>The important thing for the students to understand about this analogy is that they are not expected to have a detailed mental picture of their future yet. They don’t need to have all the details worked out yet (even in college, this picture will still be a work in progress). They simply need to have a general idea of where they are headed and what their priorities are in order to ensure that they are pointed the right direction and making good choices.</a:t>
            </a:r>
          </a:p>
          <a:p>
            <a:endParaRPr lang="en-US" baseline="0" dirty="0" smtClean="0">
              <a:solidFill>
                <a:schemeClr val="tx1"/>
              </a:solidFill>
            </a:endParaRPr>
          </a:p>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baseline="0" dirty="0" smtClean="0">
                <a:solidFill>
                  <a:schemeClr val="tx1"/>
                </a:solidFill>
              </a:rPr>
              <a:t>(Student Assignment)</a:t>
            </a:r>
          </a:p>
          <a:p>
            <a:endParaRPr lang="en-US" baseline="0" dirty="0" smtClean="0">
              <a:solidFill>
                <a:schemeClr val="tx1"/>
              </a:solidFill>
            </a:endParaRPr>
          </a:p>
          <a:p>
            <a:r>
              <a:rPr lang="en-US" baseline="0" dirty="0" smtClean="0">
                <a:solidFill>
                  <a:schemeClr val="tx1"/>
                </a:solidFill>
              </a:rPr>
              <a:t>Based on the lessons in this module, students will create a college puzzle that allows them to see the “big picture.”</a:t>
            </a:r>
          </a:p>
          <a:p>
            <a:endParaRPr lang="en-US" baseline="0" dirty="0" smtClean="0">
              <a:solidFill>
                <a:schemeClr val="tx1"/>
              </a:solidFill>
            </a:endParaRPr>
          </a:p>
          <a:p>
            <a:r>
              <a:rPr lang="en-US" baseline="0" dirty="0" smtClean="0">
                <a:solidFill>
                  <a:schemeClr val="tx1"/>
                </a:solidFill>
              </a:rPr>
              <a:t>In step 1, students can pull some of this information from their goal-setting worksheet. This will have some of the components listed, but there will still be many others that won’t be listed. They can brainstorm to fill in the rest.</a:t>
            </a:r>
          </a:p>
          <a:p>
            <a:endParaRPr lang="en-US" baseline="0" dirty="0" smtClean="0">
              <a:solidFill>
                <a:schemeClr val="tx1"/>
              </a:solidFill>
            </a:endParaRPr>
          </a:p>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aseline="0" dirty="0" smtClean="0">
                <a:solidFill>
                  <a:schemeClr val="tx1"/>
                </a:solidFill>
              </a:rPr>
              <a:t>Students will fill in each piece of the puzzle with one component. Depending on how many they have listed (i.e., how detailed they made their list), they may  want to group some of them together on one piece.</a:t>
            </a:r>
          </a:p>
          <a:p>
            <a:endParaRPr lang="en-US" baseline="0" dirty="0" smtClean="0">
              <a:solidFill>
                <a:schemeClr val="tx1"/>
              </a:solidFill>
            </a:endParaRPr>
          </a:p>
          <a:p>
            <a:r>
              <a:rPr lang="en-US" baseline="0" dirty="0" smtClean="0">
                <a:solidFill>
                  <a:schemeClr val="tx1"/>
                </a:solidFill>
              </a:rPr>
              <a:t>Color code each piece based on which goal category it falls into:</a:t>
            </a:r>
          </a:p>
          <a:p>
            <a:r>
              <a:rPr lang="en-US" baseline="0" dirty="0" smtClean="0">
                <a:solidFill>
                  <a:schemeClr val="tx1"/>
                </a:solidFill>
              </a:rPr>
              <a:t>Academic – blue</a:t>
            </a:r>
          </a:p>
          <a:p>
            <a:r>
              <a:rPr lang="en-US" baseline="0" dirty="0" smtClean="0">
                <a:solidFill>
                  <a:schemeClr val="tx1"/>
                </a:solidFill>
              </a:rPr>
              <a:t>Social – red</a:t>
            </a:r>
          </a:p>
          <a:p>
            <a:r>
              <a:rPr lang="en-US" baseline="0" dirty="0" smtClean="0">
                <a:solidFill>
                  <a:schemeClr val="tx1"/>
                </a:solidFill>
              </a:rPr>
              <a:t>Health/Wellness – green</a:t>
            </a:r>
          </a:p>
          <a:p>
            <a:r>
              <a:rPr lang="en-US" baseline="0" dirty="0" smtClean="0">
                <a:solidFill>
                  <a:schemeClr val="tx1"/>
                </a:solidFill>
              </a:rPr>
              <a:t>Daily Living – purple</a:t>
            </a:r>
          </a:p>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Autofit/>
          </a:bodyPr>
          <a:lstStyle/>
          <a:p>
            <a:r>
              <a:rPr lang="en-US" sz="7200" dirty="0" smtClean="0">
                <a:solidFill>
                  <a:schemeClr val="bg1"/>
                </a:solidFill>
              </a:rPr>
              <a:t>The College Puzzle</a:t>
            </a:r>
            <a:endParaRPr lang="en-US" sz="7200" dirty="0">
              <a:solidFill>
                <a:schemeClr val="bg1"/>
              </a:solidFill>
            </a:endParaRPr>
          </a:p>
        </p:txBody>
      </p:sp>
      <p:grpSp>
        <p:nvGrpSpPr>
          <p:cNvPr id="1026" name="Group 2"/>
          <p:cNvGrpSpPr>
            <a:grpSpLocks/>
          </p:cNvGrpSpPr>
          <p:nvPr/>
        </p:nvGrpSpPr>
        <p:grpSpPr bwMode="auto">
          <a:xfrm>
            <a:off x="2819400" y="2438400"/>
            <a:ext cx="3390900" cy="3705225"/>
            <a:chOff x="1824" y="633"/>
            <a:chExt cx="2834" cy="2849"/>
          </a:xfrm>
        </p:grpSpPr>
        <p:sp>
          <p:nvSpPr>
            <p:cNvPr id="1027"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604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Jigsaw Puzzle</a:t>
            </a:r>
            <a:endParaRPr lang="en-US" dirty="0">
              <a:solidFill>
                <a:schemeClr val="bg1"/>
              </a:solidFill>
            </a:endParaRPr>
          </a:p>
        </p:txBody>
      </p:sp>
      <p:sp>
        <p:nvSpPr>
          <p:cNvPr id="3" name="Content Placeholder 2"/>
          <p:cNvSpPr>
            <a:spLocks noGrp="1"/>
          </p:cNvSpPr>
          <p:nvPr>
            <p:ph idx="1"/>
          </p:nvPr>
        </p:nvSpPr>
        <p:spPr>
          <a:xfrm>
            <a:off x="457200" y="1600200"/>
            <a:ext cx="8305800" cy="4953000"/>
          </a:xfrm>
        </p:spPr>
        <p:txBody>
          <a:bodyPr>
            <a:normAutofit/>
          </a:bodyPr>
          <a:lstStyle/>
          <a:p>
            <a:pPr marL="0" indent="0" algn="ctr">
              <a:buNone/>
            </a:pPr>
            <a:r>
              <a:rPr lang="en-US" dirty="0" smtClean="0">
                <a:solidFill>
                  <a:schemeClr val="bg1"/>
                </a:solidFill>
              </a:rPr>
              <a:t>Imagine that I have just handed you a box containing a 1,000-piece jigsaw puzzle, </a:t>
            </a:r>
            <a:br>
              <a:rPr lang="en-US" dirty="0" smtClean="0">
                <a:solidFill>
                  <a:schemeClr val="bg1"/>
                </a:solidFill>
              </a:rPr>
            </a:br>
            <a:r>
              <a:rPr lang="en-US" dirty="0" smtClean="0">
                <a:solidFill>
                  <a:schemeClr val="bg1"/>
                </a:solidFill>
              </a:rPr>
              <a:t>and you are going to assemble it.</a:t>
            </a:r>
          </a:p>
          <a:p>
            <a:pPr marL="0" indent="0" algn="ctr">
              <a:buNone/>
            </a:pPr>
            <a:endParaRPr lang="en-US" dirty="0" smtClean="0">
              <a:solidFill>
                <a:schemeClr val="bg1"/>
              </a:solidFill>
            </a:endParaRPr>
          </a:p>
          <a:p>
            <a:pPr marL="0" indent="0" algn="ctr">
              <a:buNone/>
            </a:pPr>
            <a:endParaRPr lang="en-US" dirty="0" smtClean="0">
              <a:solidFill>
                <a:schemeClr val="bg1"/>
              </a:solidFill>
            </a:endParaRPr>
          </a:p>
          <a:p>
            <a:pPr marL="0" indent="0" algn="ctr">
              <a:buNone/>
            </a:pPr>
            <a:endParaRPr lang="en-US" dirty="0" smtClean="0">
              <a:solidFill>
                <a:schemeClr val="bg1"/>
              </a:solidFill>
            </a:endParaRPr>
          </a:p>
          <a:p>
            <a:pPr marL="0" indent="0" algn="ctr">
              <a:buNone/>
            </a:pPr>
            <a:endParaRPr lang="en-US" dirty="0" smtClean="0">
              <a:solidFill>
                <a:schemeClr val="bg1"/>
              </a:solidFill>
            </a:endParaRPr>
          </a:p>
          <a:p>
            <a:pPr marL="0" indent="0" algn="ctr">
              <a:buNone/>
            </a:pPr>
            <a:r>
              <a:rPr lang="en-US" sz="3600" dirty="0" smtClean="0">
                <a:solidFill>
                  <a:schemeClr val="bg1"/>
                </a:solidFill>
              </a:rPr>
              <a:t>What is the </a:t>
            </a:r>
            <a:r>
              <a:rPr lang="en-US" sz="3600" b="1" i="1" dirty="0" smtClean="0">
                <a:solidFill>
                  <a:schemeClr val="bg1"/>
                </a:solidFill>
              </a:rPr>
              <a:t>very first step </a:t>
            </a:r>
            <a:r>
              <a:rPr lang="en-US" sz="3600" dirty="0" smtClean="0">
                <a:solidFill>
                  <a:schemeClr val="bg1"/>
                </a:solidFill>
              </a:rPr>
              <a:t>you will take?</a:t>
            </a:r>
          </a:p>
        </p:txBody>
      </p:sp>
      <p:pic>
        <p:nvPicPr>
          <p:cNvPr id="2050" name="Picture 2" descr="C:\Documents and Settings\COE\Local Settings\Temporary Internet Files\Content.IE5\MRTSL0OL\MCj03207260000[1].wmf"/>
          <p:cNvPicPr>
            <a:picLocks noChangeAspect="1" noChangeArrowheads="1"/>
          </p:cNvPicPr>
          <p:nvPr/>
        </p:nvPicPr>
        <p:blipFill>
          <a:blip r:embed="rId3" cstate="print"/>
          <a:srcRect/>
          <a:stretch>
            <a:fillRect/>
          </a:stretch>
        </p:blipFill>
        <p:spPr bwMode="auto">
          <a:xfrm>
            <a:off x="3657600" y="3657600"/>
            <a:ext cx="1832458" cy="15828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is the picture on the box?</a:t>
            </a:r>
            <a:endParaRPr lang="en-US" dirty="0">
              <a:solidFill>
                <a:schemeClr val="bg1"/>
              </a:solidFill>
            </a:endParaRPr>
          </a:p>
        </p:txBody>
      </p:sp>
      <p:sp>
        <p:nvSpPr>
          <p:cNvPr id="3" name="Content Placeholder 2"/>
          <p:cNvSpPr>
            <a:spLocks noGrp="1"/>
          </p:cNvSpPr>
          <p:nvPr>
            <p:ph idx="1"/>
          </p:nvPr>
        </p:nvSpPr>
        <p:spPr>
          <a:xfrm>
            <a:off x="457200" y="4495800"/>
            <a:ext cx="8153400" cy="1828800"/>
          </a:xfrm>
        </p:spPr>
        <p:txBody>
          <a:bodyPr>
            <a:normAutofit/>
          </a:bodyPr>
          <a:lstStyle/>
          <a:p>
            <a:pPr marL="0" indent="0" algn="ctr">
              <a:buNone/>
            </a:pPr>
            <a:endParaRPr lang="en-US" sz="3600" dirty="0" smtClean="0">
              <a:solidFill>
                <a:schemeClr val="bg1"/>
              </a:solidFill>
            </a:endParaRPr>
          </a:p>
          <a:p>
            <a:pPr marL="0" indent="0" algn="ctr">
              <a:buNone/>
            </a:pPr>
            <a:r>
              <a:rPr lang="en-US" sz="4000" b="1" dirty="0" smtClean="0">
                <a:solidFill>
                  <a:schemeClr val="bg1"/>
                </a:solidFill>
              </a:rPr>
              <a:t>How does that change the situation?</a:t>
            </a:r>
          </a:p>
        </p:txBody>
      </p:sp>
      <p:pic>
        <p:nvPicPr>
          <p:cNvPr id="1026" name="Picture 2" descr="C:\Users\coe\AppData\Local\Microsoft\Windows\Temporary Internet Files\Content.IE5\8UYFZNCU\MC9004419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2209800"/>
            <a:ext cx="1978025" cy="1908175"/>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533400" y="1600200"/>
            <a:ext cx="51816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sz="3600" dirty="0" smtClean="0">
              <a:solidFill>
                <a:schemeClr val="bg1"/>
              </a:solidFill>
            </a:endParaRPr>
          </a:p>
          <a:p>
            <a:pPr marL="0" indent="0" algn="ctr">
              <a:buFont typeface="Arial" pitchFamily="34" charset="0"/>
              <a:buNone/>
            </a:pPr>
            <a:r>
              <a:rPr lang="en-US" sz="3600" dirty="0" smtClean="0">
                <a:solidFill>
                  <a:schemeClr val="bg1"/>
                </a:solidFill>
              </a:rPr>
              <a:t>Now imagine that you </a:t>
            </a:r>
            <a:br>
              <a:rPr lang="en-US" sz="3600" dirty="0" smtClean="0">
                <a:solidFill>
                  <a:schemeClr val="bg1"/>
                </a:solidFill>
              </a:rPr>
            </a:br>
            <a:r>
              <a:rPr lang="en-US" sz="3600" dirty="0" smtClean="0">
                <a:solidFill>
                  <a:schemeClr val="bg1"/>
                </a:solidFill>
              </a:rPr>
              <a:t>look at the box…</a:t>
            </a:r>
          </a:p>
          <a:p>
            <a:pPr marL="0" indent="0" algn="ctr">
              <a:buFont typeface="Arial" pitchFamily="34" charset="0"/>
              <a:buNone/>
            </a:pPr>
            <a:r>
              <a:rPr lang="en-US" sz="3600" dirty="0" smtClean="0">
                <a:solidFill>
                  <a:schemeClr val="bg1"/>
                </a:solidFill>
              </a:rPr>
              <a:t>but there’s no picture!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College Puzzle</a:t>
            </a:r>
            <a:endParaRPr lang="en-US" dirty="0">
              <a:solidFill>
                <a:schemeClr val="bg1"/>
              </a:solidFill>
            </a:endParaRPr>
          </a:p>
        </p:txBody>
      </p:sp>
      <p:sp>
        <p:nvSpPr>
          <p:cNvPr id="3" name="Content Placeholder 2"/>
          <p:cNvSpPr>
            <a:spLocks noGrp="1"/>
          </p:cNvSpPr>
          <p:nvPr>
            <p:ph idx="1"/>
          </p:nvPr>
        </p:nvSpPr>
        <p:spPr>
          <a:xfrm>
            <a:off x="457200" y="1600200"/>
            <a:ext cx="8153400" cy="4724400"/>
          </a:xfrm>
        </p:spPr>
        <p:txBody>
          <a:bodyPr>
            <a:normAutofit lnSpcReduction="10000"/>
          </a:bodyPr>
          <a:lstStyle/>
          <a:p>
            <a:pPr marL="0" indent="0" algn="ctr">
              <a:buNone/>
            </a:pPr>
            <a:endParaRPr lang="en-US" sz="3600" dirty="0" smtClean="0">
              <a:solidFill>
                <a:schemeClr val="bg1"/>
              </a:solidFill>
            </a:endParaRPr>
          </a:p>
          <a:p>
            <a:pPr marL="0" indent="0" algn="ctr">
              <a:buNone/>
            </a:pPr>
            <a:r>
              <a:rPr lang="en-US" sz="3600" dirty="0" smtClean="0">
                <a:solidFill>
                  <a:schemeClr val="bg1"/>
                </a:solidFill>
              </a:rPr>
              <a:t>In some ways, college life is a lot like assembling a large jigsaw puzzle.</a:t>
            </a:r>
          </a:p>
          <a:p>
            <a:pPr marL="0" indent="0" algn="ctr">
              <a:buNone/>
            </a:pPr>
            <a:endParaRPr lang="en-US" sz="3600" b="1" dirty="0" smtClean="0">
              <a:solidFill>
                <a:schemeClr val="bg1"/>
              </a:solidFill>
            </a:endParaRPr>
          </a:p>
          <a:p>
            <a:pPr marL="0" indent="0" algn="ctr">
              <a:buNone/>
            </a:pPr>
            <a:r>
              <a:rPr lang="en-US" sz="3600" dirty="0" smtClean="0">
                <a:solidFill>
                  <a:schemeClr val="bg1"/>
                </a:solidFill>
              </a:rPr>
              <a:t>To be a successful college student, you have to fit together all the pieces of your life, such as friends, classes, activities, hobbies, etc.</a:t>
            </a:r>
            <a:endParaRPr lang="en-US" sz="4000" dirty="0" smtClean="0">
              <a:solidFill>
                <a:schemeClr val="bg1"/>
              </a:solidFill>
            </a:endParaRPr>
          </a:p>
        </p:txBody>
      </p:sp>
      <p:pic>
        <p:nvPicPr>
          <p:cNvPr id="1026" name="Picture 2" descr="C:\Documents and Settings\COE\Local Settings\Temporary Internet Files\Content.IE5\X8OAYXYH\MCj03121460000[1].wmf"/>
          <p:cNvPicPr>
            <a:picLocks noChangeAspect="1" noChangeArrowheads="1"/>
          </p:cNvPicPr>
          <p:nvPr/>
        </p:nvPicPr>
        <p:blipFill>
          <a:blip r:embed="rId3" cstate="print"/>
          <a:srcRect/>
          <a:stretch>
            <a:fillRect/>
          </a:stretch>
        </p:blipFill>
        <p:spPr bwMode="auto">
          <a:xfrm rot="20467245">
            <a:off x="369066" y="648797"/>
            <a:ext cx="1850746" cy="1175918"/>
          </a:xfrm>
          <a:prstGeom prst="rect">
            <a:avLst/>
          </a:prstGeom>
          <a:noFill/>
        </p:spPr>
      </p:pic>
      <p:pic>
        <p:nvPicPr>
          <p:cNvPr id="5" name="Picture 2" descr="C:\Documents and Settings\COE\Local Settings\Temporary Internet Files\Content.IE5\X8OAYXYH\MCj03121460000[1].wmf"/>
          <p:cNvPicPr>
            <a:picLocks noChangeAspect="1" noChangeArrowheads="1"/>
          </p:cNvPicPr>
          <p:nvPr/>
        </p:nvPicPr>
        <p:blipFill>
          <a:blip r:embed="rId3" cstate="print"/>
          <a:srcRect/>
          <a:stretch>
            <a:fillRect/>
          </a:stretch>
        </p:blipFill>
        <p:spPr bwMode="auto">
          <a:xfrm rot="8169846">
            <a:off x="6778741" y="477060"/>
            <a:ext cx="1850746" cy="117591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College Puzzle</a:t>
            </a:r>
            <a:endParaRPr lang="en-US" dirty="0">
              <a:solidFill>
                <a:schemeClr val="bg1"/>
              </a:solidFill>
            </a:endParaRPr>
          </a:p>
        </p:txBody>
      </p:sp>
      <p:sp>
        <p:nvSpPr>
          <p:cNvPr id="3" name="Content Placeholder 2"/>
          <p:cNvSpPr>
            <a:spLocks noGrp="1"/>
          </p:cNvSpPr>
          <p:nvPr>
            <p:ph idx="1"/>
          </p:nvPr>
        </p:nvSpPr>
        <p:spPr>
          <a:xfrm>
            <a:off x="685800" y="1905000"/>
            <a:ext cx="4343400" cy="3810000"/>
          </a:xfrm>
        </p:spPr>
        <p:txBody>
          <a:bodyPr>
            <a:normAutofit/>
          </a:bodyPr>
          <a:lstStyle/>
          <a:p>
            <a:pPr marL="0" indent="0" algn="ctr">
              <a:buNone/>
            </a:pPr>
            <a:r>
              <a:rPr lang="en-US" dirty="0" smtClean="0">
                <a:solidFill>
                  <a:schemeClr val="bg1"/>
                </a:solidFill>
              </a:rPr>
              <a:t>Just like with a real jigsaw puzzle, it is easier to figure out where each piece belongs if you have an idea of what the end result is supposed to look like.</a:t>
            </a:r>
            <a:endParaRPr lang="en-US" sz="3600" dirty="0" smtClean="0">
              <a:solidFill>
                <a:schemeClr val="bg1"/>
              </a:solidFill>
            </a:endParaRPr>
          </a:p>
        </p:txBody>
      </p:sp>
      <p:pic>
        <p:nvPicPr>
          <p:cNvPr id="2050" name="Picture 2" descr="C:\Users\coe\AppData\Local\Microsoft\Windows\Temporary Internet Files\Content.IE5\H6HVNGQA\MC90043880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3852" y="2590800"/>
            <a:ext cx="3243072" cy="21833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College Puzzle</a:t>
            </a:r>
            <a:endParaRPr lang="en-US" dirty="0">
              <a:solidFill>
                <a:schemeClr val="bg1"/>
              </a:solidFill>
            </a:endParaRPr>
          </a:p>
        </p:txBody>
      </p:sp>
      <p:sp>
        <p:nvSpPr>
          <p:cNvPr id="3" name="Content Placeholder 2"/>
          <p:cNvSpPr>
            <a:spLocks noGrp="1"/>
          </p:cNvSpPr>
          <p:nvPr>
            <p:ph idx="1"/>
          </p:nvPr>
        </p:nvSpPr>
        <p:spPr>
          <a:xfrm>
            <a:off x="457200" y="1600200"/>
            <a:ext cx="5791200" cy="4724400"/>
          </a:xfrm>
        </p:spPr>
        <p:txBody>
          <a:bodyPr>
            <a:normAutofit lnSpcReduction="10000"/>
          </a:bodyPr>
          <a:lstStyle/>
          <a:p>
            <a:pPr marL="0" indent="0" algn="ctr">
              <a:buNone/>
            </a:pPr>
            <a:endParaRPr lang="en-US" sz="1100" dirty="0" smtClean="0">
              <a:solidFill>
                <a:schemeClr val="bg1"/>
              </a:solidFill>
            </a:endParaRPr>
          </a:p>
          <a:p>
            <a:pPr marL="0" indent="0" algn="ctr">
              <a:buNone/>
            </a:pPr>
            <a:r>
              <a:rPr lang="en-US" sz="3600" dirty="0" smtClean="0">
                <a:solidFill>
                  <a:schemeClr val="bg1"/>
                </a:solidFill>
              </a:rPr>
              <a:t>To create your own “puzzle picture,” you just need to know what your big goals </a:t>
            </a:r>
            <a:br>
              <a:rPr lang="en-US" sz="3600" dirty="0" smtClean="0">
                <a:solidFill>
                  <a:schemeClr val="bg1"/>
                </a:solidFill>
              </a:rPr>
            </a:br>
            <a:r>
              <a:rPr lang="en-US" sz="3600" dirty="0" smtClean="0">
                <a:solidFill>
                  <a:schemeClr val="bg1"/>
                </a:solidFill>
              </a:rPr>
              <a:t>are and have a sense of </a:t>
            </a:r>
            <a:br>
              <a:rPr lang="en-US" sz="3600" dirty="0" smtClean="0">
                <a:solidFill>
                  <a:schemeClr val="bg1"/>
                </a:solidFill>
              </a:rPr>
            </a:br>
            <a:r>
              <a:rPr lang="en-US" sz="3600" dirty="0" smtClean="0">
                <a:solidFill>
                  <a:schemeClr val="bg1"/>
                </a:solidFill>
              </a:rPr>
              <a:t>what is important to you </a:t>
            </a:r>
            <a:br>
              <a:rPr lang="en-US" sz="3600" dirty="0" smtClean="0">
                <a:solidFill>
                  <a:schemeClr val="bg1"/>
                </a:solidFill>
              </a:rPr>
            </a:br>
            <a:r>
              <a:rPr lang="en-US" sz="3600" dirty="0" smtClean="0">
                <a:solidFill>
                  <a:schemeClr val="bg1"/>
                </a:solidFill>
              </a:rPr>
              <a:t>so that you can tell whether you are putting each piece </a:t>
            </a:r>
            <a:br>
              <a:rPr lang="en-US" sz="3600" dirty="0" smtClean="0">
                <a:solidFill>
                  <a:schemeClr val="bg1"/>
                </a:solidFill>
              </a:rPr>
            </a:br>
            <a:r>
              <a:rPr lang="en-US" sz="3600" dirty="0" smtClean="0">
                <a:solidFill>
                  <a:schemeClr val="bg1"/>
                </a:solidFill>
              </a:rPr>
              <a:t>in the right place.</a:t>
            </a:r>
            <a:endParaRPr lang="en-US" sz="4000" dirty="0" smtClean="0">
              <a:solidFill>
                <a:schemeClr val="bg1"/>
              </a:solidFill>
            </a:endParaRPr>
          </a:p>
        </p:txBody>
      </p:sp>
      <p:pic>
        <p:nvPicPr>
          <p:cNvPr id="3075" name="Picture 3" descr="C:\Users\coe\AppData\Local\Microsoft\Windows\Temporary Internet Files\Content.IE5\ZNTLDKZ4\MC9002318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2514600"/>
            <a:ext cx="2162269" cy="22799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Creating Your College Puzzle</a:t>
            </a:r>
            <a:endParaRPr lang="en-US" dirty="0">
              <a:solidFill>
                <a:schemeClr val="bg1"/>
              </a:solidFill>
            </a:endParaRPr>
          </a:p>
        </p:txBody>
      </p:sp>
      <p:sp>
        <p:nvSpPr>
          <p:cNvPr id="5" name="Content Placeholder 4"/>
          <p:cNvSpPr>
            <a:spLocks noGrp="1"/>
          </p:cNvSpPr>
          <p:nvPr>
            <p:ph idx="1"/>
          </p:nvPr>
        </p:nvSpPr>
        <p:spPr>
          <a:xfrm>
            <a:off x="228600" y="1600200"/>
            <a:ext cx="8610600" cy="4953000"/>
          </a:xfrm>
        </p:spPr>
        <p:txBody>
          <a:bodyPr>
            <a:normAutofit lnSpcReduction="10000"/>
          </a:bodyPr>
          <a:lstStyle/>
          <a:p>
            <a:pPr marL="514350" indent="-514350">
              <a:buFont typeface="+mj-lt"/>
              <a:buAutoNum type="arabicPeriod"/>
            </a:pPr>
            <a:r>
              <a:rPr lang="en-US" dirty="0" smtClean="0">
                <a:solidFill>
                  <a:schemeClr val="bg1"/>
                </a:solidFill>
              </a:rPr>
              <a:t>Brainstorm the different “pieces” that you expect to be part of your college life. Examples of possible “pieces” in each category include:</a:t>
            </a:r>
          </a:p>
          <a:p>
            <a:pPr marL="914400" lvl="1" indent="-514350">
              <a:buFont typeface="Arial" pitchFamily="34" charset="0"/>
              <a:buChar char="•"/>
            </a:pPr>
            <a:r>
              <a:rPr lang="en-US" u="sng" dirty="0" smtClean="0">
                <a:solidFill>
                  <a:schemeClr val="bg1"/>
                </a:solidFill>
              </a:rPr>
              <a:t>Academic</a:t>
            </a:r>
            <a:r>
              <a:rPr lang="en-US" dirty="0" smtClean="0">
                <a:solidFill>
                  <a:schemeClr val="bg1"/>
                </a:solidFill>
              </a:rPr>
              <a:t>: Attending classes, homework/studying, tutoring, organization/time management, etc.</a:t>
            </a:r>
          </a:p>
          <a:p>
            <a:pPr marL="914400" lvl="1" indent="-514350">
              <a:buFont typeface="Arial" pitchFamily="34" charset="0"/>
              <a:buChar char="•"/>
            </a:pPr>
            <a:r>
              <a:rPr lang="en-US" u="sng" dirty="0" smtClean="0">
                <a:solidFill>
                  <a:schemeClr val="bg1"/>
                </a:solidFill>
              </a:rPr>
              <a:t>Social</a:t>
            </a:r>
            <a:r>
              <a:rPr lang="en-US" dirty="0" smtClean="0">
                <a:solidFill>
                  <a:schemeClr val="bg1"/>
                </a:solidFill>
              </a:rPr>
              <a:t>: Friends, family, hobbies/interests, events and entertainment, campus organizations, etc.</a:t>
            </a:r>
          </a:p>
          <a:p>
            <a:pPr marL="914400" lvl="1" indent="-514350">
              <a:buFont typeface="Arial" pitchFamily="34" charset="0"/>
              <a:buChar char="•"/>
            </a:pPr>
            <a:r>
              <a:rPr lang="en-US" u="sng" dirty="0" smtClean="0">
                <a:solidFill>
                  <a:schemeClr val="bg1"/>
                </a:solidFill>
              </a:rPr>
              <a:t>Health/Wellness</a:t>
            </a:r>
            <a:r>
              <a:rPr lang="en-US" dirty="0" smtClean="0">
                <a:solidFill>
                  <a:schemeClr val="bg1"/>
                </a:solidFill>
              </a:rPr>
              <a:t>: Sports, fitness, activities and interests, religion/spirituality, etc.</a:t>
            </a:r>
          </a:p>
          <a:p>
            <a:pPr marL="914400" lvl="1" indent="-514350">
              <a:buFont typeface="Arial" pitchFamily="34" charset="0"/>
              <a:buChar char="•"/>
            </a:pPr>
            <a:r>
              <a:rPr lang="en-US" u="sng" dirty="0" smtClean="0">
                <a:solidFill>
                  <a:schemeClr val="bg1"/>
                </a:solidFill>
              </a:rPr>
              <a:t>Daily Living</a:t>
            </a:r>
            <a:r>
              <a:rPr lang="en-US" dirty="0" smtClean="0">
                <a:solidFill>
                  <a:schemeClr val="bg1"/>
                </a:solidFill>
              </a:rPr>
              <a:t>: Chores, errands, employment, money management, eating, sleeping, hygiene, etc.</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Creating Your College Puzzle</a:t>
            </a:r>
            <a:endParaRPr lang="en-US" dirty="0">
              <a:solidFill>
                <a:schemeClr val="bg1"/>
              </a:solidFill>
            </a:endParaRPr>
          </a:p>
        </p:txBody>
      </p:sp>
      <p:sp>
        <p:nvSpPr>
          <p:cNvPr id="5" name="Content Placeholder 4"/>
          <p:cNvSpPr>
            <a:spLocks noGrp="1"/>
          </p:cNvSpPr>
          <p:nvPr>
            <p:ph idx="1"/>
          </p:nvPr>
        </p:nvSpPr>
        <p:spPr>
          <a:xfrm>
            <a:off x="533400" y="1600200"/>
            <a:ext cx="7924800" cy="4953000"/>
          </a:xfrm>
        </p:spPr>
        <p:txBody>
          <a:bodyPr>
            <a:normAutofit/>
          </a:bodyPr>
          <a:lstStyle/>
          <a:p>
            <a:pPr marL="514350" indent="-514350">
              <a:buFont typeface="+mj-lt"/>
              <a:buAutoNum type="arabicPeriod" startAt="2"/>
            </a:pPr>
            <a:r>
              <a:rPr lang="en-US" dirty="0" smtClean="0">
                <a:solidFill>
                  <a:schemeClr val="bg1"/>
                </a:solidFill>
              </a:rPr>
              <a:t>Decide how you will arrange your pieces and enter them on your puzzle grid.</a:t>
            </a:r>
          </a:p>
          <a:p>
            <a:pPr marL="514350" indent="-514350">
              <a:buFont typeface="+mj-lt"/>
              <a:buAutoNum type="arabicPeriod" startAt="2"/>
            </a:pPr>
            <a:endParaRPr lang="en-US" dirty="0" smtClean="0">
              <a:solidFill>
                <a:schemeClr val="bg1"/>
              </a:solidFill>
            </a:endParaRPr>
          </a:p>
          <a:p>
            <a:pPr marL="514350" indent="-514350">
              <a:buFont typeface="+mj-lt"/>
              <a:buAutoNum type="arabicPeriod" startAt="2"/>
            </a:pPr>
            <a:r>
              <a:rPr lang="en-US" dirty="0" smtClean="0">
                <a:solidFill>
                  <a:schemeClr val="bg1"/>
                </a:solidFill>
              </a:rPr>
              <a:t>Color code according to each piece’s goal category.</a:t>
            </a:r>
          </a:p>
          <a:p>
            <a:pPr marL="914400" lvl="1" indent="-514350">
              <a:buFont typeface="Arial" pitchFamily="34" charset="0"/>
              <a:buChar char="•"/>
            </a:pPr>
            <a:r>
              <a:rPr lang="en-US" dirty="0" smtClean="0">
                <a:solidFill>
                  <a:schemeClr val="bg1"/>
                </a:solidFill>
              </a:rPr>
              <a:t>Academic = Blue</a:t>
            </a:r>
          </a:p>
          <a:p>
            <a:pPr marL="914400" lvl="1" indent="-514350">
              <a:buFont typeface="Arial" pitchFamily="34" charset="0"/>
              <a:buChar char="•"/>
            </a:pPr>
            <a:r>
              <a:rPr lang="en-US" dirty="0" smtClean="0">
                <a:solidFill>
                  <a:schemeClr val="bg1"/>
                </a:solidFill>
              </a:rPr>
              <a:t>Health/Wellness = Green </a:t>
            </a:r>
          </a:p>
          <a:p>
            <a:pPr marL="914400" lvl="1" indent="-514350">
              <a:buFont typeface="Arial" pitchFamily="34" charset="0"/>
              <a:buChar char="•"/>
            </a:pPr>
            <a:r>
              <a:rPr lang="en-US" dirty="0" smtClean="0">
                <a:solidFill>
                  <a:schemeClr val="bg1"/>
                </a:solidFill>
              </a:rPr>
              <a:t>Daily Living = Purple</a:t>
            </a:r>
          </a:p>
          <a:p>
            <a:pPr marL="914400" lvl="1" indent="-514350">
              <a:buFont typeface="Arial" pitchFamily="34" charset="0"/>
              <a:buChar char="•"/>
            </a:pPr>
            <a:r>
              <a:rPr lang="en-US" dirty="0" smtClean="0">
                <a:solidFill>
                  <a:schemeClr val="bg1"/>
                </a:solidFill>
              </a:rPr>
              <a:t>Social = Red</a:t>
            </a:r>
          </a:p>
          <a:p>
            <a:pPr marL="514350" indent="-514350">
              <a:buFont typeface="+mj-lt"/>
              <a:buAutoNum type="arabicPeriod" startAt="2"/>
            </a:pPr>
            <a:endParaRPr lang="en-US" sz="800" dirty="0" smtClean="0">
              <a:solidFill>
                <a:schemeClr val="bg1"/>
              </a:solidFill>
            </a:endParaRPr>
          </a:p>
        </p:txBody>
      </p:sp>
      <p:pic>
        <p:nvPicPr>
          <p:cNvPr id="3074" name="Picture 2" descr="C:\Documents and Settings\COE\Local Settings\Temporary Internet Files\Content.IE5\QVHJJ0TJ\MCj04348540000[1].png"/>
          <p:cNvPicPr>
            <a:picLocks noChangeAspect="1" noChangeArrowheads="1"/>
          </p:cNvPicPr>
          <p:nvPr/>
        </p:nvPicPr>
        <p:blipFill>
          <a:blip r:embed="rId3" cstate="print"/>
          <a:srcRect/>
          <a:stretch>
            <a:fillRect/>
          </a:stretch>
        </p:blipFill>
        <p:spPr bwMode="auto">
          <a:xfrm>
            <a:off x="5867400" y="3886200"/>
            <a:ext cx="2285714" cy="228571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Creating Your College Puzzle</a:t>
            </a:r>
            <a:endParaRPr lang="en-US" dirty="0">
              <a:solidFill>
                <a:schemeClr val="bg1"/>
              </a:solidFill>
            </a:endParaRPr>
          </a:p>
        </p:txBody>
      </p:sp>
      <p:sp>
        <p:nvSpPr>
          <p:cNvPr id="5" name="Content Placeholder 4"/>
          <p:cNvSpPr>
            <a:spLocks noGrp="1"/>
          </p:cNvSpPr>
          <p:nvPr>
            <p:ph idx="1"/>
          </p:nvPr>
        </p:nvSpPr>
        <p:spPr>
          <a:xfrm>
            <a:off x="533400" y="1600200"/>
            <a:ext cx="7924800" cy="4953000"/>
          </a:xfrm>
        </p:spPr>
        <p:txBody>
          <a:bodyPr>
            <a:normAutofit/>
          </a:bodyPr>
          <a:lstStyle/>
          <a:p>
            <a:pPr marL="514350" indent="-514350">
              <a:buFont typeface="+mj-lt"/>
              <a:buAutoNum type="arabicPeriod" startAt="4"/>
            </a:pPr>
            <a:r>
              <a:rPr lang="en-US" dirty="0" smtClean="0">
                <a:solidFill>
                  <a:schemeClr val="bg1"/>
                </a:solidFill>
              </a:rPr>
              <a:t>Step back and look at your puzzle. Have you achieved a good balance?</a:t>
            </a:r>
          </a:p>
          <a:p>
            <a:pPr marL="914400" lvl="1" indent="-514350">
              <a:buFont typeface="Arial" pitchFamily="34" charset="0"/>
              <a:buChar char="•"/>
            </a:pPr>
            <a:r>
              <a:rPr lang="en-US" dirty="0" smtClean="0">
                <a:solidFill>
                  <a:schemeClr val="bg1"/>
                </a:solidFill>
              </a:rPr>
              <a:t>Are your categories represented in a proportion that fits with your goals?</a:t>
            </a:r>
          </a:p>
          <a:p>
            <a:pPr marL="914400" lvl="1" indent="-514350">
              <a:buFont typeface="Arial" pitchFamily="34" charset="0"/>
              <a:buChar char="•"/>
            </a:pPr>
            <a:r>
              <a:rPr lang="en-US" dirty="0" smtClean="0">
                <a:solidFill>
                  <a:schemeClr val="bg1"/>
                </a:solidFill>
              </a:rPr>
              <a:t>Are any of your categories over-represented or under-represented?</a:t>
            </a:r>
          </a:p>
          <a:p>
            <a:pPr marL="914400" lvl="1" indent="-514350">
              <a:buFont typeface="Arial" pitchFamily="34" charset="0"/>
              <a:buChar char="•"/>
            </a:pPr>
            <a:r>
              <a:rPr lang="en-US" dirty="0" smtClean="0">
                <a:solidFill>
                  <a:schemeClr val="bg1"/>
                </a:solidFill>
              </a:rPr>
              <a:t>What changes (if any) would you need to make in order to bring your college puzzle into balance?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1265</TotalTime>
  <Words>782</Words>
  <Application>Microsoft Office PowerPoint</Application>
  <PresentationFormat>On-screen Show (4:3)</PresentationFormat>
  <Paragraphs>81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College Puzzle</vt:lpstr>
      <vt:lpstr>The Jigsaw Puzzle</vt:lpstr>
      <vt:lpstr>What is the picture on the box?</vt:lpstr>
      <vt:lpstr>The College Puzzle</vt:lpstr>
      <vt:lpstr>The College Puzzle</vt:lpstr>
      <vt:lpstr>The College Puzzle</vt:lpstr>
      <vt:lpstr>Creating Your College Puzzle</vt:lpstr>
      <vt:lpstr>Creating Your College Puzzle</vt:lpstr>
      <vt:lpstr>Creating Your College Puzzle</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132</cp:revision>
  <dcterms:created xsi:type="dcterms:W3CDTF">2012-12-02T17:02:20Z</dcterms:created>
  <dcterms:modified xsi:type="dcterms:W3CDTF">2013-05-16T22:37:33Z</dcterms:modified>
</cp:coreProperties>
</file>