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5" r:id="rId3"/>
    <p:sldId id="257" r:id="rId4"/>
    <p:sldId id="258" r:id="rId5"/>
    <p:sldId id="259" r:id="rId6"/>
    <p:sldId id="260" r:id="rId7"/>
    <p:sldId id="261" r:id="rId8"/>
    <p:sldId id="262" r:id="rId9"/>
    <p:sldId id="274" r:id="rId10"/>
    <p:sldId id="266" r:id="rId11"/>
    <p:sldId id="263" r:id="rId12"/>
    <p:sldId id="267" r:id="rId13"/>
    <p:sldId id="268" r:id="rId14"/>
    <p:sldId id="269" r:id="rId15"/>
    <p:sldId id="270" r:id="rId16"/>
    <p:sldId id="271" r:id="rId17"/>
    <p:sldId id="272" r:id="rId18"/>
    <p:sldId id="275" r:id="rId1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69037" autoAdjust="0"/>
  </p:normalViewPr>
  <p:slideViewPr>
    <p:cSldViewPr>
      <p:cViewPr>
        <p:scale>
          <a:sx n="65" d="100"/>
          <a:sy n="65" d="100"/>
        </p:scale>
        <p:origin x="-2964"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5/17/2013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373022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1 Lesson 4</a:t>
            </a:r>
          </a:p>
          <a:p>
            <a:endParaRPr lang="en-US" dirty="0" smtClean="0">
              <a:solidFill>
                <a:schemeClr val="tx1"/>
              </a:solidFill>
            </a:endParaRPr>
          </a:p>
          <a:p>
            <a:r>
              <a:rPr lang="en-US" b="0" dirty="0" smtClean="0">
                <a:solidFill>
                  <a:schemeClr val="tx1"/>
                </a:solidFill>
              </a:rPr>
              <a:t>All information in this lecture</a:t>
            </a:r>
            <a:r>
              <a:rPr lang="en-US" b="0" baseline="0" dirty="0" smtClean="0">
                <a:solidFill>
                  <a:schemeClr val="tx1"/>
                </a:solidFill>
              </a:rPr>
              <a:t> is adapted from the website of Southern Methodist University’s </a:t>
            </a:r>
            <a:r>
              <a:rPr lang="en-US" b="0" baseline="0" dirty="0" err="1" smtClean="0">
                <a:solidFill>
                  <a:schemeClr val="tx1"/>
                </a:solidFill>
              </a:rPr>
              <a:t>Altshuler</a:t>
            </a:r>
            <a:r>
              <a:rPr lang="en-US" b="0" baseline="0" dirty="0" smtClean="0">
                <a:solidFill>
                  <a:schemeClr val="tx1"/>
                </a:solidFill>
              </a:rPr>
              <a:t> Learning Enhancement Center.</a:t>
            </a:r>
          </a:p>
          <a:p>
            <a:endParaRPr lang="en-US" b="0" baseline="0"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Having less frequent tests that</a:t>
            </a:r>
            <a:r>
              <a:rPr lang="en-US" baseline="0" dirty="0" smtClean="0">
                <a:solidFill>
                  <a:schemeClr val="tx1"/>
                </a:solidFill>
              </a:rPr>
              <a:t> cover more material can be particularly challenging for students with disabilities. To improve their performance, students need to use the “spaced practice” approach to studying mentioned earlier. Attempting to cram for tests with a great deal of information on them is not likely to be effective. </a:t>
            </a: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Cumulative tests also benefit from spaced practice because students are more likely to retain the information for longer. Students should also be aware that they may need to review information from the entire semester for every test in addition to learning new material.</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This was mentioned earlier in talking about the differences between high school and college instructors. As a reminder, the syllabus</a:t>
            </a:r>
            <a:r>
              <a:rPr lang="en-US" baseline="0" dirty="0" smtClean="0">
                <a:solidFill>
                  <a:schemeClr val="tx1"/>
                </a:solidFill>
              </a:rPr>
              <a:t> is a student’s contract with the professor, and the excuse “I didn’t know that we had a test” is not going to fly.</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In college, it is usually up to the student to determine which information the professor thinks is important enough to be asked on the test. College professors generally do not specifically</a:t>
            </a:r>
            <a:r>
              <a:rPr lang="en-US" baseline="0" dirty="0" smtClean="0">
                <a:solidFill>
                  <a:schemeClr val="tx1"/>
                </a:solidFill>
              </a:rPr>
              <a:t> mention</a:t>
            </a:r>
            <a:r>
              <a:rPr lang="en-US" dirty="0" smtClean="0">
                <a:solidFill>
                  <a:schemeClr val="tx1"/>
                </a:solidFill>
              </a:rPr>
              <a:t> which</a:t>
            </a:r>
            <a:r>
              <a:rPr lang="en-US" baseline="0" dirty="0" smtClean="0">
                <a:solidFill>
                  <a:schemeClr val="tx1"/>
                </a:solidFill>
              </a:rPr>
              <a:t> material will be on the test. Thus, paying attention to the professor’s cues in lecture about what information is important is essential to knowing what to study. Students who do not pay attention to these cues are often the ones who walk away from a test saying “I studied all the wrong things.”</a:t>
            </a: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high school, review sessions often consist of the teacher telling the students what questions to expect and how to answer them. In college, review sessions usually consist of the professor answering questions that the students bring and clarifying information that the students indicate they do not understand.</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In most cases, it will not matter to a professor what other events or tests are occurring on the same day as their</a:t>
            </a:r>
            <a:r>
              <a:rPr lang="en-US" baseline="0" dirty="0" smtClean="0">
                <a:solidFill>
                  <a:schemeClr val="tx1"/>
                </a:solidFill>
              </a:rPr>
              <a:t> test. Many professors follow a similar schedule, so it is common for college students to have no tests for several weeks, and then a test in 3 or 4 classes all within one or two days.</a:t>
            </a: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Because you have had the syllabus since the beginning of the semester, students generally know when tests are coming up in each class and should be able to plan ahead accordingly by studying well in advance when tests are clustered together.</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Makeup test policies vary by professor in college. Some will not allow any </a:t>
            </a:r>
            <a:r>
              <a:rPr lang="en-US" dirty="0" err="1" smtClean="0">
                <a:solidFill>
                  <a:schemeClr val="tx1"/>
                </a:solidFill>
              </a:rPr>
              <a:t>makeups</a:t>
            </a:r>
            <a:r>
              <a:rPr lang="en-US" dirty="0" smtClean="0">
                <a:solidFill>
                  <a:schemeClr val="tx1"/>
                </a:solidFill>
              </a:rPr>
              <a:t>, others will allow them only in</a:t>
            </a:r>
            <a:r>
              <a:rPr lang="en-US" baseline="0" dirty="0" smtClean="0">
                <a:solidFill>
                  <a:schemeClr val="tx1"/>
                </a:solidFill>
              </a:rPr>
              <a:t> certain cases (e.g., illness with doctor’s note, death in the family, etc.), and others may have a more relaxed makeup policy. However one consistency is that if you miss a test, you must request the makeup test. Professors will not automatically assume that you want to take one.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solidFill>
                  <a:schemeClr val="tx1"/>
                </a:solidFill>
              </a:rPr>
              <a:t>Because there are so few grades in college, the first test is often a crucial litmus test of how well a student will perform in the class. Earning a low grade on the first test can make it very difficult to raise your final grade in the class, so it is important to take the first test very seriously and </a:t>
            </a:r>
            <a:r>
              <a:rPr lang="en-US" baseline="0" dirty="0" err="1" smtClean="0">
                <a:solidFill>
                  <a:schemeClr val="tx1"/>
                </a:solidFill>
              </a:rPr>
              <a:t>overprepare</a:t>
            </a:r>
            <a:r>
              <a:rPr lang="en-US" baseline="0" dirty="0" smtClean="0">
                <a:solidFill>
                  <a:schemeClr val="tx1"/>
                </a:solidFill>
              </a:rPr>
              <a:t> for it.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4913" indent="-174913">
              <a:buFont typeface="Arial" pitchFamily="34" charset="0"/>
              <a:buChar char="•"/>
            </a:pPr>
            <a:r>
              <a:rPr lang="en-US" dirty="0" smtClean="0">
                <a:solidFill>
                  <a:schemeClr val="tx1"/>
                </a:solidFill>
              </a:rPr>
              <a:t>This is a fundamental difference between the expectations of high school and college that many first-year students have difficulty adjusting</a:t>
            </a:r>
            <a:r>
              <a:rPr lang="en-US" baseline="0" dirty="0" smtClean="0">
                <a:solidFill>
                  <a:schemeClr val="tx1"/>
                </a:solidFill>
              </a:rPr>
              <a:t> to.</a:t>
            </a: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high school, students are often expected to regurgitate what they have been told. For example, an English teacher may work with a class on interpreting a poem, and then the students will be expected to explain that same interpretation on a test. Or, a math teacher might show students how to solve a certain kind of equation and then present the same kind of equation with different numerical values on the test.</a:t>
            </a: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college, students are expected to apply what they have learned instead of just repeating what they’ve been told. So an English professor might ask a student to interpret a poem they have never read before on a test, or a math teacher might give a problem to be solved that requires the student to integrate two formulas they have learned or to apply the principles of the formula in a different way to get the correct answer.</a:t>
            </a:r>
          </a:p>
          <a:p>
            <a:pPr>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Some first-year students walk out of tests saying “I don’t know why that was on the test. We didn’t learn that in class.” These students don’t realize that although they didn’t learn that exact thing, they learned the tools to be able to solve that thing. They weren’t just being tested on whether they learned the idea; they were being tested on whether they understood the idea well enough to be able to apply it in a new situation.</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18</a:t>
            </a:fld>
            <a:endParaRPr lang="en-US"/>
          </a:p>
        </p:txBody>
      </p:sp>
    </p:spTree>
    <p:extLst>
      <p:ext uri="{BB962C8B-B14F-4D97-AF65-F5344CB8AC3E}">
        <p14:creationId xmlns:p14="http://schemas.microsoft.com/office/powerpoint/2010/main" val="33999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 Just because a</a:t>
            </a:r>
            <a:r>
              <a:rPr lang="en-US" baseline="0" dirty="0" smtClean="0">
                <a:solidFill>
                  <a:schemeClr val="tx1"/>
                </a:solidFill>
              </a:rPr>
              <a:t> professor does not collect or grade an assignment does not mean that the student does not need to complete it.</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 The information may appear on a test, or it may be important to understand as background information for later lectures.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In high school, grades</a:t>
            </a:r>
            <a:r>
              <a:rPr lang="en-US" baseline="0" dirty="0" smtClean="0">
                <a:solidFill>
                  <a:schemeClr val="tx1"/>
                </a:solidFill>
              </a:rPr>
              <a:t> on individual assignments are less important because there are generally a large number of assignments factored into the final grade. In college, there may be only a few grades, so each individual grade carries a lot more weight.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College professors will not spontaneously approach students and</a:t>
            </a:r>
            <a:r>
              <a:rPr lang="en-US" baseline="0" dirty="0" smtClean="0">
                <a:solidFill>
                  <a:schemeClr val="tx1"/>
                </a:solidFill>
              </a:rPr>
              <a:t> say “Hey, I noticed you’re doing poorly; here’s how you can improve your grade.” Professors expect you to know how you are doing in class at any given time and to approach them if you need assistance.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solidFill>
                  <a:schemeClr val="tx1"/>
                </a:solidFill>
              </a:rPr>
              <a:t>In college, you must meet the professor’s standards in order to earn a passing grade. If you do not learn the information or complete the work, it does not matter how hard you tried. The only way that effort affects college grades is if a professor sees how hard you are working and is willing to help you learn the information or connect you with additional resources. In this way a lack of effort can hurt you because professors rarely go the extra mile for students who do not seem to be putting forth their best effort. Furthermore, the students who put forth strong effort are – in most cases – going to have a much better chance of understanding the material and therefore meeting the professor’s standards.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This is</a:t>
            </a:r>
            <a:r>
              <a:rPr lang="en-US" baseline="0" dirty="0" smtClean="0">
                <a:solidFill>
                  <a:schemeClr val="tx1"/>
                </a:solidFill>
              </a:rPr>
              <a:t> often a contentious point between college students and their parents. Parents want to be kept in the loop, and those who are paying for college often feel that they have the right to access their student’s grades. This is something that you need to work out with your parents before you go to college. You need to know their expectations for being informed about your grades and they need to know about your expectations about privacy. It is also a really good idea to keep your parents informed throughout the semester, because most students who do poorly in a class report that it is much more difficult to tell their parents about their grades if they wait until the end of the semester to drop the bomb.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13" indent="-174913">
              <a:buFont typeface="Arial" pitchFamily="34" charset="0"/>
              <a:buChar char="•"/>
            </a:pPr>
            <a:r>
              <a:rPr lang="en-US" dirty="0" smtClean="0">
                <a:solidFill>
                  <a:schemeClr val="tx1"/>
                </a:solidFill>
              </a:rPr>
              <a:t>In</a:t>
            </a:r>
            <a:r>
              <a:rPr lang="en-US" baseline="0" dirty="0" smtClean="0">
                <a:solidFill>
                  <a:schemeClr val="tx1"/>
                </a:solidFill>
              </a:rPr>
              <a:t> high school, the teacher is generally the first (and sometimes the only) resource students seek out if they are having difficulty in a class. </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college, students should seek help from many other resources in addition to the professor. Most colleges have tutoring centers, and many departments offer additional resources to help students. A class may have a graduate assistant or teacher’s assistant, and classmates are often a valuable resource.</a:t>
            </a:r>
          </a:p>
          <a:p>
            <a:pPr marL="174913" indent="-174913">
              <a:buFont typeface="Arial" pitchFamily="34" charset="0"/>
              <a:buChar char="•"/>
            </a:pPr>
            <a:endParaRPr lang="en-US" baseline="0" dirty="0" smtClean="0">
              <a:solidFill>
                <a:schemeClr val="tx1"/>
              </a:solidFill>
            </a:endParaRPr>
          </a:p>
          <a:p>
            <a:pPr marL="174913" indent="-174913">
              <a:buFont typeface="Arial" pitchFamily="34" charset="0"/>
              <a:buChar char="•"/>
            </a:pPr>
            <a:r>
              <a:rPr lang="en-US" baseline="0" dirty="0" smtClean="0">
                <a:solidFill>
                  <a:schemeClr val="tx1"/>
                </a:solidFill>
              </a:rPr>
              <a:t>In high school, regardless of how bad a student’s grades are, they will continue to attend school. In college, students who do not maintain a certain grade point average are placed on academic probation or suspension. Keeping a minimum GPA is essential to continuing to attend school.</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solidFill>
                  <a:schemeClr val="tx1"/>
                </a:solidFill>
              </a:rPr>
              <a:t>Again,</a:t>
            </a:r>
            <a:r>
              <a:rPr lang="en-US" baseline="0" dirty="0" smtClean="0">
                <a:solidFill>
                  <a:schemeClr val="tx1"/>
                </a:solidFill>
              </a:rPr>
              <a:t> the grade standards are lower for graduating from high school than for graduating from college. Simply passing your courses is not usually enough – for courses in your major, many schools require a grade of C for that class to fulfill your requirements.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rPr>
              <a:t>High School vs. College: </a:t>
            </a:r>
            <a:br>
              <a:rPr lang="en-US" dirty="0" smtClean="0">
                <a:solidFill>
                  <a:schemeClr val="bg1"/>
                </a:solidFill>
              </a:rPr>
            </a:br>
            <a:r>
              <a:rPr lang="en-US" dirty="0" smtClean="0">
                <a:solidFill>
                  <a:schemeClr val="bg1"/>
                </a:solidFill>
              </a:rPr>
              <a:t>A Comparison of What to Expect</a:t>
            </a:r>
            <a:endParaRPr lang="en-US" dirty="0">
              <a:solidFill>
                <a:schemeClr val="bg1"/>
              </a:solidFill>
            </a:endParaRPr>
          </a:p>
        </p:txBody>
      </p:sp>
      <p:sp>
        <p:nvSpPr>
          <p:cNvPr id="3" name="Subtitle 2"/>
          <p:cNvSpPr>
            <a:spLocks noGrp="1"/>
          </p:cNvSpPr>
          <p:nvPr>
            <p:ph type="subTitle" idx="1"/>
          </p:nvPr>
        </p:nvSpPr>
        <p:spPr>
          <a:xfrm>
            <a:off x="1371600" y="3886200"/>
            <a:ext cx="6400800" cy="685800"/>
          </a:xfrm>
        </p:spPr>
        <p:txBody>
          <a:bodyPr/>
          <a:lstStyle/>
          <a:p>
            <a:r>
              <a:rPr lang="en-US" dirty="0" smtClean="0">
                <a:solidFill>
                  <a:schemeClr val="bg1"/>
                </a:solidFill>
              </a:rPr>
              <a:t>Part IV: Grades and Testing</a:t>
            </a:r>
            <a:endParaRPr lang="en-US" dirty="0">
              <a:solidFill>
                <a:schemeClr val="bg1"/>
              </a:solidFill>
            </a:endParaRPr>
          </a:p>
        </p:txBody>
      </p:sp>
      <p:pic>
        <p:nvPicPr>
          <p:cNvPr id="1026" name="Picture 2" descr="C:\Documents and Settings\COE\Local Settings\Temporary Internet Files\Content.IE5\GSTX3QVG\MCBD06926_0000[1].wmf"/>
          <p:cNvPicPr>
            <a:picLocks noChangeAspect="1" noChangeArrowheads="1"/>
          </p:cNvPicPr>
          <p:nvPr/>
        </p:nvPicPr>
        <p:blipFill>
          <a:blip r:embed="rId3" cstate="print"/>
          <a:srcRect/>
          <a:stretch>
            <a:fillRect/>
          </a:stretch>
        </p:blipFill>
        <p:spPr bwMode="auto">
          <a:xfrm>
            <a:off x="2971800" y="4724400"/>
            <a:ext cx="3424457" cy="1676400"/>
          </a:xfrm>
          <a:prstGeom prst="rect">
            <a:avLst/>
          </a:prstGeom>
          <a:noFill/>
        </p:spPr>
      </p:pic>
      <p:pic>
        <p:nvPicPr>
          <p:cNvPr id="1055" name="Picture 31" descr="C:\Program Files\Microsoft Office\MEDIA\CAGCAT10\j0183328.wmf"/>
          <p:cNvPicPr>
            <a:picLocks noChangeAspect="1" noChangeArrowheads="1"/>
          </p:cNvPicPr>
          <p:nvPr/>
        </p:nvPicPr>
        <p:blipFill>
          <a:blip r:embed="rId4" cstate="print"/>
          <a:srcRect/>
          <a:stretch>
            <a:fillRect/>
          </a:stretch>
        </p:blipFill>
        <p:spPr bwMode="auto">
          <a:xfrm>
            <a:off x="3733800" y="228600"/>
            <a:ext cx="1805940" cy="181417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bg1"/>
                </a:solidFill>
              </a:rPr>
              <a:t>Testing</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1"/>
          <a:ext cx="8229600" cy="6443777"/>
        </p:xfrm>
        <a:graphic>
          <a:graphicData uri="http://schemas.openxmlformats.org/drawingml/2006/table">
            <a:tbl>
              <a:tblPr firstRow="1" bandRow="1">
                <a:tableStyleId>{5C22544A-7EE6-4342-B048-85BDC9FD1C3A}</a:tableStyleId>
              </a:tblPr>
              <a:tblGrid>
                <a:gridCol w="4114800"/>
                <a:gridCol w="4114800"/>
              </a:tblGrid>
              <a:tr h="581863">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742737">
                <a:tc>
                  <a:txBody>
                    <a:bodyPr/>
                    <a:lstStyle/>
                    <a:p>
                      <a:pPr algn="ctr"/>
                      <a:r>
                        <a:rPr lang="en-US" sz="2800" dirty="0" smtClean="0"/>
                        <a:t>Tests are </a:t>
                      </a:r>
                      <a:r>
                        <a:rPr lang="en-US" sz="2800" baseline="0" dirty="0" smtClean="0"/>
                        <a:t>usually </a:t>
                      </a:r>
                      <a:r>
                        <a:rPr lang="en-US" sz="2800" b="1" baseline="0" dirty="0" smtClean="0"/>
                        <a:t>frequent</a:t>
                      </a:r>
                      <a:r>
                        <a:rPr lang="en-US" sz="2800" baseline="0" dirty="0" smtClean="0"/>
                        <a:t> and cover </a:t>
                      </a:r>
                      <a:r>
                        <a:rPr lang="en-US" sz="2800" b="1" baseline="0" dirty="0" smtClean="0"/>
                        <a:t>small amounts of material.</a:t>
                      </a:r>
                      <a:endParaRPr lang="en-US" sz="2800" b="1" dirty="0"/>
                    </a:p>
                  </a:txBody>
                  <a:tcPr anchor="ctr"/>
                </a:tc>
                <a:tc>
                  <a:txBody>
                    <a:bodyPr/>
                    <a:lstStyle/>
                    <a:p>
                      <a:pPr algn="ctr"/>
                      <a:r>
                        <a:rPr lang="en-US" sz="2800" dirty="0" smtClean="0"/>
                        <a:t>Tests are generally </a:t>
                      </a:r>
                      <a:r>
                        <a:rPr lang="en-US" sz="2800" b="1" dirty="0" smtClean="0"/>
                        <a:t>infrequent</a:t>
                      </a:r>
                      <a:r>
                        <a:rPr lang="en-US" sz="2800" dirty="0" smtClean="0"/>
                        <a:t> and cover</a:t>
                      </a:r>
                      <a:r>
                        <a:rPr lang="en-US" sz="2800" baseline="0" dirty="0" smtClean="0"/>
                        <a:t> </a:t>
                      </a:r>
                      <a:r>
                        <a:rPr lang="en-US" sz="2800" b="1" baseline="0" dirty="0" smtClean="0"/>
                        <a:t>large amounts of material. </a:t>
                      </a:r>
                      <a:r>
                        <a:rPr lang="en-US" sz="2800" baseline="0" dirty="0" smtClean="0"/>
                        <a:t>A course might only have </a:t>
                      </a:r>
                      <a:r>
                        <a:rPr lang="en-US" sz="2800" b="1" baseline="0" dirty="0" smtClean="0"/>
                        <a:t>2 or 3 tests</a:t>
                      </a:r>
                      <a:r>
                        <a:rPr lang="en-US" sz="2800" baseline="0" dirty="0" smtClean="0"/>
                        <a:t> in a semester.</a:t>
                      </a:r>
                    </a:p>
                    <a:p>
                      <a:pPr algn="ctr"/>
                      <a:endParaRPr lang="en-US" sz="2800" baseline="0" dirty="0" smtClean="0"/>
                    </a:p>
                    <a:p>
                      <a:pPr algn="ctr"/>
                      <a:r>
                        <a:rPr lang="en-US" sz="2800" baseline="0" dirty="0" smtClean="0"/>
                        <a:t>Tests may also be </a:t>
                      </a:r>
                      <a:r>
                        <a:rPr lang="en-US" sz="2800" b="1" baseline="0" dirty="0" smtClean="0"/>
                        <a:t>cumulative</a:t>
                      </a:r>
                      <a:r>
                        <a:rPr lang="en-US" sz="2800" baseline="0" dirty="0" smtClean="0"/>
                        <a:t>, meaning that students are asked about material from the entire semester (even if it has already been addressed on an earlier test).</a:t>
                      </a:r>
                      <a:endParaRPr lang="en-US" sz="2800"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5410200"/>
        </p:xfrm>
        <a:graphic>
          <a:graphicData uri="http://schemas.openxmlformats.org/drawingml/2006/table">
            <a:tbl>
              <a:tblPr firstRow="1" bandRow="1">
                <a:tableStyleId>{5C22544A-7EE6-4342-B048-85BDC9FD1C3A}</a:tableStyleId>
              </a:tblPr>
              <a:tblGrid>
                <a:gridCol w="4114800"/>
                <a:gridCol w="4114800"/>
              </a:tblGrid>
              <a:tr h="731968">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678232">
                <a:tc>
                  <a:txBody>
                    <a:bodyPr/>
                    <a:lstStyle/>
                    <a:p>
                      <a:pPr algn="ctr"/>
                      <a:r>
                        <a:rPr lang="en-US" sz="3600" dirty="0" smtClean="0"/>
                        <a:t>Teachers tell students when a test is coming up and </a:t>
                      </a:r>
                      <a:r>
                        <a:rPr lang="en-US" sz="3600" b="1" dirty="0" smtClean="0"/>
                        <a:t>remind them frequently.</a:t>
                      </a:r>
                      <a:endParaRPr lang="en-US" sz="3600" b="1" dirty="0"/>
                    </a:p>
                  </a:txBody>
                  <a:tcPr anchor="ctr"/>
                </a:tc>
                <a:tc>
                  <a:txBody>
                    <a:bodyPr/>
                    <a:lstStyle/>
                    <a:p>
                      <a:pPr algn="ctr"/>
                      <a:r>
                        <a:rPr lang="en-US" sz="3600" dirty="0" smtClean="0"/>
                        <a:t>Professors put test </a:t>
                      </a:r>
                      <a:r>
                        <a:rPr lang="en-US" sz="3600" b="1" dirty="0" smtClean="0"/>
                        <a:t>dates on the syllabus </a:t>
                      </a:r>
                      <a:r>
                        <a:rPr lang="en-US" sz="3600" dirty="0" smtClean="0"/>
                        <a:t>and </a:t>
                      </a:r>
                      <a:r>
                        <a:rPr lang="en-US" sz="3600" b="1" dirty="0" smtClean="0"/>
                        <a:t>may never mention it again </a:t>
                      </a:r>
                      <a:r>
                        <a:rPr lang="en-US" sz="3600" dirty="0" smtClean="0"/>
                        <a:t>until the day</a:t>
                      </a:r>
                      <a:r>
                        <a:rPr lang="en-US" sz="3600" baseline="0" dirty="0" smtClean="0"/>
                        <a:t> of the test. </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298163"/>
        </p:xfrm>
        <a:graphic>
          <a:graphicData uri="http://schemas.openxmlformats.org/drawingml/2006/table">
            <a:tbl>
              <a:tblPr firstRow="1" bandRow="1">
                <a:tableStyleId>{5C22544A-7EE6-4342-B048-85BDC9FD1C3A}</a:tableStyleId>
              </a:tblPr>
              <a:tblGrid>
                <a:gridCol w="4114800"/>
                <a:gridCol w="4114800"/>
              </a:tblGrid>
              <a:tr h="842243">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406157">
                <a:tc>
                  <a:txBody>
                    <a:bodyPr/>
                    <a:lstStyle/>
                    <a:p>
                      <a:pPr algn="ctr"/>
                      <a:r>
                        <a:rPr lang="en-US" sz="3200" dirty="0" smtClean="0"/>
                        <a:t>Teachers almost always </a:t>
                      </a:r>
                      <a:r>
                        <a:rPr lang="en-US" sz="3200" b="1" dirty="0" smtClean="0"/>
                        <a:t>tell students</a:t>
                      </a:r>
                      <a:r>
                        <a:rPr lang="en-US" sz="3200" b="1" baseline="0" dirty="0" smtClean="0"/>
                        <a:t> what they need to study </a:t>
                      </a:r>
                      <a:r>
                        <a:rPr lang="en-US" sz="3200" baseline="0" dirty="0" smtClean="0"/>
                        <a:t>for the test and often </a:t>
                      </a:r>
                      <a:r>
                        <a:rPr lang="en-US" sz="3200" b="1" baseline="0" dirty="0" smtClean="0"/>
                        <a:t>conduct review sessions </a:t>
                      </a:r>
                      <a:r>
                        <a:rPr lang="en-US" sz="3200" baseline="0" dirty="0" smtClean="0"/>
                        <a:t>to point out the most important material.</a:t>
                      </a:r>
                      <a:endParaRPr lang="en-US" sz="3200" b="1" dirty="0"/>
                    </a:p>
                  </a:txBody>
                  <a:tcPr anchor="ctr"/>
                </a:tc>
                <a:tc>
                  <a:txBody>
                    <a:bodyPr/>
                    <a:lstStyle/>
                    <a:p>
                      <a:pPr algn="ctr"/>
                      <a:r>
                        <a:rPr lang="en-US" sz="3200" dirty="0" smtClean="0"/>
                        <a:t>Professors may or</a:t>
                      </a:r>
                      <a:r>
                        <a:rPr lang="en-US" sz="3200" baseline="0" dirty="0" smtClean="0"/>
                        <a:t> may not give students a study guide and </a:t>
                      </a:r>
                      <a:r>
                        <a:rPr lang="en-US" sz="3200" b="1" baseline="0" dirty="0" smtClean="0"/>
                        <a:t>will probably not tell them exactly what to study.</a:t>
                      </a:r>
                    </a:p>
                    <a:p>
                      <a:pPr algn="ctr"/>
                      <a:endParaRPr lang="en-US" sz="3200" baseline="0" dirty="0" smtClean="0"/>
                    </a:p>
                    <a:p>
                      <a:pPr algn="ctr"/>
                      <a:r>
                        <a:rPr lang="en-US" sz="3200" baseline="0" dirty="0" smtClean="0"/>
                        <a:t> If a professor offers a review opportunity, students are expected to </a:t>
                      </a:r>
                      <a:r>
                        <a:rPr lang="en-US" sz="3200" b="1" baseline="0" dirty="0" smtClean="0"/>
                        <a:t>come prepared with questions</a:t>
                      </a:r>
                      <a:r>
                        <a:rPr lang="en-US" sz="3200" baseline="0" dirty="0" smtClean="0"/>
                        <a:t>.</a:t>
                      </a:r>
                      <a:endParaRPr lang="en-US" sz="3200"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1"/>
          <a:ext cx="8229600" cy="6324600"/>
        </p:xfrm>
        <a:graphic>
          <a:graphicData uri="http://schemas.openxmlformats.org/drawingml/2006/table">
            <a:tbl>
              <a:tblPr firstRow="1" bandRow="1">
                <a:tableStyleId>{5C22544A-7EE6-4342-B048-85BDC9FD1C3A}</a:tableStyleId>
              </a:tblPr>
              <a:tblGrid>
                <a:gridCol w="4114800"/>
                <a:gridCol w="4114800"/>
              </a:tblGrid>
              <a:tr h="717138">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607462">
                <a:tc>
                  <a:txBody>
                    <a:bodyPr/>
                    <a:lstStyle/>
                    <a:p>
                      <a:pPr algn="ctr"/>
                      <a:r>
                        <a:rPr lang="en-US" sz="3400" dirty="0" smtClean="0"/>
                        <a:t>Teachers often </a:t>
                      </a:r>
                      <a:r>
                        <a:rPr lang="en-US" sz="3400" b="1" dirty="0" smtClean="0"/>
                        <a:t>rearrange test dates to avoid conflicts </a:t>
                      </a:r>
                      <a:r>
                        <a:rPr lang="en-US" sz="3400" dirty="0" smtClean="0"/>
                        <a:t>with school events or tests in other classes.</a:t>
                      </a:r>
                      <a:endParaRPr lang="en-US" sz="3400" b="0" dirty="0"/>
                    </a:p>
                  </a:txBody>
                  <a:tcPr anchor="ctr"/>
                </a:tc>
                <a:tc>
                  <a:txBody>
                    <a:bodyPr/>
                    <a:lstStyle/>
                    <a:p>
                      <a:pPr algn="ctr"/>
                      <a:r>
                        <a:rPr lang="en-US" sz="3400" baseline="0" dirty="0" smtClean="0"/>
                        <a:t>Professors usually schedule tests and assignments without regard to the demands of other courses or outside activities and are </a:t>
                      </a:r>
                      <a:r>
                        <a:rPr lang="en-US" sz="3400" b="1" baseline="0" dirty="0" smtClean="0"/>
                        <a:t>unlikely to reschedule a test date due to a student conflict.</a:t>
                      </a:r>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8229600" cy="5049819"/>
        </p:xfrm>
        <a:graphic>
          <a:graphicData uri="http://schemas.openxmlformats.org/drawingml/2006/table">
            <a:tbl>
              <a:tblPr firstRow="1" bandRow="1">
                <a:tableStyleId>{5C22544A-7EE6-4342-B048-85BDC9FD1C3A}</a:tableStyleId>
              </a:tblPr>
              <a:tblGrid>
                <a:gridCol w="4114800"/>
                <a:gridCol w="4114800"/>
              </a:tblGrid>
              <a:tr h="680421">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348779">
                <a:tc>
                  <a:txBody>
                    <a:bodyPr/>
                    <a:lstStyle/>
                    <a:p>
                      <a:pPr algn="ctr"/>
                      <a:r>
                        <a:rPr lang="en-US" sz="3600" dirty="0" smtClean="0"/>
                        <a:t>Makeup tests are </a:t>
                      </a:r>
                      <a:r>
                        <a:rPr lang="en-US" sz="3600" b="1" dirty="0" smtClean="0"/>
                        <a:t>often available</a:t>
                      </a:r>
                      <a:r>
                        <a:rPr lang="en-US" sz="3600" dirty="0" smtClean="0"/>
                        <a:t>.</a:t>
                      </a:r>
                      <a:endParaRPr lang="en-US" sz="3600" dirty="0"/>
                    </a:p>
                  </a:txBody>
                  <a:tcPr anchor="ctr"/>
                </a:tc>
                <a:tc>
                  <a:txBody>
                    <a:bodyPr/>
                    <a:lstStyle/>
                    <a:p>
                      <a:pPr algn="ctr"/>
                      <a:r>
                        <a:rPr lang="en-US" sz="3600" baseline="0" dirty="0" smtClean="0"/>
                        <a:t>Makeup tests are </a:t>
                      </a:r>
                      <a:r>
                        <a:rPr lang="en-US" sz="3600" b="1" baseline="0" dirty="0" smtClean="0"/>
                        <a:t>not usually given</a:t>
                      </a:r>
                      <a:r>
                        <a:rPr lang="en-US" sz="3600" baseline="0" dirty="0" smtClean="0"/>
                        <a:t>. If they are, the </a:t>
                      </a:r>
                      <a:r>
                        <a:rPr lang="en-US" sz="3600" b="1" baseline="0" dirty="0" smtClean="0"/>
                        <a:t>student needs to request them</a:t>
                      </a:r>
                      <a:r>
                        <a:rPr lang="en-US" sz="3600" baseline="0" dirty="0" smtClean="0"/>
                        <a:t>.</a:t>
                      </a:r>
                      <a:endParaRPr lang="en-US" sz="3600" b="1" baseline="0" dirty="0" smtClean="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1"/>
          <a:ext cx="8229600" cy="6307863"/>
        </p:xfrm>
        <a:graphic>
          <a:graphicData uri="http://schemas.openxmlformats.org/drawingml/2006/table">
            <a:tbl>
              <a:tblPr firstRow="1" bandRow="1">
                <a:tableStyleId>{5C22544A-7EE6-4342-B048-85BDC9FD1C3A}</a:tableStyleId>
              </a:tblPr>
              <a:tblGrid>
                <a:gridCol w="4114800"/>
                <a:gridCol w="4114800"/>
              </a:tblGrid>
              <a:tr h="64157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606823">
                <a:tc>
                  <a:txBody>
                    <a:bodyPr/>
                    <a:lstStyle/>
                    <a:p>
                      <a:pPr algn="ctr"/>
                      <a:r>
                        <a:rPr lang="en-US" sz="3400" dirty="0" smtClean="0"/>
                        <a:t>A low grade on the first test </a:t>
                      </a:r>
                      <a:r>
                        <a:rPr lang="en-US" sz="3400" b="1" dirty="0" smtClean="0"/>
                        <a:t>may not have a significant impact </a:t>
                      </a:r>
                      <a:r>
                        <a:rPr lang="en-US" sz="3400" dirty="0" smtClean="0"/>
                        <a:t>on the student’s final grade.</a:t>
                      </a:r>
                      <a:endParaRPr lang="en-US" sz="3400" dirty="0"/>
                    </a:p>
                  </a:txBody>
                  <a:tcPr anchor="ctr"/>
                </a:tc>
                <a:tc>
                  <a:txBody>
                    <a:bodyPr/>
                    <a:lstStyle/>
                    <a:p>
                      <a:pPr algn="ctr"/>
                      <a:r>
                        <a:rPr lang="en-US" sz="3400" baseline="0" dirty="0" smtClean="0"/>
                        <a:t>A low grade on the first test </a:t>
                      </a:r>
                      <a:r>
                        <a:rPr lang="en-US" sz="3400" b="1" baseline="0" dirty="0" smtClean="0"/>
                        <a:t>may substantially impact </a:t>
                      </a:r>
                      <a:r>
                        <a:rPr lang="en-US" sz="3400" baseline="0" dirty="0" smtClean="0"/>
                        <a:t>a student’s final grade.</a:t>
                      </a:r>
                    </a:p>
                    <a:p>
                      <a:pPr algn="ctr"/>
                      <a:endParaRPr lang="en-US" sz="3400" b="1" baseline="0" dirty="0" smtClean="0"/>
                    </a:p>
                    <a:p>
                      <a:pPr algn="ctr"/>
                      <a:r>
                        <a:rPr lang="en-US" sz="3400" b="0" baseline="0" dirty="0" smtClean="0"/>
                        <a:t>Performing well on the first test may be </a:t>
                      </a:r>
                      <a:r>
                        <a:rPr lang="en-US" sz="3400" b="1" baseline="0" dirty="0" smtClean="0"/>
                        <a:t>very important to succeeding</a:t>
                      </a:r>
                      <a:r>
                        <a:rPr lang="en-US" sz="3400" b="0" baseline="0" dirty="0" smtClean="0"/>
                        <a:t> in the class.</a:t>
                      </a:r>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400800"/>
        </p:xfrm>
        <a:graphic>
          <a:graphicData uri="http://schemas.openxmlformats.org/drawingml/2006/table">
            <a:tbl>
              <a:tblPr firstRow="1" bandRow="1">
                <a:tableStyleId>{5C22544A-7EE6-4342-B048-85BDC9FD1C3A}</a:tableStyleId>
              </a:tblPr>
              <a:tblGrid>
                <a:gridCol w="4114800"/>
                <a:gridCol w="4114800"/>
              </a:tblGrid>
              <a:tr h="77589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624903">
                <a:tc>
                  <a:txBody>
                    <a:bodyPr/>
                    <a:lstStyle/>
                    <a:p>
                      <a:pPr algn="ctr"/>
                      <a:r>
                        <a:rPr lang="en-US" sz="3200" dirty="0" smtClean="0"/>
                        <a:t>Students are often expected to </a:t>
                      </a:r>
                      <a:r>
                        <a:rPr lang="en-US" sz="3200" b="1" dirty="0" smtClean="0"/>
                        <a:t>reproduce</a:t>
                      </a:r>
                      <a:r>
                        <a:rPr lang="en-US" sz="3200" dirty="0" smtClean="0"/>
                        <a:t> what they were taught </a:t>
                      </a:r>
                      <a:r>
                        <a:rPr lang="en-US" sz="3200" b="1" dirty="0" smtClean="0"/>
                        <a:t>in the same way </a:t>
                      </a:r>
                      <a:r>
                        <a:rPr lang="en-US" sz="3200" dirty="0" smtClean="0"/>
                        <a:t>it was presented to them.</a:t>
                      </a:r>
                    </a:p>
                    <a:p>
                      <a:pPr algn="ctr"/>
                      <a:endParaRPr lang="en-US" sz="3200" dirty="0" smtClean="0"/>
                    </a:p>
                    <a:p>
                      <a:pPr algn="ctr"/>
                      <a:r>
                        <a:rPr lang="en-US" sz="3200" dirty="0" smtClean="0"/>
                        <a:t>When taking a test, students must usually </a:t>
                      </a:r>
                      <a:r>
                        <a:rPr lang="en-US" sz="3200" b="1" dirty="0" smtClean="0"/>
                        <a:t>solve the same kinds of problems</a:t>
                      </a:r>
                      <a:r>
                        <a:rPr lang="en-US" sz="3200" dirty="0" smtClean="0"/>
                        <a:t> they were shown how to solve.</a:t>
                      </a:r>
                      <a:endParaRPr lang="en-US" sz="3200" dirty="0"/>
                    </a:p>
                  </a:txBody>
                  <a:tcPr anchor="ctr"/>
                </a:tc>
                <a:tc>
                  <a:txBody>
                    <a:bodyPr/>
                    <a:lstStyle/>
                    <a:p>
                      <a:pPr algn="ctr"/>
                      <a:r>
                        <a:rPr lang="en-US" sz="3200" baseline="0" dirty="0" smtClean="0"/>
                        <a:t>Students are often expected to </a:t>
                      </a:r>
                      <a:r>
                        <a:rPr lang="en-US" sz="3200" b="1" baseline="0" dirty="0" smtClean="0"/>
                        <a:t>apply what they have learned to new situations </a:t>
                      </a:r>
                      <a:r>
                        <a:rPr lang="en-US" sz="3200" baseline="0" dirty="0" smtClean="0"/>
                        <a:t>or to </a:t>
                      </a:r>
                      <a:r>
                        <a:rPr lang="en-US" sz="3200" b="1" baseline="0" dirty="0" smtClean="0"/>
                        <a:t>solve new kinds of problems </a:t>
                      </a:r>
                      <a:r>
                        <a:rPr lang="en-US" sz="3200" baseline="0" dirty="0" smtClean="0"/>
                        <a:t>when taking a test. </a:t>
                      </a:r>
                    </a:p>
                  </a:txBody>
                  <a:tcPr anchor="ct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92421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bg1"/>
                </a:solidFill>
              </a:rPr>
              <a:t>Grades</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791200"/>
        </p:xfrm>
        <a:graphic>
          <a:graphicData uri="http://schemas.openxmlformats.org/drawingml/2006/table">
            <a:tbl>
              <a:tblPr firstRow="1" bandRow="1">
                <a:tableStyleId>{5C22544A-7EE6-4342-B048-85BDC9FD1C3A}</a:tableStyleId>
              </a:tblPr>
              <a:tblGrid>
                <a:gridCol w="4114800"/>
                <a:gridCol w="4114800"/>
              </a:tblGrid>
              <a:tr h="783515">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007685">
                <a:tc>
                  <a:txBody>
                    <a:bodyPr/>
                    <a:lstStyle/>
                    <a:p>
                      <a:pPr algn="ctr"/>
                      <a:r>
                        <a:rPr lang="en-US" sz="3600" dirty="0" smtClean="0"/>
                        <a:t>Grades are given for </a:t>
                      </a:r>
                      <a:r>
                        <a:rPr lang="en-US" sz="3600" b="1" dirty="0" smtClean="0"/>
                        <a:t>most, if not all, </a:t>
                      </a:r>
                      <a:r>
                        <a:rPr lang="en-US" sz="3600" dirty="0" smtClean="0"/>
                        <a:t>assigned work.</a:t>
                      </a:r>
                      <a:endParaRPr lang="en-US" sz="3600" dirty="0"/>
                    </a:p>
                  </a:txBody>
                  <a:tcPr anchor="ctr"/>
                </a:tc>
                <a:tc>
                  <a:txBody>
                    <a:bodyPr/>
                    <a:lstStyle/>
                    <a:p>
                      <a:pPr algn="ctr"/>
                      <a:r>
                        <a:rPr lang="en-US" sz="3600" dirty="0" smtClean="0"/>
                        <a:t>Professors may</a:t>
                      </a:r>
                      <a:r>
                        <a:rPr lang="en-US" sz="3600" baseline="0" dirty="0" smtClean="0"/>
                        <a:t> assign work and expect it to be completed but </a:t>
                      </a:r>
                      <a:r>
                        <a:rPr lang="en-US" sz="3600" b="1" baseline="0" dirty="0" smtClean="0"/>
                        <a:t>never collect or grade it.</a:t>
                      </a:r>
                      <a:endParaRPr lang="en-US" sz="3600" b="1"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6172200"/>
        </p:xfrm>
        <a:graphic>
          <a:graphicData uri="http://schemas.openxmlformats.org/drawingml/2006/table">
            <a:tbl>
              <a:tblPr firstRow="1" bandRow="1">
                <a:tableStyleId>{5C22544A-7EE6-4342-B048-85BDC9FD1C3A}</a:tableStyleId>
              </a:tblPr>
              <a:tblGrid>
                <a:gridCol w="4114800"/>
                <a:gridCol w="4114800"/>
              </a:tblGrid>
              <a:tr h="835062">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337138">
                <a:tc>
                  <a:txBody>
                    <a:bodyPr/>
                    <a:lstStyle/>
                    <a:p>
                      <a:pPr algn="ctr"/>
                      <a:r>
                        <a:rPr lang="en-US" sz="3200" dirty="0" smtClean="0"/>
                        <a:t>Homework, quizzes, projects, and extra credit often raise a student’s overall grade when test grades are low because </a:t>
                      </a:r>
                      <a:r>
                        <a:rPr lang="en-US" sz="3200" b="1" baseline="0" dirty="0" smtClean="0"/>
                        <a:t>many assignments are averaged into the final grade.</a:t>
                      </a:r>
                      <a:endParaRPr lang="en-US" sz="3200" b="1" dirty="0" smtClean="0"/>
                    </a:p>
                    <a:p>
                      <a:pPr algn="ctr"/>
                      <a:endParaRPr lang="en-US" sz="3200" dirty="0"/>
                    </a:p>
                  </a:txBody>
                  <a:tcPr anchor="ctr"/>
                </a:tc>
                <a:tc>
                  <a:txBody>
                    <a:bodyPr/>
                    <a:lstStyle/>
                    <a:p>
                      <a:pPr algn="ctr"/>
                      <a:r>
                        <a:rPr lang="en-US" sz="3200" dirty="0" smtClean="0"/>
                        <a:t>Test grades usually carry a great amount of weight in the final grade.</a:t>
                      </a:r>
                      <a:r>
                        <a:rPr lang="en-US" sz="3200" baseline="0" dirty="0" smtClean="0"/>
                        <a:t> Homework may be ungraded and extra credit is rarely available. </a:t>
                      </a:r>
                      <a:r>
                        <a:rPr lang="en-US" sz="3200" b="1" baseline="0" dirty="0" smtClean="0"/>
                        <a:t>Tests or papers are often the only grades</a:t>
                      </a:r>
                      <a:r>
                        <a:rPr lang="en-US" sz="3200" baseline="0" dirty="0" smtClean="0"/>
                        <a:t> students get in a class.</a:t>
                      </a:r>
                      <a:endParaRPr lang="en-US" sz="3200" b="0"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1"/>
          <a:ext cx="8229600" cy="5562600"/>
        </p:xfrm>
        <a:graphic>
          <a:graphicData uri="http://schemas.openxmlformats.org/drawingml/2006/table">
            <a:tbl>
              <a:tblPr firstRow="1" bandRow="1">
                <a:tableStyleId>{5C22544A-7EE6-4342-B048-85BDC9FD1C3A}</a:tableStyleId>
              </a:tblPr>
              <a:tblGrid>
                <a:gridCol w="4114800"/>
                <a:gridCol w="4114800"/>
              </a:tblGrid>
              <a:tr h="772227">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790373">
                <a:tc>
                  <a:txBody>
                    <a:bodyPr/>
                    <a:lstStyle/>
                    <a:p>
                      <a:pPr algn="ctr"/>
                      <a:r>
                        <a:rPr lang="en-US" sz="3600" b="1" dirty="0" smtClean="0"/>
                        <a:t>Teachers inform students </a:t>
                      </a:r>
                      <a:r>
                        <a:rPr lang="en-US" sz="3600" dirty="0" smtClean="0"/>
                        <a:t>when they are doing poorly and often provide opportunities to catch</a:t>
                      </a:r>
                      <a:r>
                        <a:rPr lang="en-US" sz="3600" baseline="0" dirty="0" smtClean="0"/>
                        <a:t> up.</a:t>
                      </a:r>
                      <a:endParaRPr lang="en-US" sz="3600" dirty="0"/>
                    </a:p>
                  </a:txBody>
                  <a:tcPr anchor="ctr"/>
                </a:tc>
                <a:tc>
                  <a:txBody>
                    <a:bodyPr/>
                    <a:lstStyle/>
                    <a:p>
                      <a:pPr algn="ctr"/>
                      <a:r>
                        <a:rPr lang="en-US" sz="3600" dirty="0" smtClean="0"/>
                        <a:t>Professors </a:t>
                      </a:r>
                      <a:r>
                        <a:rPr lang="en-US" sz="3600" b="1" dirty="0" smtClean="0"/>
                        <a:t>expect</a:t>
                      </a:r>
                      <a:r>
                        <a:rPr lang="en-US" sz="3600" dirty="0" smtClean="0"/>
                        <a:t> </a:t>
                      </a:r>
                      <a:r>
                        <a:rPr lang="en-US" sz="3600" b="1" dirty="0" smtClean="0"/>
                        <a:t>students to keep</a:t>
                      </a:r>
                      <a:r>
                        <a:rPr lang="en-US" sz="3600" b="1" baseline="0" dirty="0" smtClean="0"/>
                        <a:t> up </a:t>
                      </a:r>
                      <a:r>
                        <a:rPr lang="en-US" sz="3600" baseline="0" dirty="0" smtClean="0"/>
                        <a:t>with their own grades.</a:t>
                      </a:r>
                      <a:endParaRPr lang="en-US" sz="3600"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6248400"/>
        </p:xfrm>
        <a:graphic>
          <a:graphicData uri="http://schemas.openxmlformats.org/drawingml/2006/table">
            <a:tbl>
              <a:tblPr firstRow="1" bandRow="1">
                <a:tableStyleId>{5C22544A-7EE6-4342-B048-85BDC9FD1C3A}</a:tableStyleId>
              </a:tblPr>
              <a:tblGrid>
                <a:gridCol w="4114800"/>
                <a:gridCol w="4114800"/>
              </a:tblGrid>
              <a:tr h="802362">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446038">
                <a:tc>
                  <a:txBody>
                    <a:bodyPr/>
                    <a:lstStyle/>
                    <a:p>
                      <a:pPr algn="ctr"/>
                      <a:r>
                        <a:rPr lang="en-US" sz="3200" b="1" dirty="0" smtClean="0"/>
                        <a:t>Effort often counts</a:t>
                      </a:r>
                      <a:r>
                        <a:rPr lang="en-US" sz="3200" dirty="0" smtClean="0"/>
                        <a:t>, and students who put forth good</a:t>
                      </a:r>
                      <a:r>
                        <a:rPr lang="en-US" sz="3200" baseline="0" dirty="0" smtClean="0"/>
                        <a:t> effort may get a higher grade even if their performance does not meet the teacher’s standards.</a:t>
                      </a:r>
                      <a:endParaRPr lang="en-US" sz="3200" dirty="0"/>
                    </a:p>
                  </a:txBody>
                  <a:tcPr anchor="ctr"/>
                </a:tc>
                <a:tc>
                  <a:txBody>
                    <a:bodyPr/>
                    <a:lstStyle/>
                    <a:p>
                      <a:pPr algn="ctr"/>
                      <a:r>
                        <a:rPr lang="en-US" sz="3200" dirty="0" smtClean="0"/>
                        <a:t>Putting forth good effort is important in regard to the professor’s willingness to help a student achieve a better grade, but </a:t>
                      </a:r>
                      <a:r>
                        <a:rPr lang="en-US" sz="3200" b="1" dirty="0" smtClean="0"/>
                        <a:t>effort will not substitute for performance in the grading process.</a:t>
                      </a:r>
                      <a:endParaRPr lang="en-US" sz="3200" b="1" dirty="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5410200"/>
        </p:xfrm>
        <a:graphic>
          <a:graphicData uri="http://schemas.openxmlformats.org/drawingml/2006/table">
            <a:tbl>
              <a:tblPr firstRow="1" bandRow="1">
                <a:tableStyleId>{5C22544A-7EE6-4342-B048-85BDC9FD1C3A}</a:tableStyleId>
              </a:tblPr>
              <a:tblGrid>
                <a:gridCol w="4114800"/>
                <a:gridCol w="4114800"/>
              </a:tblGrid>
              <a:tr h="731968">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678232">
                <a:tc>
                  <a:txBody>
                    <a:bodyPr/>
                    <a:lstStyle/>
                    <a:p>
                      <a:pPr algn="ctr"/>
                      <a:r>
                        <a:rPr lang="en-US" sz="3600" b="1" dirty="0" smtClean="0"/>
                        <a:t>Report cards and progress reports are sent home </a:t>
                      </a:r>
                      <a:r>
                        <a:rPr lang="en-US" sz="3600" dirty="0" smtClean="0"/>
                        <a:t>to inform parents or guardians of a student’s grades.</a:t>
                      </a:r>
                      <a:endParaRPr lang="en-US" sz="3600" dirty="0"/>
                    </a:p>
                  </a:txBody>
                  <a:tcPr anchor="ctr"/>
                </a:tc>
                <a:tc>
                  <a:txBody>
                    <a:bodyPr/>
                    <a:lstStyle/>
                    <a:p>
                      <a:pPr algn="ctr"/>
                      <a:r>
                        <a:rPr lang="en-US" sz="3600" dirty="0" smtClean="0"/>
                        <a:t>The </a:t>
                      </a:r>
                      <a:r>
                        <a:rPr lang="en-US" sz="3600" b="1" dirty="0" smtClean="0"/>
                        <a:t>university will not inform parents </a:t>
                      </a:r>
                      <a:r>
                        <a:rPr lang="en-US" sz="3600" dirty="0" smtClean="0"/>
                        <a:t>of grades.</a:t>
                      </a:r>
                      <a:endParaRPr lang="en-US" sz="3600" b="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6096000"/>
        </p:xfrm>
        <a:graphic>
          <a:graphicData uri="http://schemas.openxmlformats.org/drawingml/2006/table">
            <a:tbl>
              <a:tblPr firstRow="1" bandRow="1">
                <a:tableStyleId>{5C22544A-7EE6-4342-B048-85BDC9FD1C3A}</a:tableStyleId>
              </a:tblPr>
              <a:tblGrid>
                <a:gridCol w="4114800"/>
                <a:gridCol w="4114800"/>
              </a:tblGrid>
              <a:tr h="750831">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5345169">
                <a:tc>
                  <a:txBody>
                    <a:bodyPr/>
                    <a:lstStyle/>
                    <a:p>
                      <a:pPr algn="ctr"/>
                      <a:r>
                        <a:rPr lang="en-US" sz="3400" b="1" baseline="0" dirty="0" smtClean="0"/>
                        <a:t>Teachers</a:t>
                      </a:r>
                      <a:r>
                        <a:rPr lang="en-US" sz="3400" baseline="0" dirty="0" smtClean="0"/>
                        <a:t> will usually </a:t>
                      </a:r>
                      <a:r>
                        <a:rPr lang="en-US" sz="3400" b="0" baseline="0" dirty="0" smtClean="0"/>
                        <a:t>try to </a:t>
                      </a:r>
                      <a:r>
                        <a:rPr lang="en-US" sz="3400" b="1" baseline="0" dirty="0" smtClean="0"/>
                        <a:t>help students in many ways</a:t>
                      </a:r>
                      <a:r>
                        <a:rPr lang="en-US" sz="3400" baseline="0" dirty="0" smtClean="0"/>
                        <a:t> to keep their grades up.</a:t>
                      </a:r>
                      <a:endParaRPr lang="en-US" sz="3400" b="1" dirty="0"/>
                    </a:p>
                  </a:txBody>
                  <a:tcPr anchor="ctr"/>
                </a:tc>
                <a:tc>
                  <a:txBody>
                    <a:bodyPr/>
                    <a:lstStyle/>
                    <a:p>
                      <a:pPr algn="ctr"/>
                      <a:r>
                        <a:rPr lang="en-US" sz="3400" b="0" dirty="0" smtClean="0"/>
                        <a:t>Students</a:t>
                      </a:r>
                      <a:r>
                        <a:rPr lang="en-US" sz="3400" b="0" baseline="0" dirty="0" smtClean="0"/>
                        <a:t> with poor grades must </a:t>
                      </a:r>
                      <a:r>
                        <a:rPr lang="en-US" sz="3400" b="1" baseline="0" dirty="0" smtClean="0"/>
                        <a:t>seek help </a:t>
                      </a:r>
                      <a:r>
                        <a:rPr lang="en-US" sz="3400" b="0" baseline="0" dirty="0" smtClean="0"/>
                        <a:t>from the </a:t>
                      </a:r>
                      <a:r>
                        <a:rPr lang="en-US" sz="3400" b="1" baseline="0" dirty="0" smtClean="0"/>
                        <a:t>professor</a:t>
                      </a:r>
                      <a:r>
                        <a:rPr lang="en-US" sz="3400" b="0" baseline="0" dirty="0" smtClean="0"/>
                        <a:t> </a:t>
                      </a:r>
                      <a:r>
                        <a:rPr lang="en-US" sz="3400" b="1" baseline="0" dirty="0" smtClean="0"/>
                        <a:t>and other resources</a:t>
                      </a:r>
                      <a:r>
                        <a:rPr lang="en-US" sz="3400" b="0" baseline="0" dirty="0" smtClean="0"/>
                        <a:t>.</a:t>
                      </a:r>
                    </a:p>
                    <a:p>
                      <a:pPr algn="ctr"/>
                      <a:endParaRPr lang="en-US" sz="3400" b="0" baseline="0" dirty="0" smtClean="0"/>
                    </a:p>
                    <a:p>
                      <a:pPr algn="ctr"/>
                      <a:r>
                        <a:rPr lang="en-US" sz="3400" b="0" baseline="0" dirty="0" smtClean="0"/>
                        <a:t>Students can be put on </a:t>
                      </a:r>
                      <a:r>
                        <a:rPr lang="en-US" sz="3400" b="1" baseline="0" dirty="0" smtClean="0"/>
                        <a:t>academic probation </a:t>
                      </a:r>
                      <a:r>
                        <a:rPr lang="en-US" sz="3400" b="0" baseline="0" dirty="0" smtClean="0"/>
                        <a:t>for poor grades.</a:t>
                      </a:r>
                      <a:endParaRPr lang="en-US" sz="3400" b="1"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5645321"/>
        </p:xfrm>
        <a:graphic>
          <a:graphicData uri="http://schemas.openxmlformats.org/drawingml/2006/table">
            <a:tbl>
              <a:tblPr firstRow="1" bandRow="1">
                <a:tableStyleId>{5C22544A-7EE6-4342-B048-85BDC9FD1C3A}</a:tableStyleId>
              </a:tblPr>
              <a:tblGrid>
                <a:gridCol w="4114800"/>
                <a:gridCol w="4114800"/>
              </a:tblGrid>
              <a:tr h="694519">
                <a:tc>
                  <a:txBody>
                    <a:bodyPr/>
                    <a:lstStyle/>
                    <a:p>
                      <a:pPr algn="ctr"/>
                      <a:r>
                        <a:rPr lang="en-US" sz="4000" dirty="0" smtClean="0"/>
                        <a:t>High School</a:t>
                      </a:r>
                      <a:endParaRPr lang="en-US" sz="4000" dirty="0"/>
                    </a:p>
                  </a:txBody>
                  <a:tcPr/>
                </a:tc>
                <a:tc>
                  <a:txBody>
                    <a:bodyPr/>
                    <a:lstStyle/>
                    <a:p>
                      <a:pPr algn="ctr"/>
                      <a:r>
                        <a:rPr lang="en-US" sz="4000" dirty="0" smtClean="0"/>
                        <a:t>College</a:t>
                      </a:r>
                      <a:endParaRPr lang="en-US" sz="4000" dirty="0"/>
                    </a:p>
                  </a:txBody>
                  <a:tcPr/>
                </a:tc>
              </a:tr>
              <a:tr h="4944281">
                <a:tc>
                  <a:txBody>
                    <a:bodyPr/>
                    <a:lstStyle/>
                    <a:p>
                      <a:pPr algn="ctr"/>
                      <a:r>
                        <a:rPr lang="en-US" sz="3600" b="0" baseline="0" dirty="0" smtClean="0"/>
                        <a:t>Students can graduate as long as they have passed all required courses with a </a:t>
                      </a:r>
                      <a:r>
                        <a:rPr lang="en-US" sz="3600" b="1" baseline="0" dirty="0" smtClean="0"/>
                        <a:t>grade of D or higher.</a:t>
                      </a:r>
                      <a:endParaRPr lang="en-US" sz="3600" b="1" dirty="0"/>
                    </a:p>
                  </a:txBody>
                  <a:tcPr anchor="ctr"/>
                </a:tc>
                <a:tc>
                  <a:txBody>
                    <a:bodyPr/>
                    <a:lstStyle/>
                    <a:p>
                      <a:pPr algn="ctr"/>
                      <a:r>
                        <a:rPr lang="en-US" sz="3600" b="0" dirty="0" smtClean="0"/>
                        <a:t>Students can graduate only</a:t>
                      </a:r>
                      <a:r>
                        <a:rPr lang="en-US" sz="3600" b="0" baseline="0" dirty="0" smtClean="0"/>
                        <a:t> if their grade point average meets the departmental standard (usually a </a:t>
                      </a:r>
                      <a:r>
                        <a:rPr lang="en-US" sz="3600" b="1" baseline="0" dirty="0" smtClean="0"/>
                        <a:t>2.0 or C</a:t>
                      </a:r>
                      <a:r>
                        <a:rPr lang="en-US" sz="3600" b="0" baseline="0" dirty="0" smtClean="0"/>
                        <a:t>).</a:t>
                      </a:r>
                      <a:endParaRPr lang="en-US" sz="3600" b="0" dirty="0"/>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TotalTime>
  <Words>2201</Words>
  <Application>Microsoft Office PowerPoint</Application>
  <PresentationFormat>On-screen Show (4:3)</PresentationFormat>
  <Paragraphs>126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High School vs. College:  A Comparison of What to Expect</vt:lpstr>
      <vt:lpstr>Grades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39</cp:revision>
  <dcterms:created xsi:type="dcterms:W3CDTF">2012-11-19T01:29:57Z</dcterms:created>
  <dcterms:modified xsi:type="dcterms:W3CDTF">2013-05-17T13:06:23Z</dcterms:modified>
</cp:coreProperties>
</file>