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5" r:id="rId3"/>
    <p:sldId id="257" r:id="rId4"/>
    <p:sldId id="258" r:id="rId5"/>
    <p:sldId id="259" r:id="rId6"/>
    <p:sldId id="260" r:id="rId7"/>
    <p:sldId id="261" r:id="rId8"/>
    <p:sldId id="262" r:id="rId9"/>
    <p:sldId id="266" r:id="rId10"/>
    <p:sldId id="263" r:id="rId11"/>
    <p:sldId id="267" r:id="rId12"/>
    <p:sldId id="268" r:id="rId13"/>
    <p:sldId id="270" r:id="rId14"/>
    <p:sldId id="271" r:id="rId15"/>
    <p:sldId id="275" r:id="rId16"/>
    <p:sldId id="276" r:id="rId17"/>
    <p:sldId id="273" r:id="rId18"/>
    <p:sldId id="274" r:id="rId1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315" autoAdjust="0"/>
  </p:normalViewPr>
  <p:slideViewPr>
    <p:cSldViewPr>
      <p:cViewPr>
        <p:scale>
          <a:sx n="60" d="100"/>
          <a:sy n="60" d="100"/>
        </p:scale>
        <p:origin x="-3084" y="-2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5/17/2013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263228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1 Lesson 2</a:t>
            </a:r>
          </a:p>
          <a:p>
            <a:endParaRPr lang="en-US" b="0" dirty="0" smtClean="0">
              <a:solidFill>
                <a:schemeClr val="tx1"/>
              </a:solidFill>
            </a:endParaRPr>
          </a:p>
          <a:p>
            <a:r>
              <a:rPr lang="en-US" b="0" dirty="0" smtClean="0">
                <a:solidFill>
                  <a:schemeClr val="tx1"/>
                </a:solidFill>
              </a:rPr>
              <a:t>All information in this lecture</a:t>
            </a:r>
            <a:r>
              <a:rPr lang="en-US" b="0" baseline="0" dirty="0" smtClean="0">
                <a:solidFill>
                  <a:schemeClr val="tx1"/>
                </a:solidFill>
              </a:rPr>
              <a:t> is adapted from the website of Southern Methodist University’s </a:t>
            </a:r>
            <a:r>
              <a:rPr lang="en-US" b="0" baseline="0" dirty="0" err="1" smtClean="0">
                <a:solidFill>
                  <a:schemeClr val="tx1"/>
                </a:solidFill>
              </a:rPr>
              <a:t>Altshuler</a:t>
            </a:r>
            <a:r>
              <a:rPr lang="en-US" b="0" baseline="0" dirty="0" smtClean="0">
                <a:solidFill>
                  <a:schemeClr val="tx1"/>
                </a:solidFill>
              </a:rPr>
              <a:t> Learning Enhancement Center.</a:t>
            </a:r>
          </a:p>
          <a:p>
            <a:endParaRPr lang="en-US" b="0" baseline="0" dirty="0" smtClean="0">
              <a:solidFill>
                <a:schemeClr val="tx1"/>
              </a:solidFill>
            </a:endParaRPr>
          </a:p>
          <a:p>
            <a:pPr defTabSz="932871">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High school </a:t>
            </a:r>
            <a:r>
              <a:rPr lang="en-US" baseline="0" dirty="0" smtClean="0">
                <a:solidFill>
                  <a:schemeClr val="tx1"/>
                </a:solidFill>
              </a:rPr>
              <a:t>students are held accountable for doing their homework because their teachers collect and grade it.</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College students must hold themselves accountable for doing their homework because the professor doesn’t usually collect it. Some students assume that if the homework is not going to be graded, it is not important to complete it. This is false, because professors often make assignments that cover material that wasn’t fully covered in class, so if students do not complete the assignments then they will be lacking in a skill that they will be tested on.</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College</a:t>
            </a:r>
            <a:r>
              <a:rPr lang="en-US" baseline="0" dirty="0" smtClean="0">
                <a:solidFill>
                  <a:schemeClr val="tx1"/>
                </a:solidFill>
              </a:rPr>
              <a:t> s</a:t>
            </a:r>
            <a:r>
              <a:rPr lang="en-US" dirty="0" smtClean="0">
                <a:solidFill>
                  <a:schemeClr val="tx1"/>
                </a:solidFill>
              </a:rPr>
              <a:t>tudents are expected to know what is due</a:t>
            </a:r>
            <a:r>
              <a:rPr lang="en-US" baseline="0" dirty="0" smtClean="0">
                <a:solidFill>
                  <a:schemeClr val="tx1"/>
                </a:solidFill>
              </a:rPr>
              <a:t> and when it is due and to turn it in on time. Even if the professor doesn’t mention the assignment, the student is still expected to turn it in on the due date, which is usually listed in the syllabus.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High school students are often</a:t>
            </a:r>
            <a:r>
              <a:rPr lang="en-US" baseline="0" dirty="0" smtClean="0">
                <a:solidFill>
                  <a:schemeClr val="tx1"/>
                </a:solidFill>
              </a:rPr>
              <a:t> accustomed to </a:t>
            </a:r>
            <a:r>
              <a:rPr lang="en-US" i="1" baseline="0" dirty="0" smtClean="0">
                <a:solidFill>
                  <a:schemeClr val="tx1"/>
                </a:solidFill>
              </a:rPr>
              <a:t>copying</a:t>
            </a:r>
            <a:r>
              <a:rPr lang="en-US" baseline="0" dirty="0" smtClean="0">
                <a:solidFill>
                  <a:schemeClr val="tx1"/>
                </a:solidFill>
              </a:rPr>
              <a:t> notes instead of </a:t>
            </a:r>
            <a:r>
              <a:rPr lang="en-US" i="1" baseline="0" dirty="0" smtClean="0">
                <a:solidFill>
                  <a:schemeClr val="tx1"/>
                </a:solidFill>
              </a:rPr>
              <a:t>taking</a:t>
            </a:r>
            <a:r>
              <a:rPr lang="en-US" baseline="0" dirty="0" smtClean="0">
                <a:solidFill>
                  <a:schemeClr val="tx1"/>
                </a:solidFill>
              </a:rPr>
              <a:t> notes.</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College students need to </a:t>
            </a:r>
            <a:r>
              <a:rPr lang="en-US" i="1" baseline="0" dirty="0" smtClean="0">
                <a:solidFill>
                  <a:schemeClr val="tx1"/>
                </a:solidFill>
              </a:rPr>
              <a:t>listen</a:t>
            </a:r>
            <a:r>
              <a:rPr lang="en-US" baseline="0" dirty="0" smtClean="0">
                <a:solidFill>
                  <a:schemeClr val="tx1"/>
                </a:solidFill>
              </a:rPr>
              <a:t> to the lecture, </a:t>
            </a:r>
            <a:r>
              <a:rPr lang="en-US" i="1" baseline="0" dirty="0" smtClean="0">
                <a:solidFill>
                  <a:schemeClr val="tx1"/>
                </a:solidFill>
              </a:rPr>
              <a:t>understand</a:t>
            </a:r>
            <a:r>
              <a:rPr lang="en-US" baseline="0" dirty="0" smtClean="0">
                <a:solidFill>
                  <a:schemeClr val="tx1"/>
                </a:solidFill>
              </a:rPr>
              <a:t> the material, </a:t>
            </a:r>
            <a:r>
              <a:rPr lang="en-US" i="1" baseline="0" dirty="0" smtClean="0">
                <a:solidFill>
                  <a:schemeClr val="tx1"/>
                </a:solidFill>
              </a:rPr>
              <a:t>evaluate</a:t>
            </a:r>
            <a:r>
              <a:rPr lang="en-US" baseline="0" dirty="0" smtClean="0">
                <a:solidFill>
                  <a:schemeClr val="tx1"/>
                </a:solidFill>
              </a:rPr>
              <a:t> what information is important, and </a:t>
            </a:r>
            <a:r>
              <a:rPr lang="en-US" i="1" baseline="0" dirty="0" smtClean="0">
                <a:solidFill>
                  <a:schemeClr val="tx1"/>
                </a:solidFill>
              </a:rPr>
              <a:t>write</a:t>
            </a:r>
            <a:r>
              <a:rPr lang="en-US" baseline="0" dirty="0" smtClean="0">
                <a:solidFill>
                  <a:schemeClr val="tx1"/>
                </a:solidFill>
              </a:rPr>
              <a:t> coherent notes.</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Some college professors may simply lecture and occasionally jot something down. Other professors may use an outline or a PowerPoint presentation, but students are expected to write down more than just the information on the slides. These are intended as a skeleton around which students build their notes, not as comprehensive notes.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Test dates and assignments may be written</a:t>
            </a:r>
            <a:r>
              <a:rPr lang="en-US" baseline="0" dirty="0" smtClean="0">
                <a:solidFill>
                  <a:schemeClr val="tx1"/>
                </a:solidFill>
              </a:rPr>
              <a:t> on the board or mentioned in class in high school. This is not possible in college because classrooms are shared and class time is devoted to lecture. The course syllabus is the student’s contract with the professor for that class, so students are expected to keep up with it and refer to it often.</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Many professors are excellent teachers. However, for</a:t>
            </a:r>
            <a:r>
              <a:rPr lang="en-US" baseline="0" dirty="0" smtClean="0">
                <a:solidFill>
                  <a:schemeClr val="tx1"/>
                </a:solidFill>
              </a:rPr>
              <a:t> college professors, it is more important for them to know their subject area extremely well than for them to know about teaching methods. This goes back to the idea from earlier that the professor’s role is to “profess” the subject, while the teacher’s role is to “teach” the subject.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Students who have difficulty learning from a professor in college must take steps on their own to learn the material, whether it’s from a classmate, a tutor, or independently. Some professors will adapt their teaching style if a student indicates they are having difficulty, but most will not.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A fairly drastic difference</a:t>
            </a:r>
            <a:r>
              <a:rPr lang="en-US" baseline="0" dirty="0" smtClean="0">
                <a:solidFill>
                  <a:schemeClr val="tx1"/>
                </a:solidFill>
              </a:rPr>
              <a:t> between many high school and college courses is the amount and depth of independent and critical thinking required of students.</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In many high school classes, students are simply expected to take in what they are told. When critical thinking skills are required, the teacher often walks the students through the process and draws the connections for them as needed.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However, college professors are more likely to simply present the information without making the connections for the students – assuming that the students will use their study time outside of class and critical thinking skills to independently draw connections and reach conclusions themselves.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Once again,</a:t>
            </a:r>
            <a:r>
              <a:rPr lang="en-US" baseline="0" dirty="0" smtClean="0">
                <a:solidFill>
                  <a:schemeClr val="tx1"/>
                </a:solidFill>
              </a:rPr>
              <a:t> this is and example of where the student must take responsibility for their own education in college.</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High school teachers not only know where most students stand in the class at any given point, but they also are more likely to reach out to a student who is struggling.</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In contrast, a college professor may have hundreds of students and is less likely to keep a running mental list of which students may be currently doing poorly. As a result, the student needs to take the initiative to seek out contact and ask for support if it’s needed.</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High school teachers will often take time to meet with students who need help either before, during,</a:t>
            </a:r>
            <a:r>
              <a:rPr lang="en-US" baseline="0" dirty="0" smtClean="0">
                <a:solidFill>
                  <a:schemeClr val="tx1"/>
                </a:solidFill>
              </a:rPr>
              <a:t> or after class. Their schedule may be more flexible and they may have time built into the class for questions or issues that are not directly related to that day’s lesson.</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College professors all have scheduled office hours during the week. Students who need to meet with a professor about a grade, assignment, or any issue not directly related to that day’s lecture are expected to attend the office hours and not to interrupt class.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18</a:t>
            </a:fld>
            <a:endParaRPr lang="en-US"/>
          </a:p>
        </p:txBody>
      </p:sp>
    </p:spTree>
    <p:extLst>
      <p:ext uri="{BB962C8B-B14F-4D97-AF65-F5344CB8AC3E}">
        <p14:creationId xmlns:p14="http://schemas.microsoft.com/office/powerpoint/2010/main" val="4032157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solidFill>
                  <a:schemeClr val="tx1"/>
                </a:solidFill>
              </a:rPr>
              <a:t>Time management is one of the most important skills for college students to learn.</a:t>
            </a:r>
          </a:p>
          <a:p>
            <a:pPr>
              <a:buFont typeface="Arial" pitchFamily="34" charset="0"/>
              <a:buNone/>
            </a:pPr>
            <a:endParaRPr lang="en-US" baseline="0" dirty="0" smtClean="0">
              <a:solidFill>
                <a:schemeClr val="tx1"/>
              </a:solidFill>
            </a:endParaRPr>
          </a:p>
          <a:p>
            <a:pPr>
              <a:buFont typeface="Arial" pitchFamily="34" charset="0"/>
              <a:buNone/>
            </a:pPr>
            <a:r>
              <a:rPr lang="en-US" baseline="0" dirty="0" smtClean="0">
                <a:solidFill>
                  <a:schemeClr val="tx1"/>
                </a:solidFill>
              </a:rPr>
              <a:t>Most high school students are provided with a great deal of guidance on developing and following a daily schedule. (i.e., what they should be doing and when). With numerous activities, events, and assignments vying for their time in college, it’s easy for students to fall behind very quickly due to poor time management.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This allows for much greater flexibility in selecting</a:t>
            </a:r>
            <a:r>
              <a:rPr lang="en-US" baseline="0" dirty="0" smtClean="0">
                <a:solidFill>
                  <a:schemeClr val="tx1"/>
                </a:solidFill>
              </a:rPr>
              <a:t> classes, which is beneficial for students who have a particular subject that they dislike or have difficulty with.</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However, most schools still have requirements that all students must take – usually English, science, math, foreign language, etc. The good news is that there is often still some element of choice within these requirements – for example, if you don’t want to take biology, you can take geology instead, or you can choose to take Chinese instead of Spanish.</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Students should be aware of the requirements of their chosen major. Depending on the school and the major, you may have greater or less flexibility in selecting your courses. For example, a degree in physics might require a specific sequence of math courses, whereas a degree in philosophy might allow you to substitute logic courses for math.</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Many incoming and first-year</a:t>
            </a:r>
            <a:r>
              <a:rPr lang="en-US" baseline="0" dirty="0" smtClean="0">
                <a:solidFill>
                  <a:schemeClr val="tx1"/>
                </a:solidFill>
              </a:rPr>
              <a:t> college students are under the impression that students do not need to attend classes in college because professors don’t take attendance.</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However, many colleges have an official attendance policy, and professors may choose to follow that attendance policy or to set their own. In many college classes, students are allotted a specific number of absences for the semester, and students who exceed that number of absences fail the class. In addition, professors generally don’t offer make-up tests and are unlikely to review the information that you missed by not attending class.</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College attendance is actually more challenging than high school attendance because the student must be accountable, and it can be tempting to skip classes where the professor does not take attendance.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The size</a:t>
            </a:r>
            <a:r>
              <a:rPr lang="en-US" baseline="0" dirty="0" smtClean="0">
                <a:solidFill>
                  <a:schemeClr val="tx1"/>
                </a:solidFill>
              </a:rPr>
              <a:t> of your classes often depends on the size of your college. Smaller colleges usually have smaller classes, while the largest colleges often have very large classes.</a:t>
            </a:r>
            <a:endParaRPr lang="en-US" dirty="0" smtClean="0">
              <a:solidFill>
                <a:schemeClr val="tx1"/>
              </a:solidFill>
            </a:endParaRPr>
          </a:p>
          <a:p>
            <a:pPr marL="174913" indent="-174913">
              <a:buFont typeface="Arial" pitchFamily="34" charset="0"/>
              <a:buChar char="•"/>
            </a:pPr>
            <a:endParaRPr lang="en-US" dirty="0" smtClean="0">
              <a:solidFill>
                <a:schemeClr val="tx1"/>
              </a:solidFill>
            </a:endParaRPr>
          </a:p>
          <a:p>
            <a:pPr marL="174913" indent="-174913">
              <a:buFont typeface="Arial" pitchFamily="34" charset="0"/>
              <a:buChar char="•"/>
            </a:pPr>
            <a:r>
              <a:rPr lang="en-US" dirty="0" smtClean="0">
                <a:solidFill>
                  <a:schemeClr val="tx1"/>
                </a:solidFill>
              </a:rPr>
              <a:t>Introductory classes in</a:t>
            </a:r>
            <a:r>
              <a:rPr lang="en-US" baseline="0" dirty="0" smtClean="0">
                <a:solidFill>
                  <a:schemeClr val="tx1"/>
                </a:solidFill>
              </a:rPr>
              <a:t> the sciences, humanities, and social sciences are usually the biggest classes. At some schools it is not unusual to have 200 students in one of these classes.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All schools also have smaller classes. In general, the higher level the class, the smaller it will be. Some senior-level classes (even at large schools) have fewer than 10 students.</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Class size is a big consideration for some students with disabilities. If you know that you need smaller class sizes, you should take that into consideration when selecting a college and a major.  </a:t>
            </a:r>
          </a:p>
          <a:p>
            <a:pPr>
              <a:buFont typeface="Arial" pitchFamily="34" charset="0"/>
              <a:buChar char="•"/>
            </a:pPr>
            <a:endParaRPr lang="en-US" b="1" baseline="0" dirty="0" smtClean="0">
              <a:solidFill>
                <a:schemeClr val="tx1"/>
              </a:solidFill>
            </a:endParaRPr>
          </a:p>
          <a:p>
            <a:pPr marL="174913" indent="-174913">
              <a:buFont typeface="Arial" pitchFamily="34" charset="0"/>
              <a:buChar char="•"/>
            </a:pPr>
            <a:r>
              <a:rPr lang="en-US" b="1" baseline="0" dirty="0" smtClean="0">
                <a:solidFill>
                  <a:schemeClr val="tx1"/>
                </a:solidFill>
              </a:rPr>
              <a:t>Take the time to introduce yourself to the professor of each class you take!</a:t>
            </a:r>
            <a:endParaRPr lang="en-US" baseline="0" dirty="0" smtClean="0">
              <a:solidFill>
                <a:schemeClr val="tx1"/>
              </a:solidFill>
            </a:endParaRPr>
          </a:p>
          <a:p>
            <a:pPr>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Many large classrooms are using “clickers” to engage students. http://www.youtube.com/watch?v=EMhJcwvmamY&amp;feature=rellist&amp;playnext=1&amp;list=PL1D084014175F46A1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Although high school students</a:t>
            </a:r>
            <a:r>
              <a:rPr lang="en-US" baseline="0" dirty="0" smtClean="0">
                <a:solidFill>
                  <a:schemeClr val="tx1"/>
                </a:solidFill>
              </a:rPr>
              <a:t> have to pay for school supplies and may have to buy some books (usually novels for English classes), in college, textbooks  are a major expense.</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Students may also be required to purchase course packs, supplies for lab courses, or supplemental instructional materials.</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Buying used textbooks can save students money; however students should be wary of relying on the highlighting or other markings in used books.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Renting textbooks is also an option; however students who prefer to highlight or write in their texts will probably not want to go this route.</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Many college students sell their books back at the end of the semester to recoup some of their costs.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The structure of a</a:t>
            </a:r>
            <a:r>
              <a:rPr lang="en-US" baseline="0" dirty="0" smtClean="0">
                <a:solidFill>
                  <a:schemeClr val="tx1"/>
                </a:solidFill>
              </a:rPr>
              <a:t> student’s class schedule is a major difference between high school and college.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Many students assume that because they only spend about 15 hours a week in class, that this translates to having lots of free time. In reality, though, students need to spend a great deal more time studying outside of class in college. Many students get off track because they waste the time between classes, which adds up to a lot of time.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This is where time management skills become critical for college students.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790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778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07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62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823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222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94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120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914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794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554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9052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2G0WzfitDB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rPr>
              <a:t>High School vs. College: </a:t>
            </a:r>
            <a:br>
              <a:rPr lang="en-US" dirty="0" smtClean="0">
                <a:solidFill>
                  <a:schemeClr val="bg1"/>
                </a:solidFill>
              </a:rPr>
            </a:br>
            <a:r>
              <a:rPr lang="en-US" dirty="0" smtClean="0">
                <a:solidFill>
                  <a:schemeClr val="bg1"/>
                </a:solidFill>
              </a:rPr>
              <a:t>A Comparison of What to Expect</a:t>
            </a:r>
            <a:endParaRPr lang="en-US" dirty="0">
              <a:solidFill>
                <a:schemeClr val="bg1"/>
              </a:solidFill>
            </a:endParaRPr>
          </a:p>
        </p:txBody>
      </p:sp>
      <p:sp>
        <p:nvSpPr>
          <p:cNvPr id="3" name="Subtitle 2"/>
          <p:cNvSpPr>
            <a:spLocks noGrp="1"/>
          </p:cNvSpPr>
          <p:nvPr>
            <p:ph type="subTitle" idx="1"/>
          </p:nvPr>
        </p:nvSpPr>
        <p:spPr>
          <a:xfrm>
            <a:off x="1371600" y="3886200"/>
            <a:ext cx="6400800" cy="685800"/>
          </a:xfrm>
        </p:spPr>
        <p:txBody>
          <a:bodyPr/>
          <a:lstStyle/>
          <a:p>
            <a:r>
              <a:rPr lang="en-US" dirty="0" smtClean="0">
                <a:solidFill>
                  <a:schemeClr val="bg1"/>
                </a:solidFill>
              </a:rPr>
              <a:t>Part II: Classes and Instructors</a:t>
            </a:r>
            <a:endParaRPr lang="en-US" dirty="0">
              <a:solidFill>
                <a:schemeClr val="bg1"/>
              </a:solidFill>
            </a:endParaRPr>
          </a:p>
        </p:txBody>
      </p:sp>
      <p:pic>
        <p:nvPicPr>
          <p:cNvPr id="1026" name="Picture 2" descr="C:\Documents and Settings\COE\Local Settings\Temporary Internet Files\Content.IE5\GSTX3QVG\MCBD06926_0000[1].wmf"/>
          <p:cNvPicPr>
            <a:picLocks noChangeAspect="1" noChangeArrowheads="1"/>
          </p:cNvPicPr>
          <p:nvPr/>
        </p:nvPicPr>
        <p:blipFill>
          <a:blip r:embed="rId3" cstate="print"/>
          <a:srcRect/>
          <a:stretch>
            <a:fillRect/>
          </a:stretch>
        </p:blipFill>
        <p:spPr bwMode="auto">
          <a:xfrm>
            <a:off x="2971800" y="4724400"/>
            <a:ext cx="3424457" cy="1676400"/>
          </a:xfrm>
          <a:prstGeom prst="rect">
            <a:avLst/>
          </a:prstGeom>
          <a:noFill/>
        </p:spPr>
      </p:pic>
      <p:pic>
        <p:nvPicPr>
          <p:cNvPr id="1055" name="Picture 31" descr="C:\Program Files\Microsoft Office\MEDIA\CAGCAT10\j0183328.wmf"/>
          <p:cNvPicPr>
            <a:picLocks noChangeAspect="1" noChangeArrowheads="1"/>
          </p:cNvPicPr>
          <p:nvPr/>
        </p:nvPicPr>
        <p:blipFill>
          <a:blip r:embed="rId4" cstate="print"/>
          <a:srcRect/>
          <a:stretch>
            <a:fillRect/>
          </a:stretch>
        </p:blipFill>
        <p:spPr bwMode="auto">
          <a:xfrm>
            <a:off x="3733800" y="228600"/>
            <a:ext cx="1805940" cy="181417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Teachers </a:t>
                      </a:r>
                      <a:r>
                        <a:rPr lang="en-US" sz="3600" b="1" dirty="0" smtClean="0"/>
                        <a:t>check and grade</a:t>
                      </a:r>
                      <a:r>
                        <a:rPr lang="en-US" sz="3600" dirty="0" smtClean="0"/>
                        <a:t> completed homework.</a:t>
                      </a:r>
                      <a:endParaRPr lang="en-US" sz="3600" dirty="0"/>
                    </a:p>
                  </a:txBody>
                  <a:tcPr anchor="ctr"/>
                </a:tc>
                <a:tc>
                  <a:txBody>
                    <a:bodyPr/>
                    <a:lstStyle/>
                    <a:p>
                      <a:pPr algn="ctr"/>
                      <a:r>
                        <a:rPr lang="en-US" sz="3600" dirty="0" smtClean="0"/>
                        <a:t>Professors </a:t>
                      </a:r>
                      <a:r>
                        <a:rPr lang="en-US" sz="3600" b="1" dirty="0" smtClean="0"/>
                        <a:t>seldom check or grade </a:t>
                      </a:r>
                      <a:r>
                        <a:rPr lang="en-US" sz="3600" dirty="0" smtClean="0"/>
                        <a:t>homework</a:t>
                      </a:r>
                      <a:r>
                        <a:rPr lang="en-US" sz="3600" baseline="0" dirty="0" smtClean="0"/>
                        <a:t> but </a:t>
                      </a:r>
                      <a:r>
                        <a:rPr lang="en-US" sz="3600" b="0" baseline="0" dirty="0" smtClean="0"/>
                        <a:t>assume that students have completed it</a:t>
                      </a:r>
                      <a:r>
                        <a:rPr lang="en-US" sz="3600" baseline="0" dirty="0" smtClean="0"/>
                        <a:t> and are able to perform the same tasks on a test.</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Teachers</a:t>
                      </a:r>
                      <a:r>
                        <a:rPr lang="en-US" sz="3600" baseline="0" dirty="0" smtClean="0"/>
                        <a:t> may </a:t>
                      </a:r>
                      <a:r>
                        <a:rPr lang="en-US" sz="3600" b="1" baseline="0" dirty="0" smtClean="0"/>
                        <a:t>remind students </a:t>
                      </a:r>
                      <a:r>
                        <a:rPr lang="en-US" sz="3600" baseline="0" dirty="0" smtClean="0"/>
                        <a:t>of incomplete assignments.</a:t>
                      </a:r>
                      <a:endParaRPr lang="en-US" sz="3600" dirty="0"/>
                    </a:p>
                  </a:txBody>
                  <a:tcPr anchor="ctr"/>
                </a:tc>
                <a:tc>
                  <a:txBody>
                    <a:bodyPr/>
                    <a:lstStyle/>
                    <a:p>
                      <a:pPr algn="ctr"/>
                      <a:r>
                        <a:rPr lang="en-US" sz="3600" dirty="0" smtClean="0"/>
                        <a:t>Professors usually </a:t>
                      </a:r>
                      <a:r>
                        <a:rPr lang="en-US" sz="3600" b="1" dirty="0" smtClean="0"/>
                        <a:t>do not remind students </a:t>
                      </a:r>
                      <a:r>
                        <a:rPr lang="en-US" sz="3600" dirty="0" smtClean="0"/>
                        <a:t>of incomplete</a:t>
                      </a:r>
                      <a:r>
                        <a:rPr lang="en-US" sz="3600" baseline="0" dirty="0" smtClean="0"/>
                        <a:t> work. </a:t>
                      </a:r>
                    </a:p>
                    <a:p>
                      <a:pPr algn="ctr"/>
                      <a:endParaRPr lang="en-US" sz="3600" baseline="0" dirty="0" smtClean="0"/>
                    </a:p>
                    <a:p>
                      <a:pPr algn="ctr"/>
                      <a:r>
                        <a:rPr lang="en-US" sz="3600" baseline="0" dirty="0" smtClean="0"/>
                        <a:t>It is the </a:t>
                      </a:r>
                      <a:r>
                        <a:rPr lang="en-US" sz="3600" b="1" baseline="0" dirty="0" smtClean="0"/>
                        <a:t>student’s responsibility </a:t>
                      </a:r>
                      <a:r>
                        <a:rPr lang="en-US" sz="3600" baseline="0" dirty="0" smtClean="0"/>
                        <a:t>to ensure requirements are being met.</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248400"/>
        </p:xfrm>
        <a:graphic>
          <a:graphicData uri="http://schemas.openxmlformats.org/drawingml/2006/table">
            <a:tbl>
              <a:tblPr firstRow="1" bandRow="1">
                <a:tableStyleId>{5C22544A-7EE6-4342-B048-85BDC9FD1C3A}</a:tableStyleId>
              </a:tblPr>
              <a:tblGrid>
                <a:gridCol w="4114800"/>
                <a:gridCol w="4114800"/>
              </a:tblGrid>
              <a:tr h="842243">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406157">
                <a:tc>
                  <a:txBody>
                    <a:bodyPr/>
                    <a:lstStyle/>
                    <a:p>
                      <a:pPr algn="ctr"/>
                      <a:r>
                        <a:rPr lang="en-US" sz="3600" dirty="0" smtClean="0"/>
                        <a:t>Teachers often </a:t>
                      </a:r>
                      <a:r>
                        <a:rPr lang="en-US" sz="3600" b="0" dirty="0" smtClean="0"/>
                        <a:t>write information on the board or</a:t>
                      </a:r>
                      <a:r>
                        <a:rPr lang="en-US" sz="3600" b="0" baseline="0" dirty="0" smtClean="0"/>
                        <a:t> overhead projector </a:t>
                      </a:r>
                      <a:r>
                        <a:rPr lang="en-US" sz="3600" b="1" baseline="0" dirty="0" smtClean="0"/>
                        <a:t>to be copied for notes.</a:t>
                      </a:r>
                      <a:endParaRPr lang="en-US" sz="3600" b="1" dirty="0"/>
                    </a:p>
                  </a:txBody>
                  <a:tcPr anchor="ctr"/>
                </a:tc>
                <a:tc>
                  <a:txBody>
                    <a:bodyPr/>
                    <a:lstStyle/>
                    <a:p>
                      <a:pPr algn="ctr"/>
                      <a:r>
                        <a:rPr lang="en-US" sz="3600" dirty="0" smtClean="0"/>
                        <a:t>Professors may lecture</a:t>
                      </a:r>
                      <a:r>
                        <a:rPr lang="en-US" sz="3600" baseline="0" dirty="0" smtClean="0"/>
                        <a:t> nonstop and </a:t>
                      </a:r>
                      <a:r>
                        <a:rPr lang="en-US" sz="3600" b="0" baseline="0" dirty="0" smtClean="0"/>
                        <a:t>write on the board </a:t>
                      </a:r>
                      <a:r>
                        <a:rPr lang="en-US" sz="3600" b="1" baseline="0" dirty="0" smtClean="0"/>
                        <a:t>only to support the lecture, not to summarize it.</a:t>
                      </a:r>
                    </a:p>
                    <a:p>
                      <a:pPr algn="ctr"/>
                      <a:endParaRPr lang="en-US" sz="3600" baseline="0" dirty="0" smtClean="0"/>
                    </a:p>
                    <a:p>
                      <a:pPr algn="ctr"/>
                      <a:r>
                        <a:rPr lang="en-US" sz="3600" baseline="0" dirty="0" smtClean="0"/>
                        <a:t>Good </a:t>
                      </a:r>
                      <a:r>
                        <a:rPr lang="en-US" sz="3600" b="1" baseline="0" dirty="0" smtClean="0"/>
                        <a:t>note-taking skills are essential</a:t>
                      </a:r>
                      <a:r>
                        <a:rPr lang="en-US" sz="3600" baseline="0" dirty="0" smtClean="0"/>
                        <a:t>.</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5562600"/>
        </p:xfrm>
        <a:graphic>
          <a:graphicData uri="http://schemas.openxmlformats.org/drawingml/2006/table">
            <a:tbl>
              <a:tblPr firstRow="1" bandRow="1">
                <a:tableStyleId>{5C22544A-7EE6-4342-B048-85BDC9FD1C3A}</a:tableStyleId>
              </a:tblPr>
              <a:tblGrid>
                <a:gridCol w="4114800"/>
                <a:gridCol w="4114800"/>
              </a:tblGrid>
              <a:tr h="75258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810013">
                <a:tc>
                  <a:txBody>
                    <a:bodyPr/>
                    <a:lstStyle/>
                    <a:p>
                      <a:pPr algn="ctr"/>
                      <a:r>
                        <a:rPr lang="en-US" sz="3600" dirty="0" smtClean="0"/>
                        <a:t>Teachers often </a:t>
                      </a:r>
                      <a:r>
                        <a:rPr lang="en-US" sz="3600" b="1" dirty="0" smtClean="0"/>
                        <a:t>take class time to remind students</a:t>
                      </a:r>
                      <a:r>
                        <a:rPr lang="en-US" sz="3600" dirty="0" smtClean="0"/>
                        <a:t> of test dates and assignments.</a:t>
                      </a:r>
                      <a:endParaRPr lang="en-US" sz="3600" dirty="0"/>
                    </a:p>
                  </a:txBody>
                  <a:tcPr anchor="ctr"/>
                </a:tc>
                <a:tc>
                  <a:txBody>
                    <a:bodyPr/>
                    <a:lstStyle/>
                    <a:p>
                      <a:pPr algn="ctr"/>
                      <a:r>
                        <a:rPr lang="en-US" sz="3600" baseline="0" dirty="0" smtClean="0"/>
                        <a:t>Professors expect students to </a:t>
                      </a:r>
                      <a:r>
                        <a:rPr lang="en-US" sz="3600" b="1" baseline="0" dirty="0" smtClean="0"/>
                        <a:t>read, save, and refer back to the course syllabus.</a:t>
                      </a:r>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5562600"/>
        </p:xfrm>
        <a:graphic>
          <a:graphicData uri="http://schemas.openxmlformats.org/drawingml/2006/table">
            <a:tbl>
              <a:tblPr firstRow="1" bandRow="1">
                <a:tableStyleId>{5C22544A-7EE6-4342-B048-85BDC9FD1C3A}</a:tableStyleId>
              </a:tblPr>
              <a:tblGrid>
                <a:gridCol w="4114800"/>
                <a:gridCol w="4114800"/>
              </a:tblGrid>
              <a:tr h="75258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810013">
                <a:tc>
                  <a:txBody>
                    <a:bodyPr/>
                    <a:lstStyle/>
                    <a:p>
                      <a:pPr algn="ctr"/>
                      <a:r>
                        <a:rPr lang="en-US" sz="3600" dirty="0" smtClean="0"/>
                        <a:t>Teachers have been </a:t>
                      </a:r>
                      <a:r>
                        <a:rPr lang="en-US" sz="3600" b="1" dirty="0" smtClean="0"/>
                        <a:t>trained in teaching methods </a:t>
                      </a:r>
                      <a:r>
                        <a:rPr lang="en-US" sz="3600" dirty="0" smtClean="0"/>
                        <a:t>to assist in imparting knowledge to students.</a:t>
                      </a:r>
                      <a:endParaRPr lang="en-US" sz="3600" dirty="0"/>
                    </a:p>
                  </a:txBody>
                  <a:tcPr anchor="ctr"/>
                </a:tc>
                <a:tc>
                  <a:txBody>
                    <a:bodyPr/>
                    <a:lstStyle/>
                    <a:p>
                      <a:pPr algn="ctr"/>
                      <a:r>
                        <a:rPr lang="en-US" sz="3600" baseline="0" dirty="0" smtClean="0"/>
                        <a:t>Professors have been trained as experts in their area of research and </a:t>
                      </a:r>
                      <a:r>
                        <a:rPr lang="en-US" sz="3600" b="1" baseline="0" dirty="0" smtClean="0"/>
                        <a:t>may</a:t>
                      </a:r>
                      <a:r>
                        <a:rPr lang="en-US" sz="3600" baseline="0" dirty="0" smtClean="0"/>
                        <a:t> </a:t>
                      </a:r>
                      <a:r>
                        <a:rPr lang="en-US" sz="3600" b="1" baseline="0" dirty="0" smtClean="0"/>
                        <a:t>never have been taught “how to teach.”</a:t>
                      </a:r>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12002015"/>
              </p:ext>
            </p:extLst>
          </p:nvPr>
        </p:nvGraphicFramePr>
        <p:xfrm>
          <a:off x="457200" y="685800"/>
          <a:ext cx="8229600" cy="5562600"/>
        </p:xfrm>
        <a:graphic>
          <a:graphicData uri="http://schemas.openxmlformats.org/drawingml/2006/table">
            <a:tbl>
              <a:tblPr firstRow="1" bandRow="1">
                <a:tableStyleId>{5C22544A-7EE6-4342-B048-85BDC9FD1C3A}</a:tableStyleId>
              </a:tblPr>
              <a:tblGrid>
                <a:gridCol w="4114800"/>
                <a:gridCol w="4114800"/>
              </a:tblGrid>
              <a:tr h="75258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810013">
                <a:tc>
                  <a:txBody>
                    <a:bodyPr/>
                    <a:lstStyle/>
                    <a:p>
                      <a:pPr algn="ctr"/>
                      <a:r>
                        <a:rPr lang="en-US" sz="3600" dirty="0" smtClean="0"/>
                        <a:t>Teachers teach knowledge and facts, </a:t>
                      </a:r>
                      <a:r>
                        <a:rPr lang="en-US" sz="3600" b="1" dirty="0" smtClean="0"/>
                        <a:t>drawing direct connections </a:t>
                      </a:r>
                      <a:r>
                        <a:rPr lang="en-US" sz="3600" b="0" dirty="0" smtClean="0"/>
                        <a:t>and</a:t>
                      </a:r>
                      <a:r>
                        <a:rPr lang="en-US" sz="3600" b="1" dirty="0" smtClean="0"/>
                        <a:t> leading students </a:t>
                      </a:r>
                      <a:r>
                        <a:rPr lang="en-US" sz="3600" dirty="0" smtClean="0"/>
                        <a:t>through the </a:t>
                      </a:r>
                      <a:br>
                        <a:rPr lang="en-US" sz="3600" dirty="0" smtClean="0"/>
                      </a:br>
                      <a:r>
                        <a:rPr lang="en-US" sz="3600" dirty="0" smtClean="0"/>
                        <a:t>thinking process.</a:t>
                      </a:r>
                      <a:endParaRPr lang="en-US" sz="3600" dirty="0"/>
                    </a:p>
                  </a:txBody>
                  <a:tcPr anchor="ctr"/>
                </a:tc>
                <a:tc>
                  <a:txBody>
                    <a:bodyPr/>
                    <a:lstStyle/>
                    <a:p>
                      <a:pPr algn="ctr"/>
                      <a:r>
                        <a:rPr lang="en-US" sz="3600" baseline="0" dirty="0" smtClean="0"/>
                        <a:t>Professors expect students to </a:t>
                      </a:r>
                      <a:r>
                        <a:rPr lang="en-US" sz="3600" b="1" baseline="0" dirty="0" smtClean="0"/>
                        <a:t>think independently and connect seemingly unrelated information </a:t>
                      </a:r>
                      <a:br>
                        <a:rPr lang="en-US" sz="3600" b="1" baseline="0" dirty="0" smtClean="0"/>
                      </a:br>
                      <a:r>
                        <a:rPr lang="en-US" sz="3600" b="0" baseline="0" dirty="0" smtClean="0"/>
                        <a:t>on their own.</a:t>
                      </a:r>
                      <a:endParaRPr lang="en-US" sz="3600" b="1" baseline="0" dirty="0" smtClean="0"/>
                    </a:p>
                  </a:txBody>
                  <a:tcPr anchor="ctr"/>
                </a:tc>
              </a:tr>
            </a:tbl>
          </a:graphicData>
        </a:graphic>
      </p:graphicFrame>
    </p:spTree>
    <p:extLst>
      <p:ext uri="{BB962C8B-B14F-4D97-AF65-F5344CB8AC3E}">
        <p14:creationId xmlns:p14="http://schemas.microsoft.com/office/powerpoint/2010/main" val="1305337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9501996"/>
              </p:ext>
            </p:extLst>
          </p:nvPr>
        </p:nvGraphicFramePr>
        <p:xfrm>
          <a:off x="457200" y="685800"/>
          <a:ext cx="8229600" cy="5562600"/>
        </p:xfrm>
        <a:graphic>
          <a:graphicData uri="http://schemas.openxmlformats.org/drawingml/2006/table">
            <a:tbl>
              <a:tblPr firstRow="1" bandRow="1">
                <a:tableStyleId>{5C22544A-7EE6-4342-B048-85BDC9FD1C3A}</a:tableStyleId>
              </a:tblPr>
              <a:tblGrid>
                <a:gridCol w="4114800"/>
                <a:gridCol w="4114800"/>
              </a:tblGrid>
              <a:tr h="75258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810013">
                <a:tc>
                  <a:txBody>
                    <a:bodyPr/>
                    <a:lstStyle/>
                    <a:p>
                      <a:pPr algn="ctr"/>
                      <a:r>
                        <a:rPr lang="en-US" sz="3600" dirty="0" smtClean="0"/>
                        <a:t>Teachers often </a:t>
                      </a:r>
                      <a:r>
                        <a:rPr lang="en-US" sz="3600" b="1" dirty="0" smtClean="0"/>
                        <a:t>approach a student </a:t>
                      </a:r>
                      <a:r>
                        <a:rPr lang="en-US" sz="3600" b="0" dirty="0" smtClean="0"/>
                        <a:t>if</a:t>
                      </a:r>
                      <a:r>
                        <a:rPr lang="en-US" sz="3600" b="0" baseline="0" dirty="0" smtClean="0"/>
                        <a:t> they believe the student needs help in the class</a:t>
                      </a:r>
                      <a:r>
                        <a:rPr lang="en-US" sz="3600" dirty="0" smtClean="0"/>
                        <a:t>.</a:t>
                      </a:r>
                      <a:endParaRPr lang="en-US" sz="3600" dirty="0"/>
                    </a:p>
                  </a:txBody>
                  <a:tcPr anchor="ctr"/>
                </a:tc>
                <a:tc>
                  <a:txBody>
                    <a:bodyPr/>
                    <a:lstStyle/>
                    <a:p>
                      <a:pPr algn="ctr"/>
                      <a:r>
                        <a:rPr lang="en-US" sz="3600" baseline="0" dirty="0" smtClean="0"/>
                        <a:t>Professors </a:t>
                      </a:r>
                      <a:r>
                        <a:rPr lang="en-US" sz="3600" b="1" baseline="0" dirty="0" smtClean="0"/>
                        <a:t>expect the student to initiate contact</a:t>
                      </a:r>
                      <a:br>
                        <a:rPr lang="en-US" sz="3600" b="1" baseline="0" dirty="0" smtClean="0"/>
                      </a:br>
                      <a:r>
                        <a:rPr lang="en-US" sz="3600" b="0" baseline="0" dirty="0" smtClean="0"/>
                        <a:t>if the student is struggling in the class.</a:t>
                      </a:r>
                      <a:endParaRPr lang="en-US" sz="3600" b="1" baseline="0" dirty="0" smtClean="0"/>
                    </a:p>
                  </a:txBody>
                  <a:tcPr anchor="ctr"/>
                </a:tc>
              </a:tr>
            </a:tbl>
          </a:graphicData>
        </a:graphic>
      </p:graphicFrame>
    </p:spTree>
    <p:extLst>
      <p:ext uri="{BB962C8B-B14F-4D97-AF65-F5344CB8AC3E}">
        <p14:creationId xmlns:p14="http://schemas.microsoft.com/office/powerpoint/2010/main" val="1035193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1"/>
          <a:ext cx="8229600" cy="6324600"/>
        </p:xfrm>
        <a:graphic>
          <a:graphicData uri="http://schemas.openxmlformats.org/drawingml/2006/table">
            <a:tbl>
              <a:tblPr firstRow="1" bandRow="1">
                <a:tableStyleId>{5C22544A-7EE6-4342-B048-85BDC9FD1C3A}</a:tableStyleId>
              </a:tblPr>
              <a:tblGrid>
                <a:gridCol w="4114800"/>
                <a:gridCol w="4114800"/>
              </a:tblGrid>
              <a:tr h="766659">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557941">
                <a:tc>
                  <a:txBody>
                    <a:bodyPr/>
                    <a:lstStyle/>
                    <a:p>
                      <a:pPr algn="ctr"/>
                      <a:r>
                        <a:rPr lang="en-US" sz="3200" dirty="0" smtClean="0"/>
                        <a:t>Teachers are often </a:t>
                      </a:r>
                      <a:r>
                        <a:rPr lang="en-US" sz="3200" b="0" dirty="0" smtClean="0"/>
                        <a:t>available </a:t>
                      </a:r>
                      <a:r>
                        <a:rPr lang="en-US" sz="3200" dirty="0" smtClean="0"/>
                        <a:t>for conversations </a:t>
                      </a:r>
                      <a:r>
                        <a:rPr lang="en-US" sz="3200" b="1" dirty="0" smtClean="0"/>
                        <a:t>before,</a:t>
                      </a:r>
                      <a:r>
                        <a:rPr lang="en-US" sz="3200" b="1" baseline="0" dirty="0" smtClean="0"/>
                        <a:t> during, or after class.</a:t>
                      </a:r>
                    </a:p>
                    <a:p>
                      <a:pPr algn="ctr"/>
                      <a:endParaRPr lang="en-US" sz="3200" baseline="0" dirty="0" smtClean="0"/>
                    </a:p>
                    <a:p>
                      <a:pPr algn="ctr"/>
                      <a:endParaRPr lang="en-US" sz="3200" dirty="0"/>
                    </a:p>
                  </a:txBody>
                  <a:tcPr anchor="ctr"/>
                </a:tc>
                <a:tc>
                  <a:txBody>
                    <a:bodyPr/>
                    <a:lstStyle/>
                    <a:p>
                      <a:pPr algn="ctr"/>
                      <a:r>
                        <a:rPr lang="en-US" sz="3200" baseline="0" dirty="0" smtClean="0"/>
                        <a:t>Professors expect students to attend their </a:t>
                      </a:r>
                      <a:r>
                        <a:rPr lang="en-US" sz="3200" b="1" baseline="0" dirty="0" smtClean="0"/>
                        <a:t>scheduled office hours </a:t>
                      </a:r>
                      <a:r>
                        <a:rPr lang="en-US" sz="3200" baseline="0" dirty="0" smtClean="0"/>
                        <a:t>if they need to talk to them. Professors often have somewhere else to be before and after class and won’t take time away from the lecture for conversations.</a:t>
                      </a:r>
                    </a:p>
                  </a:txBody>
                  <a:tcPr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30818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chemeClr val="bg1"/>
                </a:solidFill>
              </a:rPr>
              <a:t>Classes</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Students follow a </a:t>
                      </a:r>
                      <a:r>
                        <a:rPr lang="en-US" sz="3600" b="1" dirty="0" smtClean="0"/>
                        <a:t>school-directed schedule</a:t>
                      </a:r>
                      <a:r>
                        <a:rPr lang="en-US" sz="3600" b="1" baseline="0" dirty="0" smtClean="0"/>
                        <a:t> </a:t>
                      </a:r>
                      <a:r>
                        <a:rPr lang="en-US" sz="3600" baseline="0" dirty="0" smtClean="0"/>
                        <a:t>and are told how to spend their time.</a:t>
                      </a:r>
                      <a:endParaRPr lang="en-US" sz="3600" dirty="0"/>
                    </a:p>
                  </a:txBody>
                  <a:tcPr anchor="ctr"/>
                </a:tc>
                <a:tc>
                  <a:txBody>
                    <a:bodyPr/>
                    <a:lstStyle/>
                    <a:p>
                      <a:pPr algn="ctr"/>
                      <a:r>
                        <a:rPr lang="en-US" sz="3600" dirty="0" smtClean="0"/>
                        <a:t>Students (along with</a:t>
                      </a:r>
                      <a:r>
                        <a:rPr lang="en-US" sz="3600" baseline="0" dirty="0" smtClean="0"/>
                        <a:t> their advisors</a:t>
                      </a:r>
                      <a:r>
                        <a:rPr lang="en-US" sz="3600" dirty="0" smtClean="0"/>
                        <a:t>) </a:t>
                      </a:r>
                      <a:r>
                        <a:rPr lang="en-US" sz="3600" b="1" dirty="0" smtClean="0"/>
                        <a:t>create their own schedules </a:t>
                      </a:r>
                      <a:r>
                        <a:rPr lang="en-US" sz="3600" dirty="0" smtClean="0"/>
                        <a:t>and </a:t>
                      </a:r>
                      <a:r>
                        <a:rPr lang="en-US" sz="3600" b="1" dirty="0" smtClean="0"/>
                        <a:t>manage their own time.</a:t>
                      </a:r>
                      <a:endParaRPr lang="en-US" sz="3600" b="1" dirty="0"/>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Classes are determined by </a:t>
                      </a:r>
                      <a:r>
                        <a:rPr lang="en-US" sz="3600" b="1" dirty="0" smtClean="0"/>
                        <a:t>state/district requirements.</a:t>
                      </a:r>
                    </a:p>
                    <a:p>
                      <a:pPr algn="ctr"/>
                      <a:endParaRPr lang="en-US" sz="3600" dirty="0" smtClean="0"/>
                    </a:p>
                    <a:p>
                      <a:pPr algn="ctr"/>
                      <a:r>
                        <a:rPr lang="en-US" sz="3600" dirty="0" smtClean="0"/>
                        <a:t>All students follow a </a:t>
                      </a:r>
                      <a:r>
                        <a:rPr lang="en-US" sz="3600" b="1" dirty="0" smtClean="0"/>
                        <a:t>similar curriculum</a:t>
                      </a:r>
                      <a:r>
                        <a:rPr lang="en-US" sz="3600" dirty="0" smtClean="0"/>
                        <a:t>.</a:t>
                      </a:r>
                    </a:p>
                    <a:p>
                      <a:pPr algn="ctr"/>
                      <a:endParaRPr lang="en-US" sz="3600" dirty="0"/>
                    </a:p>
                  </a:txBody>
                  <a:tcPr anchor="ctr"/>
                </a:tc>
                <a:tc>
                  <a:txBody>
                    <a:bodyPr/>
                    <a:lstStyle/>
                    <a:p>
                      <a:pPr algn="ctr"/>
                      <a:r>
                        <a:rPr lang="en-US" sz="3600" dirty="0" smtClean="0"/>
                        <a:t>Classes are determined by </a:t>
                      </a:r>
                      <a:r>
                        <a:rPr lang="en-US" sz="3600" b="1" dirty="0" smtClean="0"/>
                        <a:t>field of study.</a:t>
                      </a:r>
                    </a:p>
                    <a:p>
                      <a:pPr algn="ctr"/>
                      <a:endParaRPr lang="en-US" sz="3600" b="1" dirty="0" smtClean="0"/>
                    </a:p>
                    <a:p>
                      <a:pPr algn="ctr"/>
                      <a:r>
                        <a:rPr lang="en-US" sz="3600" b="0" dirty="0" smtClean="0"/>
                        <a:t>Requirements may </a:t>
                      </a:r>
                      <a:r>
                        <a:rPr lang="en-US" sz="3600" b="1" dirty="0" smtClean="0"/>
                        <a:t>vary widely </a:t>
                      </a:r>
                      <a:r>
                        <a:rPr lang="en-US" sz="3600" b="0" dirty="0" smtClean="0"/>
                        <a:t>among</a:t>
                      </a:r>
                      <a:r>
                        <a:rPr lang="en-US" sz="3600" b="0" baseline="0" dirty="0" smtClean="0"/>
                        <a:t> majors.</a:t>
                      </a:r>
                      <a:endParaRPr lang="en-US" sz="3600" b="0"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1"/>
          <a:ext cx="8229600" cy="5562600"/>
        </p:xfrm>
        <a:graphic>
          <a:graphicData uri="http://schemas.openxmlformats.org/drawingml/2006/table">
            <a:tbl>
              <a:tblPr firstRow="1" bandRow="1">
                <a:tableStyleId>{5C22544A-7EE6-4342-B048-85BDC9FD1C3A}</a:tableStyleId>
              </a:tblPr>
              <a:tblGrid>
                <a:gridCol w="4114800"/>
                <a:gridCol w="4114800"/>
              </a:tblGrid>
              <a:tr h="77222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790373">
                <a:tc>
                  <a:txBody>
                    <a:bodyPr/>
                    <a:lstStyle/>
                    <a:p>
                      <a:pPr algn="ctr"/>
                      <a:r>
                        <a:rPr lang="en-US" sz="3600" dirty="0" smtClean="0"/>
                        <a:t>Class attendance is </a:t>
                      </a:r>
                      <a:r>
                        <a:rPr lang="en-US" sz="3600" b="1" dirty="0" smtClean="0"/>
                        <a:t>mandatory</a:t>
                      </a:r>
                      <a:r>
                        <a:rPr lang="en-US" sz="3600" dirty="0" smtClean="0"/>
                        <a:t> and</a:t>
                      </a:r>
                      <a:r>
                        <a:rPr lang="en-US" sz="3600" baseline="0" dirty="0" smtClean="0"/>
                        <a:t> </a:t>
                      </a:r>
                      <a:r>
                        <a:rPr lang="en-US" sz="3600" b="1" baseline="0" dirty="0" smtClean="0"/>
                        <a:t>monitored</a:t>
                      </a:r>
                      <a:r>
                        <a:rPr lang="en-US" sz="3600" baseline="0" dirty="0" smtClean="0"/>
                        <a:t>.</a:t>
                      </a:r>
                      <a:endParaRPr lang="en-US" sz="3600" dirty="0"/>
                    </a:p>
                  </a:txBody>
                  <a:tcPr anchor="ctr"/>
                </a:tc>
                <a:tc>
                  <a:txBody>
                    <a:bodyPr/>
                    <a:lstStyle/>
                    <a:p>
                      <a:pPr algn="ctr"/>
                      <a:r>
                        <a:rPr lang="en-US" sz="3600" dirty="0" smtClean="0"/>
                        <a:t>Attendance policies </a:t>
                      </a:r>
                      <a:r>
                        <a:rPr lang="en-US" sz="3600" b="1" dirty="0" smtClean="0"/>
                        <a:t>vary</a:t>
                      </a:r>
                      <a:r>
                        <a:rPr lang="en-US" sz="3600" dirty="0" smtClean="0"/>
                        <a:t> by professor.</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8336861"/>
              </p:ext>
            </p:extLst>
          </p:nvPr>
        </p:nvGraphicFramePr>
        <p:xfrm>
          <a:off x="457200" y="685800"/>
          <a:ext cx="8229600" cy="5410200"/>
        </p:xfrm>
        <a:graphic>
          <a:graphicData uri="http://schemas.openxmlformats.org/drawingml/2006/table">
            <a:tbl>
              <a:tblPr firstRow="1" bandRow="1">
                <a:tableStyleId>{5C22544A-7EE6-4342-B048-85BDC9FD1C3A}</a:tableStyleId>
              </a:tblPr>
              <a:tblGrid>
                <a:gridCol w="4114800"/>
                <a:gridCol w="4114800"/>
              </a:tblGrid>
              <a:tr h="731968">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678232">
                <a:tc>
                  <a:txBody>
                    <a:bodyPr/>
                    <a:lstStyle/>
                    <a:p>
                      <a:pPr algn="ctr"/>
                      <a:r>
                        <a:rPr lang="en-US" sz="3600" dirty="0" smtClean="0"/>
                        <a:t>Classes usually do not have more than </a:t>
                      </a:r>
                      <a:r>
                        <a:rPr lang="en-US" sz="3600" b="1" dirty="0" smtClean="0"/>
                        <a:t>30</a:t>
                      </a:r>
                      <a:r>
                        <a:rPr lang="en-US" sz="3600" b="1" kern="1200" dirty="0" smtClean="0">
                          <a:solidFill>
                            <a:schemeClr val="dk1"/>
                          </a:solidFill>
                          <a:latin typeface="+mn-lt"/>
                          <a:ea typeface="+mn-ea"/>
                          <a:cs typeface="+mn-cs"/>
                        </a:rPr>
                        <a:t>–</a:t>
                      </a:r>
                      <a:r>
                        <a:rPr lang="en-US" sz="3600" b="1" dirty="0" smtClean="0"/>
                        <a:t>35</a:t>
                      </a:r>
                      <a:r>
                        <a:rPr lang="en-US" sz="3600" dirty="0" smtClean="0"/>
                        <a:t> students.</a:t>
                      </a:r>
                      <a:endParaRPr lang="en-US" sz="3600" dirty="0"/>
                    </a:p>
                  </a:txBody>
                  <a:tcPr anchor="ctr"/>
                </a:tc>
                <a:tc>
                  <a:txBody>
                    <a:bodyPr/>
                    <a:lstStyle/>
                    <a:p>
                      <a:pPr algn="ctr"/>
                      <a:r>
                        <a:rPr lang="en-US" sz="3600" dirty="0" smtClean="0"/>
                        <a:t>Classes may have anywhere </a:t>
                      </a:r>
                      <a:r>
                        <a:rPr lang="en-US" sz="3600" b="0" dirty="0" smtClean="0"/>
                        <a:t>from</a:t>
                      </a:r>
                      <a:r>
                        <a:rPr lang="en-US" sz="3600" b="1" dirty="0" smtClean="0"/>
                        <a:t> 5 to more than 100 </a:t>
                      </a:r>
                      <a:r>
                        <a:rPr lang="en-US" sz="3600" dirty="0" smtClean="0"/>
                        <a:t>students.</a:t>
                      </a:r>
                    </a:p>
                    <a:p>
                      <a:pPr algn="ctr"/>
                      <a:endParaRPr lang="en-US" sz="2000" dirty="0" smtClean="0">
                        <a:hlinkClick r:id="rId3"/>
                      </a:endParaRPr>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5410200"/>
        </p:xfrm>
        <a:graphic>
          <a:graphicData uri="http://schemas.openxmlformats.org/drawingml/2006/table">
            <a:tbl>
              <a:tblPr firstRow="1" bandRow="1">
                <a:tableStyleId>{5C22544A-7EE6-4342-B048-85BDC9FD1C3A}</a:tableStyleId>
              </a:tblPr>
              <a:tblGrid>
                <a:gridCol w="4114800"/>
                <a:gridCol w="4114800"/>
              </a:tblGrid>
              <a:tr h="731968">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678232">
                <a:tc>
                  <a:txBody>
                    <a:bodyPr/>
                    <a:lstStyle/>
                    <a:p>
                      <a:pPr algn="ctr"/>
                      <a:r>
                        <a:rPr lang="en-US" sz="3600" dirty="0" smtClean="0"/>
                        <a:t>Textbooks are usually </a:t>
                      </a:r>
                      <a:r>
                        <a:rPr lang="en-US" sz="3600" b="1" dirty="0" smtClean="0"/>
                        <a:t>free</a:t>
                      </a:r>
                      <a:r>
                        <a:rPr lang="en-US" sz="3600" dirty="0" smtClean="0"/>
                        <a:t> or provided at little</a:t>
                      </a:r>
                      <a:r>
                        <a:rPr lang="en-US" sz="3600" baseline="0" dirty="0" smtClean="0"/>
                        <a:t> expense.</a:t>
                      </a:r>
                      <a:endParaRPr lang="en-US" sz="3600" dirty="0"/>
                    </a:p>
                  </a:txBody>
                  <a:tcPr anchor="ctr"/>
                </a:tc>
                <a:tc>
                  <a:txBody>
                    <a:bodyPr/>
                    <a:lstStyle/>
                    <a:p>
                      <a:pPr algn="ctr"/>
                      <a:r>
                        <a:rPr lang="en-US" sz="3600" dirty="0" smtClean="0"/>
                        <a:t>Students must buy textbooks, which can be </a:t>
                      </a:r>
                      <a:r>
                        <a:rPr lang="en-US" sz="3600" b="1" dirty="0" smtClean="0"/>
                        <a:t>expensive</a:t>
                      </a:r>
                      <a:r>
                        <a:rPr lang="en-US" sz="3600" dirty="0" smtClean="0"/>
                        <a:t>. </a:t>
                      </a:r>
                    </a:p>
                    <a:p>
                      <a:pPr algn="ctr"/>
                      <a:r>
                        <a:rPr lang="en-US" sz="3600" b="0" dirty="0" smtClean="0"/>
                        <a:t>(Average</a:t>
                      </a:r>
                      <a:r>
                        <a:rPr lang="en-US" sz="3600" b="0" baseline="0" dirty="0" smtClean="0"/>
                        <a:t> cost is </a:t>
                      </a:r>
                      <a:r>
                        <a:rPr lang="en-US" sz="3600" b="1" baseline="0" dirty="0" smtClean="0"/>
                        <a:t>$200</a:t>
                      </a:r>
                      <a:r>
                        <a:rPr lang="en-US" sz="3600" b="1" kern="1200" dirty="0" smtClean="0">
                          <a:solidFill>
                            <a:schemeClr val="dk1"/>
                          </a:solidFill>
                          <a:latin typeface="+mn-lt"/>
                          <a:ea typeface="+mn-ea"/>
                          <a:cs typeface="+mn-cs"/>
                        </a:rPr>
                        <a:t>–$</a:t>
                      </a:r>
                      <a:r>
                        <a:rPr lang="en-US" sz="3600" b="1" baseline="0" dirty="0" smtClean="0"/>
                        <a:t>400 per semester</a:t>
                      </a:r>
                      <a:r>
                        <a:rPr lang="en-US" sz="3600" b="0" dirty="0" smtClean="0"/>
                        <a:t>)</a:t>
                      </a:r>
                      <a:endParaRPr lang="en-US" sz="3600" b="0"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baseline="0" dirty="0" smtClean="0"/>
                        <a:t>Students spend approximately 6 hours per day </a:t>
                      </a:r>
                    </a:p>
                    <a:p>
                      <a:pPr algn="ctr"/>
                      <a:r>
                        <a:rPr lang="en-US" sz="3600" b="1" baseline="0" dirty="0" smtClean="0"/>
                        <a:t>(30 hours per week)</a:t>
                      </a:r>
                      <a:r>
                        <a:rPr lang="en-US" sz="3600" baseline="0" dirty="0" smtClean="0"/>
                        <a:t> in class and </a:t>
                      </a:r>
                      <a:r>
                        <a:rPr lang="en-US" sz="3600" b="1" baseline="0" dirty="0" smtClean="0"/>
                        <a:t>proceed directly from one class to the next.</a:t>
                      </a:r>
                      <a:endParaRPr lang="en-US" sz="3600" b="1" dirty="0"/>
                    </a:p>
                  </a:txBody>
                  <a:tcPr anchor="ctr"/>
                </a:tc>
                <a:tc>
                  <a:txBody>
                    <a:bodyPr/>
                    <a:lstStyle/>
                    <a:p>
                      <a:pPr algn="ctr"/>
                      <a:r>
                        <a:rPr lang="en-US" sz="3600" b="0" dirty="0" smtClean="0"/>
                        <a:t>Students spend only </a:t>
                      </a:r>
                      <a:r>
                        <a:rPr lang="en-US" sz="3600" b="1" dirty="0" smtClean="0"/>
                        <a:t>12</a:t>
                      </a:r>
                      <a:r>
                        <a:rPr lang="en-US" sz="3600" b="1" kern="1200" dirty="0" smtClean="0">
                          <a:solidFill>
                            <a:schemeClr val="dk1"/>
                          </a:solidFill>
                          <a:latin typeface="+mn-lt"/>
                          <a:ea typeface="+mn-ea"/>
                          <a:cs typeface="+mn-cs"/>
                        </a:rPr>
                        <a:t>–</a:t>
                      </a:r>
                      <a:r>
                        <a:rPr lang="en-US" sz="3600" b="1" dirty="0" smtClean="0"/>
                        <a:t>16 hours per week</a:t>
                      </a:r>
                      <a:r>
                        <a:rPr lang="en-US" sz="3600" b="0" dirty="0" smtClean="0"/>
                        <a:t> in class and often have </a:t>
                      </a:r>
                      <a:r>
                        <a:rPr lang="en-US" sz="3600" b="1" dirty="0" smtClean="0"/>
                        <a:t>several hours between classes.</a:t>
                      </a:r>
                      <a:endParaRPr lang="en-US" sz="3600" b="1" dirty="0"/>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chemeClr val="bg1"/>
                </a:solidFill>
              </a:rPr>
              <a:t>Instructors</a:t>
            </a:r>
            <a:endParaRPr lang="en-US" sz="72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2096</Words>
  <Application>Microsoft Office PowerPoint</Application>
  <PresentationFormat>On-screen Show (4:3)</PresentationFormat>
  <Paragraphs>158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1_Office Theme</vt:lpstr>
      <vt:lpstr>High School vs. College:  A Comparison of What to Expect</vt:lpstr>
      <vt:lpstr>Classes</vt:lpstr>
      <vt:lpstr>PowerPoint Presentation</vt:lpstr>
      <vt:lpstr>PowerPoint Presentation</vt:lpstr>
      <vt:lpstr>PowerPoint Presentation</vt:lpstr>
      <vt:lpstr>PowerPoint Presentation</vt:lpstr>
      <vt:lpstr>PowerPoint Presentation</vt:lpstr>
      <vt:lpstr>PowerPoint Presentation</vt:lpstr>
      <vt:lpstr>Instructors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45</cp:revision>
  <dcterms:created xsi:type="dcterms:W3CDTF">2012-11-19T01:21:08Z</dcterms:created>
  <dcterms:modified xsi:type="dcterms:W3CDTF">2013-05-17T13:00:59Z</dcterms:modified>
</cp:coreProperties>
</file>