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ert adams" initials="ra" lastIdx="1" clrIdx="0"/>
  <p:cmAuthor id="1" name="Barbara Adams" initials="BA" lastIdx="7"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554" autoAdjust="0"/>
  </p:normalViewPr>
  <p:slideViewPr>
    <p:cSldViewPr>
      <p:cViewPr>
        <p:scale>
          <a:sx n="62" d="100"/>
          <a:sy n="62" d="100"/>
        </p:scale>
        <p:origin x="-3024" y="-750"/>
      </p:cViewPr>
      <p:guideLst>
        <p:guide orient="horz" pos="2160"/>
        <p:guide pos="2880"/>
      </p:guideLst>
    </p:cSldViewPr>
  </p:slideViewPr>
  <p:notesTextViewPr>
    <p:cViewPr>
      <p:scale>
        <a:sx n="100" d="100"/>
        <a:sy n="100" d="100"/>
      </p:scale>
      <p:origin x="0" y="86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4EE7AF50-F83D-4FFD-87A1-4B86792B75E3}" type="datetimeFigureOut">
              <a:rPr lang="en-US" smtClean="0"/>
              <a:pPr/>
              <a:t>5/17/2013</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B478BD2E-6024-48BF-9CB4-AE95D1CC26E4}" type="slidenum">
              <a:rPr lang="en-US" smtClean="0"/>
              <a:pPr/>
              <a:t>‹#›</a:t>
            </a:fld>
            <a:endParaRPr lang="en-US"/>
          </a:p>
        </p:txBody>
      </p:sp>
    </p:spTree>
    <p:extLst>
      <p:ext uri="{BB962C8B-B14F-4D97-AF65-F5344CB8AC3E}">
        <p14:creationId xmlns:p14="http://schemas.microsoft.com/office/powerpoint/2010/main" val="4148893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chemeClr val="tx1"/>
                </a:solidFill>
              </a:rPr>
              <a:t>Module 1 Lesson 1</a:t>
            </a:r>
          </a:p>
          <a:p>
            <a:endParaRPr lang="en-US" dirty="0" smtClean="0">
              <a:solidFill>
                <a:schemeClr val="tx1"/>
              </a:solidFill>
            </a:endParaRPr>
          </a:p>
          <a:p>
            <a:pPr defTabSz="932871">
              <a:defRPr/>
            </a:pPr>
            <a:r>
              <a:rPr lang="en-US" b="0" dirty="0" smtClean="0">
                <a:solidFill>
                  <a:schemeClr val="tx1"/>
                </a:solidFill>
              </a:rPr>
              <a:t>All information in this lecture</a:t>
            </a:r>
            <a:r>
              <a:rPr lang="en-US" b="0" baseline="0" dirty="0" smtClean="0">
                <a:solidFill>
                  <a:schemeClr val="tx1"/>
                </a:solidFill>
              </a:rPr>
              <a:t> is adapted from the website of Southern Methodist University’s </a:t>
            </a:r>
            <a:r>
              <a:rPr lang="en-US" b="0" baseline="0" dirty="0" err="1" smtClean="0">
                <a:solidFill>
                  <a:schemeClr val="tx1"/>
                </a:solidFill>
              </a:rPr>
              <a:t>Altshuler</a:t>
            </a:r>
            <a:r>
              <a:rPr lang="en-US" b="0" baseline="0" dirty="0" smtClean="0">
                <a:solidFill>
                  <a:schemeClr val="tx1"/>
                </a:solidFill>
              </a:rPr>
              <a:t> Learning Enhancement Center, except where otherwise noted.</a:t>
            </a:r>
          </a:p>
          <a:p>
            <a:pPr defTabSz="932871">
              <a:defRPr/>
            </a:pPr>
            <a:endParaRPr lang="en-US" b="0" baseline="0" dirty="0" smtClean="0">
              <a:solidFill>
                <a:schemeClr val="tx1"/>
              </a:solidFill>
            </a:endParaRPr>
          </a:p>
          <a:p>
            <a:pPr defTabSz="932871">
              <a:defRPr/>
            </a:pPr>
            <a:r>
              <a:rPr lang="en-US" b="0" baseline="0" dirty="0" smtClean="0">
                <a:solidFill>
                  <a:schemeClr val="tx1"/>
                </a:solidFill>
              </a:rPr>
              <a:t>Unless otherwise specified, all clip art and images in this document are used with permission from Microsoft in accordance with their End User License Agreement.</a:t>
            </a:r>
            <a:endParaRPr lang="en-US" b="0" dirty="0" smtClean="0">
              <a:solidFill>
                <a:schemeClr val="tx1"/>
              </a:solidFill>
            </a:endParaRPr>
          </a:p>
          <a:p>
            <a:pPr defTabSz="932871">
              <a:defRPr/>
            </a:pPr>
            <a:endParaRPr lang="en-US" b="0"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baseline="0" dirty="0" smtClean="0">
                <a:solidFill>
                  <a:schemeClr val="tx1"/>
                </a:solidFill>
              </a:rPr>
              <a:t>Optional discussion points:</a:t>
            </a:r>
          </a:p>
          <a:p>
            <a:endParaRPr lang="en-US" baseline="0" dirty="0" smtClean="0">
              <a:solidFill>
                <a:schemeClr val="tx1"/>
              </a:solidFill>
            </a:endParaRPr>
          </a:p>
          <a:p>
            <a:pPr>
              <a:buFont typeface="Arial" pitchFamily="34" charset="0"/>
              <a:buChar char="•"/>
            </a:pPr>
            <a:r>
              <a:rPr lang="en-US" baseline="0" dirty="0" smtClean="0">
                <a:solidFill>
                  <a:schemeClr val="tx1"/>
                </a:solidFill>
              </a:rPr>
              <a:t> How much does college cost? </a:t>
            </a:r>
          </a:p>
          <a:p>
            <a:pPr marL="641349" lvl="1" indent="-174913">
              <a:buFont typeface="Arial" pitchFamily="34" charset="0"/>
              <a:buChar char="•"/>
            </a:pPr>
            <a:r>
              <a:rPr lang="en-US" baseline="0" dirty="0" smtClean="0">
                <a:solidFill>
                  <a:schemeClr val="tx1"/>
                </a:solidFill>
              </a:rPr>
              <a:t>In 2011-2012, the average yearly total for tuition/fees and room/board for full-time undergraduate students was $17,131 for public 4-year institutions and $38,589 for private 4-year institutions. At 2-year institutions, the total for tuition/fees (not including room/board) was $2,963 for public schools. These totals are for one academic year. (Source: College Board http://press.collegeboard.org/releases/2011/new-college-board-trends-reports-price-college-continues-rise-nationally-dramatic-difference)</a:t>
            </a:r>
          </a:p>
          <a:p>
            <a:pPr lvl="1">
              <a:buFont typeface="Arial" pitchFamily="34" charset="0"/>
              <a:buChar char="•"/>
            </a:pPr>
            <a:endParaRPr lang="en-US" baseline="0" dirty="0" smtClean="0">
              <a:solidFill>
                <a:schemeClr val="tx1"/>
              </a:solidFill>
            </a:endParaRPr>
          </a:p>
          <a:p>
            <a:pPr>
              <a:buFont typeface="Arial" pitchFamily="34" charset="0"/>
              <a:buChar char="•"/>
            </a:pPr>
            <a:r>
              <a:rPr lang="en-US" baseline="0" dirty="0" smtClean="0">
                <a:solidFill>
                  <a:schemeClr val="tx1"/>
                </a:solidFill>
              </a:rPr>
              <a:t> What are the differences between cost at community college, public college/university, and private college/university?</a:t>
            </a:r>
          </a:p>
          <a:p>
            <a:pPr marL="641349" lvl="1" indent="-174913">
              <a:buFont typeface="Arial" pitchFamily="34" charset="0"/>
              <a:buChar char="•"/>
            </a:pPr>
            <a:r>
              <a:rPr lang="en-US" baseline="0" dirty="0" smtClean="0">
                <a:solidFill>
                  <a:schemeClr val="tx1"/>
                </a:solidFill>
              </a:rPr>
              <a:t>See above statistics</a:t>
            </a:r>
          </a:p>
          <a:p>
            <a:pPr lvl="1">
              <a:buFont typeface="Arial" pitchFamily="34" charset="0"/>
              <a:buChar char="•"/>
            </a:pPr>
            <a:endParaRPr lang="en-US" baseline="0" dirty="0" smtClean="0">
              <a:solidFill>
                <a:schemeClr val="tx1"/>
              </a:solidFill>
            </a:endParaRPr>
          </a:p>
          <a:p>
            <a:pPr>
              <a:buFont typeface="Arial" pitchFamily="34" charset="0"/>
              <a:buChar char="•"/>
            </a:pPr>
            <a:r>
              <a:rPr lang="en-US" baseline="0" dirty="0" smtClean="0">
                <a:solidFill>
                  <a:schemeClr val="tx1"/>
                </a:solidFill>
              </a:rPr>
              <a:t> How do people pay for college?</a:t>
            </a:r>
          </a:p>
          <a:p>
            <a:pPr marL="641349" lvl="1" indent="-174913">
              <a:buFont typeface="Arial" pitchFamily="34" charset="0"/>
              <a:buChar char="•"/>
            </a:pPr>
            <a:r>
              <a:rPr lang="en-US" baseline="0" dirty="0" smtClean="0">
                <a:solidFill>
                  <a:schemeClr val="tx1"/>
                </a:solidFill>
              </a:rPr>
              <a:t>Parents and/or students save money ahead of time</a:t>
            </a:r>
          </a:p>
          <a:p>
            <a:pPr marL="641349" lvl="1" indent="-174913">
              <a:buFont typeface="Arial" pitchFamily="34" charset="0"/>
              <a:buChar char="•"/>
            </a:pPr>
            <a:r>
              <a:rPr lang="en-US" baseline="0" dirty="0" smtClean="0">
                <a:solidFill>
                  <a:schemeClr val="tx1"/>
                </a:solidFill>
              </a:rPr>
              <a:t>Scholarships and/or grants (do not need to be paid back; may be restrictions on receiving them)</a:t>
            </a:r>
          </a:p>
          <a:p>
            <a:pPr marL="641349" lvl="1" indent="-174913">
              <a:buFont typeface="Arial" pitchFamily="34" charset="0"/>
              <a:buChar char="•"/>
            </a:pPr>
            <a:r>
              <a:rPr lang="en-US" baseline="0" dirty="0" smtClean="0">
                <a:solidFill>
                  <a:schemeClr val="tx1"/>
                </a:solidFill>
              </a:rPr>
              <a:t>Student loans and/or parent loans (do need to be paid back with interest)</a:t>
            </a:r>
          </a:p>
          <a:p>
            <a:pPr marL="641349" lvl="1" indent="-174913">
              <a:buFont typeface="Arial" pitchFamily="34" charset="0"/>
              <a:buChar char="•"/>
            </a:pPr>
            <a:r>
              <a:rPr lang="en-US" baseline="0" dirty="0" smtClean="0">
                <a:solidFill>
                  <a:schemeClr val="tx1"/>
                </a:solidFill>
              </a:rPr>
              <a:t>Work-study or other student employment</a:t>
            </a:r>
          </a:p>
        </p:txBody>
      </p:sp>
      <p:sp>
        <p:nvSpPr>
          <p:cNvPr id="4" name="Slide Number Placeholder 3"/>
          <p:cNvSpPr>
            <a:spLocks noGrp="1"/>
          </p:cNvSpPr>
          <p:nvPr>
            <p:ph type="sldNum" sz="quarter" idx="10"/>
          </p:nvPr>
        </p:nvSpPr>
        <p:spPr/>
        <p:txBody>
          <a:bodyPr/>
          <a:lstStyle/>
          <a:p>
            <a:fld id="{B478BD2E-6024-48BF-9CB4-AE95D1CC26E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solidFill>
                  <a:schemeClr val="tx1"/>
                </a:solidFill>
              </a:rPr>
              <a:t>Optional</a:t>
            </a:r>
            <a:r>
              <a:rPr lang="en-US" b="1" baseline="0" dirty="0" smtClean="0">
                <a:solidFill>
                  <a:schemeClr val="tx1"/>
                </a:solidFill>
              </a:rPr>
              <a:t> d</a:t>
            </a:r>
            <a:r>
              <a:rPr lang="en-US" b="1" dirty="0" smtClean="0">
                <a:solidFill>
                  <a:schemeClr val="tx1"/>
                </a:solidFill>
              </a:rPr>
              <a:t>iscussion points:</a:t>
            </a:r>
          </a:p>
          <a:p>
            <a:endParaRPr lang="en-US" dirty="0" smtClean="0">
              <a:solidFill>
                <a:schemeClr val="tx1"/>
              </a:solidFill>
            </a:endParaRPr>
          </a:p>
          <a:p>
            <a:pPr>
              <a:buFont typeface="Arial" pitchFamily="34" charset="0"/>
              <a:buNone/>
            </a:pPr>
            <a:r>
              <a:rPr lang="en-US" dirty="0" smtClean="0">
                <a:solidFill>
                  <a:schemeClr val="tx1"/>
                </a:solidFill>
              </a:rPr>
              <a:t>Why do students choose to attend college?</a:t>
            </a:r>
          </a:p>
          <a:p>
            <a:pPr marL="641349" lvl="1" indent="-174913">
              <a:buFont typeface="Arial" pitchFamily="34" charset="0"/>
              <a:buChar char="•"/>
            </a:pPr>
            <a:r>
              <a:rPr lang="en-US" dirty="0" smtClean="0">
                <a:solidFill>
                  <a:schemeClr val="tx1"/>
                </a:solidFill>
              </a:rPr>
              <a:t>More income potential</a:t>
            </a:r>
          </a:p>
          <a:p>
            <a:pPr marL="641349" lvl="1" indent="-174913">
              <a:buFont typeface="Arial" pitchFamily="34" charset="0"/>
              <a:buChar char="•"/>
            </a:pPr>
            <a:r>
              <a:rPr lang="en-US" baseline="0" dirty="0" smtClean="0">
                <a:solidFill>
                  <a:schemeClr val="tx1"/>
                </a:solidFill>
              </a:rPr>
              <a:t>Personal growth / desire to learn more and become more educated</a:t>
            </a:r>
          </a:p>
          <a:p>
            <a:pPr marL="641349" lvl="1" indent="-174913">
              <a:buFont typeface="Arial" pitchFamily="34" charset="0"/>
              <a:buChar char="•"/>
            </a:pPr>
            <a:r>
              <a:rPr lang="en-US" baseline="0" dirty="0" smtClean="0">
                <a:solidFill>
                  <a:schemeClr val="tx1"/>
                </a:solidFill>
              </a:rPr>
              <a:t>Degree is required for many jobs / to prepare for a career</a:t>
            </a:r>
          </a:p>
          <a:p>
            <a:pPr marL="641349" lvl="1" indent="-174913">
              <a:buFont typeface="Arial" pitchFamily="34" charset="0"/>
              <a:buChar char="•"/>
            </a:pPr>
            <a:r>
              <a:rPr lang="en-US" baseline="0" dirty="0" smtClean="0">
                <a:solidFill>
                  <a:schemeClr val="tx1"/>
                </a:solidFill>
              </a:rPr>
              <a:t>Gain a broader perspective and exposure to new experiences and people</a:t>
            </a:r>
          </a:p>
          <a:p>
            <a:pPr marL="641349" lvl="1" indent="-174913">
              <a:buFont typeface="Arial" pitchFamily="34" charset="0"/>
              <a:buChar char="•"/>
            </a:pPr>
            <a:r>
              <a:rPr lang="en-US" baseline="0" dirty="0" smtClean="0">
                <a:solidFill>
                  <a:schemeClr val="tx1"/>
                </a:solidFill>
              </a:rPr>
              <a:t>It is expected of them (usually by parents)</a:t>
            </a:r>
          </a:p>
          <a:p>
            <a:pPr marL="641349" lvl="1" indent="-174913">
              <a:buFont typeface="Arial" pitchFamily="34" charset="0"/>
              <a:buChar char="•"/>
            </a:pPr>
            <a:r>
              <a:rPr lang="en-US" baseline="0" dirty="0" smtClean="0">
                <a:solidFill>
                  <a:schemeClr val="tx1"/>
                </a:solidFill>
              </a:rPr>
              <a:t>Other</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smtClean="0">
                <a:solidFill>
                  <a:schemeClr val="tx1"/>
                </a:solidFill>
              </a:rPr>
              <a:t>Teacher Notes:</a:t>
            </a:r>
          </a:p>
          <a:p>
            <a:endParaRPr lang="en-US" dirty="0" smtClean="0">
              <a:solidFill>
                <a:schemeClr val="tx1"/>
              </a:solidFill>
            </a:endParaRPr>
          </a:p>
          <a:p>
            <a:pPr marL="174913" indent="-174913">
              <a:buFont typeface="Arial" pitchFamily="34" charset="0"/>
              <a:buChar char="•"/>
            </a:pPr>
            <a:r>
              <a:rPr lang="en-US" dirty="0" smtClean="0">
                <a:solidFill>
                  <a:schemeClr val="tx1"/>
                </a:solidFill>
              </a:rPr>
              <a:t>High school requirements are determined by the state’s standards and the student’s track (i.e., technical, college prep, etc.)</a:t>
            </a:r>
          </a:p>
          <a:p>
            <a:pPr marL="174913" indent="-174913">
              <a:buFont typeface="Arial" pitchFamily="34" charset="0"/>
              <a:buChar char="•"/>
            </a:pPr>
            <a:r>
              <a:rPr lang="en-US" dirty="0" smtClean="0">
                <a:solidFill>
                  <a:schemeClr val="tx1"/>
                </a:solidFill>
              </a:rPr>
              <a:t>The student’s teachers, guidance</a:t>
            </a:r>
            <a:r>
              <a:rPr lang="en-US" baseline="0" dirty="0" smtClean="0">
                <a:solidFill>
                  <a:schemeClr val="tx1"/>
                </a:solidFill>
              </a:rPr>
              <a:t> counselors, and other school administrators</a:t>
            </a:r>
            <a:r>
              <a:rPr lang="en-US" dirty="0" smtClean="0">
                <a:solidFill>
                  <a:schemeClr val="tx1"/>
                </a:solidFill>
              </a:rPr>
              <a:t> are responsible for knowing which classes students must take and for enrolling them in those classes.</a:t>
            </a:r>
          </a:p>
          <a:p>
            <a:pPr marL="174913" indent="-174913">
              <a:buFont typeface="Arial" pitchFamily="34" charset="0"/>
              <a:buChar char="•"/>
            </a:pPr>
            <a:r>
              <a:rPr lang="en-US" baseline="0" dirty="0" smtClean="0">
                <a:solidFill>
                  <a:schemeClr val="tx1"/>
                </a:solidFill>
              </a:rPr>
              <a:t>College requirements vary tremendously among different majors. At many schools, there is a basic foundation curriculum that all students must complete, usually consisting of several courses in English, foreign language, science, math, and humanities. However, even within these requirements, there is often significant flexibility. Once a student completes the foundations courses, each major, minor, and concentration has different requirements and options for fulfilling them.</a:t>
            </a:r>
          </a:p>
          <a:p>
            <a:pPr marL="174913" indent="-174913">
              <a:buFont typeface="Arial" pitchFamily="34" charset="0"/>
              <a:buChar char="•"/>
            </a:pPr>
            <a:r>
              <a:rPr lang="en-US" baseline="0" dirty="0" smtClean="0">
                <a:solidFill>
                  <a:schemeClr val="tx1"/>
                </a:solidFill>
              </a:rPr>
              <a:t>A student’s advisor will help them determine which courses are required, but the ultimate responsibility for keeping up with the requirements and completing the degree program lies with the student. Advisors generally only provide limited input.</a:t>
            </a:r>
            <a:endParaRPr lang="en-US" dirty="0" smtClean="0">
              <a:solidFill>
                <a:schemeClr val="tx1"/>
              </a:solidFill>
            </a:endParaRPr>
          </a:p>
          <a:p>
            <a:endParaRPr lang="en-US" dirty="0" smtClean="0">
              <a:solidFill>
                <a:schemeClr val="tx1"/>
              </a:solidFill>
            </a:endParaRPr>
          </a:p>
          <a:p>
            <a:r>
              <a:rPr lang="en-US" b="1" dirty="0" smtClean="0">
                <a:solidFill>
                  <a:schemeClr val="tx1"/>
                </a:solidFill>
              </a:rPr>
              <a:t>Online Catalog Examples for Reference:</a:t>
            </a:r>
          </a:p>
          <a:p>
            <a:r>
              <a:rPr lang="en-US" dirty="0" smtClean="0">
                <a:solidFill>
                  <a:schemeClr val="tx1"/>
                </a:solidFill>
              </a:rPr>
              <a:t>Community</a:t>
            </a:r>
            <a:r>
              <a:rPr lang="en-US" baseline="0" dirty="0" smtClean="0">
                <a:solidFill>
                  <a:schemeClr val="tx1"/>
                </a:solidFill>
              </a:rPr>
              <a:t> College Links – </a:t>
            </a:r>
          </a:p>
          <a:p>
            <a:r>
              <a:rPr lang="en-US" baseline="0" dirty="0" smtClean="0">
                <a:solidFill>
                  <a:schemeClr val="tx1"/>
                </a:solidFill>
              </a:rPr>
              <a:t>http://valenciacollege.edu/catalog/11-12/</a:t>
            </a:r>
          </a:p>
          <a:p>
            <a:r>
              <a:rPr lang="en-US" baseline="0" dirty="0" smtClean="0">
                <a:solidFill>
                  <a:schemeClr val="tx1"/>
                </a:solidFill>
              </a:rPr>
              <a:t>http://catalog.waketech.edu/9courselisting/</a:t>
            </a:r>
          </a:p>
          <a:p>
            <a:endParaRPr lang="en-US" baseline="0" dirty="0" smtClean="0">
              <a:solidFill>
                <a:schemeClr val="tx1"/>
              </a:solidFill>
            </a:endParaRPr>
          </a:p>
          <a:p>
            <a:r>
              <a:rPr lang="en-US" b="1" baseline="0" dirty="0" smtClean="0">
                <a:solidFill>
                  <a:schemeClr val="tx1"/>
                </a:solidFill>
              </a:rPr>
              <a:t>University Links</a:t>
            </a:r>
          </a:p>
          <a:p>
            <a:r>
              <a:rPr lang="en-US" b="0" baseline="0" dirty="0" smtClean="0">
                <a:solidFill>
                  <a:schemeClr val="tx1"/>
                </a:solidFill>
              </a:rPr>
              <a:t>http://www.registrar.appstate.edu/catalogs/undergraduate.html</a:t>
            </a:r>
          </a:p>
          <a:p>
            <a:r>
              <a:rPr lang="en-US" b="0" baseline="0" dirty="0" smtClean="0">
                <a:solidFill>
                  <a:schemeClr val="tx1"/>
                </a:solidFill>
              </a:rPr>
              <a:t>http://www.ecu.edu/cs-acad/ugcat/index.cfm</a:t>
            </a:r>
          </a:p>
          <a:p>
            <a:endParaRPr lang="en-US" b="1"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solidFill>
                  <a:schemeClr val="tx1"/>
                </a:solidFill>
              </a:rPr>
              <a:t>Teacher Notes: </a:t>
            </a:r>
          </a:p>
          <a:p>
            <a:endParaRPr lang="en-US" dirty="0" smtClean="0">
              <a:solidFill>
                <a:schemeClr val="tx1"/>
              </a:solidFill>
            </a:endParaRPr>
          </a:p>
          <a:p>
            <a:pPr marL="174913" indent="-174913">
              <a:buFont typeface="Arial" pitchFamily="34" charset="0"/>
              <a:buChar char="•"/>
            </a:pPr>
            <a:r>
              <a:rPr lang="en-US" dirty="0" smtClean="0">
                <a:solidFill>
                  <a:schemeClr val="tx1"/>
                </a:solidFill>
              </a:rPr>
              <a:t>This is a critical difference between high school and college, and many first-year students have difficulty</a:t>
            </a:r>
            <a:r>
              <a:rPr lang="en-US" baseline="0" dirty="0" smtClean="0">
                <a:solidFill>
                  <a:schemeClr val="tx1"/>
                </a:solidFill>
              </a:rPr>
              <a:t> because they do not realize that the responsibility for their learning now lies solely with them.</a:t>
            </a:r>
          </a:p>
          <a:p>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Some students understand this point better when given this explanation:</a:t>
            </a:r>
          </a:p>
          <a:p>
            <a:pPr marL="641349" lvl="1" indent="-174913">
              <a:buFont typeface="Arial" pitchFamily="34" charset="0"/>
              <a:buChar char="•"/>
            </a:pPr>
            <a:r>
              <a:rPr lang="en-US" baseline="0" dirty="0" smtClean="0">
                <a:solidFill>
                  <a:schemeClr val="tx1"/>
                </a:solidFill>
              </a:rPr>
              <a:t>Teachers v. Professors: There is a reason that college instructors are generally called professors instead of teachers. In high school, your teachers were responsible for directly </a:t>
            </a:r>
            <a:r>
              <a:rPr lang="en-US" i="1" baseline="0" dirty="0" smtClean="0">
                <a:solidFill>
                  <a:schemeClr val="tx1"/>
                </a:solidFill>
              </a:rPr>
              <a:t>teaching</a:t>
            </a:r>
            <a:r>
              <a:rPr lang="en-US" baseline="0" dirty="0" smtClean="0">
                <a:solidFill>
                  <a:schemeClr val="tx1"/>
                </a:solidFill>
              </a:rPr>
              <a:t> you things and making sure that you learned them. That’s why they’re called teachers. To “profess” something means to </a:t>
            </a:r>
            <a:r>
              <a:rPr lang="en-US" i="1" baseline="0" dirty="0" smtClean="0">
                <a:solidFill>
                  <a:schemeClr val="tx1"/>
                </a:solidFill>
              </a:rPr>
              <a:t>declare </a:t>
            </a:r>
            <a:r>
              <a:rPr lang="en-US" i="0" baseline="0" dirty="0" smtClean="0">
                <a:solidFill>
                  <a:schemeClr val="tx1"/>
                </a:solidFill>
              </a:rPr>
              <a:t>or</a:t>
            </a:r>
            <a:r>
              <a:rPr lang="en-US" i="1" baseline="0" dirty="0" smtClean="0">
                <a:solidFill>
                  <a:schemeClr val="tx1"/>
                </a:solidFill>
              </a:rPr>
              <a:t> announce </a:t>
            </a:r>
            <a:r>
              <a:rPr lang="en-US" baseline="0" dirty="0" smtClean="0">
                <a:solidFill>
                  <a:schemeClr val="tx1"/>
                </a:solidFill>
              </a:rPr>
              <a:t>it. In college, the professor is only responsible for </a:t>
            </a:r>
            <a:r>
              <a:rPr lang="en-US" i="1" baseline="0" dirty="0" smtClean="0">
                <a:solidFill>
                  <a:schemeClr val="tx1"/>
                </a:solidFill>
              </a:rPr>
              <a:t>announcing</a:t>
            </a:r>
            <a:r>
              <a:rPr lang="en-US" baseline="0" dirty="0" smtClean="0">
                <a:solidFill>
                  <a:schemeClr val="tx1"/>
                </a:solidFill>
              </a:rPr>
              <a:t> the information. It’s up to you as the student to actually learn it. That’s why they’re called professors.</a:t>
            </a:r>
            <a:endParaRPr lang="en-US" dirty="0" smtClean="0">
              <a:solidFill>
                <a:schemeClr val="tx1"/>
              </a:solidFill>
            </a:endParaRPr>
          </a:p>
          <a:p>
            <a:endParaRPr lang="en-US" dirty="0" smtClean="0">
              <a:solidFill>
                <a:schemeClr val="tx1"/>
              </a:solidFill>
            </a:endParaRPr>
          </a:p>
          <a:p>
            <a:pPr marL="174913" indent="-174913">
              <a:buFont typeface="Arial" pitchFamily="34" charset="0"/>
              <a:buChar char="•"/>
            </a:pPr>
            <a:r>
              <a:rPr lang="en-US" dirty="0" smtClean="0">
                <a:solidFill>
                  <a:schemeClr val="tx1"/>
                </a:solidFill>
              </a:rPr>
              <a:t>Many professors are willing to go the extra mile with students to make sure that they are learning the information. However, because it is the student’s responsibility to learn it, the student</a:t>
            </a:r>
            <a:r>
              <a:rPr lang="en-US" baseline="0" dirty="0" smtClean="0">
                <a:solidFill>
                  <a:schemeClr val="tx1"/>
                </a:solidFill>
              </a:rPr>
              <a:t> needs to seek out the professor’s help. Professors are generally going to assume that students are learning what they are presenting, unless the student tells them otherwise.</a:t>
            </a:r>
            <a:endParaRPr lang="en-US" dirty="0" smtClean="0">
              <a:solidFill>
                <a:schemeClr val="tx1"/>
              </a:solidFill>
            </a:endParaRPr>
          </a:p>
          <a:p>
            <a:endParaRPr lang="en-US"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solidFill>
                  <a:schemeClr val="tx1"/>
                </a:solidFill>
              </a:rPr>
              <a:t>Teacher Notes: </a:t>
            </a:r>
          </a:p>
          <a:p>
            <a:endParaRPr lang="en-US" dirty="0" smtClean="0">
              <a:solidFill>
                <a:schemeClr val="tx1"/>
              </a:solidFill>
            </a:endParaRPr>
          </a:p>
          <a:p>
            <a:pPr marL="174913" indent="-174913">
              <a:buFont typeface="Arial" pitchFamily="34" charset="0"/>
              <a:buChar char="•"/>
            </a:pPr>
            <a:r>
              <a:rPr lang="en-US" dirty="0" smtClean="0">
                <a:solidFill>
                  <a:schemeClr val="tx1"/>
                </a:solidFill>
              </a:rPr>
              <a:t>Services</a:t>
            </a:r>
            <a:r>
              <a:rPr lang="en-US" baseline="0" dirty="0" smtClean="0">
                <a:solidFill>
                  <a:schemeClr val="tx1"/>
                </a:solidFill>
              </a:rPr>
              <a:t> for students with disabilities are governed by different laws in high school and college. </a:t>
            </a:r>
          </a:p>
          <a:p>
            <a:pPr marL="174913" indent="-174913">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The laws that govern high school basically guarantee that a student with a disability must be given an education that is appropriate for them based on their abilities. Thus, a student with very severe disabilities is entitled to a public education that meets their needs. In general, if a student with a disability is putting forth their best effort in high school and working up to their potential, they will pass their curriculum. If a student is not succeeding, their services are reevaluated. </a:t>
            </a:r>
          </a:p>
          <a:p>
            <a:pPr marL="174913" indent="-174913">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The laws that govern college students with disabilities do not guarantee that a student will pass. Students with disabilities are guaranteed to have equal access to the college’s curriculum with reasonable accommodations. However, if students put forth their best effort and work up to their potential in college, they can still fail. Colleges do not make any fundamental changes to their curricula or standards in order to accommodate students with disabilities. </a:t>
            </a:r>
            <a:endParaRPr lang="en-US" dirty="0" smtClean="0">
              <a:solidFill>
                <a:schemeClr val="tx1"/>
              </a:solidFill>
            </a:endParaRPr>
          </a:p>
          <a:p>
            <a:endParaRPr lang="en-US"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b="1" dirty="0" smtClean="0">
                <a:solidFill>
                  <a:schemeClr val="tx1"/>
                </a:solidFill>
              </a:rPr>
              <a:t>Teacher Notes: </a:t>
            </a:r>
          </a:p>
          <a:p>
            <a:endParaRPr lang="en-US" dirty="0" smtClean="0">
              <a:solidFill>
                <a:schemeClr val="tx1"/>
              </a:solidFill>
            </a:endParaRPr>
          </a:p>
          <a:p>
            <a:pPr marL="174913" indent="-174913">
              <a:buFont typeface="Arial" pitchFamily="34" charset="0"/>
              <a:buChar char="•"/>
            </a:pPr>
            <a:r>
              <a:rPr lang="en-US" dirty="0" smtClean="0">
                <a:solidFill>
                  <a:schemeClr val="tx1"/>
                </a:solidFill>
              </a:rPr>
              <a:t>Academic dishonesty may or may not be prevalent at your high school, and</a:t>
            </a:r>
            <a:r>
              <a:rPr lang="en-US" baseline="0" dirty="0" smtClean="0">
                <a:solidFill>
                  <a:schemeClr val="tx1"/>
                </a:solidFill>
              </a:rPr>
              <a:t> different schools have different procedures and consequences for dealing with cheating and plagiarism. However, as a general rule, academic dishonesty is not taken nearly as seriously in high school as it is in college. It college, it is a </a:t>
            </a:r>
            <a:r>
              <a:rPr lang="en-US" b="1" baseline="0" dirty="0" smtClean="0">
                <a:solidFill>
                  <a:schemeClr val="tx1"/>
                </a:solidFill>
              </a:rPr>
              <a:t>very big deal</a:t>
            </a:r>
            <a:r>
              <a:rPr lang="en-US" b="0" baseline="0" dirty="0" smtClean="0">
                <a:solidFill>
                  <a:schemeClr val="tx1"/>
                </a:solidFill>
              </a:rPr>
              <a:t> and the excuse “I didn’t know that was plagiarism” will not fly.</a:t>
            </a:r>
            <a:endParaRPr lang="en-US" baseline="0" dirty="0" smtClean="0">
              <a:solidFill>
                <a:schemeClr val="tx1"/>
              </a:solidFill>
            </a:endParaRPr>
          </a:p>
          <a:p>
            <a:pPr>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When a student gets caught cheating/plagiarizing, the consequences depend on the professor, the department/class, the assignment, the degree of academic dishonesty, and many other factors. Some students may get off with a warning, others may fail the assignment, others may fail the class, and still others may be referred to an honor council for disciplinary action. At some schools, some cases of academic dishonesty result in probation, suspension (required to take a semester off), or expulsion (cannot return to that school).</a:t>
            </a:r>
            <a:endParaRPr lang="en-US" dirty="0" smtClean="0">
              <a:solidFill>
                <a:schemeClr val="tx1"/>
              </a:solidFill>
            </a:endParaRPr>
          </a:p>
          <a:p>
            <a:endParaRPr lang="en-US" dirty="0" smtClean="0">
              <a:solidFill>
                <a:schemeClr val="tx1"/>
              </a:solidFill>
            </a:endParaRPr>
          </a:p>
          <a:p>
            <a:r>
              <a:rPr lang="en-US" b="1" dirty="0" smtClean="0">
                <a:solidFill>
                  <a:schemeClr val="tx1"/>
                </a:solidFill>
              </a:rPr>
              <a:t>Optional Discussion Points</a:t>
            </a:r>
            <a:r>
              <a:rPr lang="en-US" b="1" dirty="0" smtClean="0">
                <a:solidFill>
                  <a:schemeClr val="tx1"/>
                </a:solidFill>
              </a:rPr>
              <a:t>: (Note – This</a:t>
            </a:r>
            <a:r>
              <a:rPr lang="en-US" b="1" baseline="0" dirty="0" smtClean="0">
                <a:solidFill>
                  <a:schemeClr val="tx1"/>
                </a:solidFill>
              </a:rPr>
              <a:t> topic is covered in more detail in Module 2 Lesson 3 </a:t>
            </a:r>
            <a:r>
              <a:rPr lang="en-US" b="1" baseline="0" smtClean="0">
                <a:solidFill>
                  <a:schemeClr val="tx1"/>
                </a:solidFill>
              </a:rPr>
              <a:t>Academic Integrity)</a:t>
            </a:r>
            <a:endParaRPr lang="en-US" b="1" dirty="0" smtClean="0">
              <a:solidFill>
                <a:schemeClr val="tx1"/>
              </a:solidFill>
            </a:endParaRPr>
          </a:p>
          <a:p>
            <a:endParaRPr lang="en-US" dirty="0" smtClean="0">
              <a:solidFill>
                <a:schemeClr val="tx1"/>
              </a:solidFill>
            </a:endParaRPr>
          </a:p>
          <a:p>
            <a:pPr marL="174913" indent="-174913">
              <a:buFont typeface="Arial" pitchFamily="34" charset="0"/>
              <a:buChar char="•"/>
            </a:pPr>
            <a:r>
              <a:rPr lang="en-US" dirty="0" smtClean="0">
                <a:solidFill>
                  <a:schemeClr val="tx1"/>
                </a:solidFill>
              </a:rPr>
              <a:t>What is cheating?</a:t>
            </a:r>
            <a:r>
              <a:rPr lang="en-US" baseline="0" dirty="0" smtClean="0">
                <a:solidFill>
                  <a:schemeClr val="tx1"/>
                </a:solidFill>
              </a:rPr>
              <a:t> What is plagiarism?</a:t>
            </a:r>
          </a:p>
          <a:p>
            <a:pPr marL="641349" lvl="1" indent="-174913">
              <a:buFont typeface="Arial" pitchFamily="34" charset="0"/>
              <a:buChar char="•"/>
            </a:pPr>
            <a:r>
              <a:rPr lang="en-US" baseline="0" dirty="0" smtClean="0">
                <a:solidFill>
                  <a:schemeClr val="tx1"/>
                </a:solidFill>
              </a:rPr>
              <a:t>Each school generally has a slightly different definition that they use in their academic standards. You may want to pull out your school’s student behavior code for an example.</a:t>
            </a:r>
          </a:p>
          <a:p>
            <a:pPr marL="641349" lvl="1" indent="-174913">
              <a:buFont typeface="Arial" pitchFamily="34" charset="0"/>
              <a:buChar char="•"/>
            </a:pPr>
            <a:r>
              <a:rPr lang="en-US" baseline="0" dirty="0" smtClean="0">
                <a:solidFill>
                  <a:schemeClr val="tx1"/>
                </a:solidFill>
              </a:rPr>
              <a:t>ECU’s student code states that “</a:t>
            </a:r>
            <a:r>
              <a:rPr lang="en-US" dirty="0" smtClean="0">
                <a:solidFill>
                  <a:schemeClr val="tx1"/>
                </a:solidFill>
              </a:rPr>
              <a:t>Academically violating the Honor Code consists of the following:</a:t>
            </a:r>
          </a:p>
          <a:p>
            <a:pPr marL="1107784" lvl="2" indent="-174913">
              <a:buFont typeface="Arial" pitchFamily="34" charset="0"/>
              <a:buChar char="•"/>
            </a:pPr>
            <a:r>
              <a:rPr lang="en-US" dirty="0" smtClean="0">
                <a:solidFill>
                  <a:schemeClr val="tx1"/>
                </a:solidFill>
              </a:rPr>
              <a:t>Cheating. Unauthorized aid or assistance or the giving or receiving of unfair advantage on any form of academic work.</a:t>
            </a:r>
          </a:p>
          <a:p>
            <a:pPr marL="1107784" lvl="2" indent="-174913">
              <a:buFont typeface="Arial" pitchFamily="34" charset="0"/>
              <a:buChar char="•"/>
            </a:pPr>
            <a:r>
              <a:rPr lang="en-US" dirty="0" smtClean="0">
                <a:solidFill>
                  <a:schemeClr val="tx1"/>
                </a:solidFill>
              </a:rPr>
              <a:t>Plagiarism. Copying the language, structure, ideas, and/or thoughts of another and adopting same as one’s own original work.</a:t>
            </a:r>
          </a:p>
          <a:p>
            <a:pPr marL="1107784" lvl="2" indent="-174913">
              <a:buFont typeface="Arial" pitchFamily="34" charset="0"/>
              <a:buChar char="•"/>
            </a:pPr>
            <a:r>
              <a:rPr lang="en-US" dirty="0" smtClean="0">
                <a:solidFill>
                  <a:schemeClr val="tx1"/>
                </a:solidFill>
              </a:rPr>
              <a:t>Falsification. Statement of any untruth, either spoken or written, regarding any circumstances relative to academic work.</a:t>
            </a:r>
          </a:p>
          <a:p>
            <a:pPr marL="1107784" lvl="2" indent="-174913">
              <a:buFont typeface="Arial" pitchFamily="34" charset="0"/>
              <a:buChar char="•"/>
            </a:pPr>
            <a:r>
              <a:rPr lang="en-US" dirty="0" smtClean="0">
                <a:solidFill>
                  <a:schemeClr val="tx1"/>
                </a:solidFill>
              </a:rPr>
              <a:t>Attempts. Attempting any act that if completed would constitute an academic integrity violation as defined herein.”</a:t>
            </a:r>
          </a:p>
          <a:p>
            <a:pPr lvl="1">
              <a:buFont typeface="Arial" pitchFamily="34" charset="0"/>
              <a:buNone/>
            </a:pPr>
            <a:endParaRPr lang="en-US" baseline="0" dirty="0" smtClean="0">
              <a:solidFill>
                <a:schemeClr val="tx1"/>
              </a:solidFill>
            </a:endParaRPr>
          </a:p>
          <a:p>
            <a:pPr>
              <a:buFont typeface="Arial" pitchFamily="34" charset="0"/>
              <a:buNone/>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There is often a “gray area” when talking about academic integrity. For example, is it cheating if classmates collaborate on doing a homework assignment? Some teachers would say yes, unless they had specifically given permission to work together. Other teachers would say no, as they prefer for students to collaborate. What implications does this “gray area” have for students?</a:t>
            </a:r>
          </a:p>
          <a:p>
            <a:pPr>
              <a:buFont typeface="Arial" pitchFamily="34" charset="0"/>
              <a:buChar char="•"/>
            </a:pPr>
            <a:endParaRPr lang="en-US" baseline="0" dirty="0" smtClean="0">
              <a:solidFill>
                <a:schemeClr val="tx1"/>
              </a:solidFill>
            </a:endParaRPr>
          </a:p>
          <a:p>
            <a:pPr>
              <a:buFont typeface="Arial" pitchFamily="34" charset="0"/>
              <a:buNone/>
            </a:pPr>
            <a:r>
              <a:rPr lang="en-US" b="1" baseline="0" dirty="0" smtClean="0">
                <a:solidFill>
                  <a:schemeClr val="tx1"/>
                </a:solidFill>
              </a:rPr>
              <a:t>Go over this with students:</a:t>
            </a:r>
          </a:p>
          <a:p>
            <a:pPr>
              <a:buFont typeface="Arial" pitchFamily="34" charset="0"/>
              <a:buNone/>
            </a:pPr>
            <a:r>
              <a:rPr lang="en-US" b="1" baseline="0" dirty="0" smtClean="0">
                <a:solidFill>
                  <a:schemeClr val="tx1"/>
                </a:solidFill>
              </a:rPr>
              <a:t>Most Common Forms of Plagiarism</a:t>
            </a:r>
          </a:p>
          <a:p>
            <a:pPr marL="174913" indent="-174913">
              <a:buFont typeface="Arial" pitchFamily="34" charset="0"/>
              <a:buChar char="•"/>
            </a:pPr>
            <a:r>
              <a:rPr lang="en-US" dirty="0"/>
              <a:t>Purchasing an essay or paper from a "dealer" on the Internet, an individual, or anywhere else and calling it your own.</a:t>
            </a:r>
          </a:p>
          <a:p>
            <a:pPr marL="174913" indent="-174913">
              <a:buFont typeface="Arial" pitchFamily="34" charset="0"/>
              <a:buChar char="•"/>
            </a:pPr>
            <a:r>
              <a:rPr lang="en-US" dirty="0"/>
              <a:t>Borrowing another student's paper from a previous semester and calling it your own.</a:t>
            </a:r>
          </a:p>
          <a:p>
            <a:pPr marL="174913" indent="-174913">
              <a:buFont typeface="Arial" pitchFamily="34" charset="0"/>
              <a:buChar char="•"/>
            </a:pPr>
            <a:r>
              <a:rPr lang="en-US" dirty="0"/>
              <a:t>Having someone else do your work, for free or for hire. Agreeing to do someone else's work is equally wrong. </a:t>
            </a:r>
          </a:p>
          <a:p>
            <a:pPr marL="174913" indent="-174913">
              <a:buFont typeface="Arial" pitchFamily="34" charset="0"/>
              <a:buChar char="•"/>
            </a:pPr>
            <a:r>
              <a:rPr lang="en-US" dirty="0"/>
              <a:t>Claiming originality regarding material copied directly from outside sources. In other words, deliberately failing to cite sources.</a:t>
            </a:r>
          </a:p>
          <a:p>
            <a:pPr marL="174913" indent="-174913">
              <a:buFont typeface="Arial" pitchFamily="34" charset="0"/>
              <a:buChar char="•"/>
            </a:pPr>
            <a:r>
              <a:rPr lang="en-US" dirty="0"/>
              <a:t>Improperly documenting quoted, paraphrased or summarized source material.</a:t>
            </a:r>
          </a:p>
          <a:p>
            <a:pPr marL="174913" indent="-174913">
              <a:buFont typeface="Arial" pitchFamily="34" charset="0"/>
              <a:buChar char="•"/>
            </a:pPr>
            <a:r>
              <a:rPr lang="en-US" dirty="0"/>
              <a:t>Extending the length of a bibliography to meet project requirements by including sources not used in your research or making them up all together.</a:t>
            </a:r>
          </a:p>
          <a:p>
            <a:pPr marL="174913" indent="-174913">
              <a:buFont typeface="Arial" pitchFamily="34" charset="0"/>
              <a:buChar char="•"/>
            </a:pPr>
            <a:r>
              <a:rPr lang="en-US" dirty="0"/>
              <a:t>Killing two birds with one stone. Recycling an essay or paper written for one class by using it in another class studying the same or similar material.</a:t>
            </a:r>
          </a:p>
          <a:p>
            <a:pPr marL="174913" indent="-174913">
              <a:buFont typeface="Arial" pitchFamily="34" charset="0"/>
              <a:buChar char="•"/>
            </a:pPr>
            <a:r>
              <a:rPr lang="en-US" dirty="0"/>
              <a:t>Receiving help from other students on an essay or paper and turning it in under your own name as individual work.</a:t>
            </a:r>
          </a:p>
          <a:p>
            <a:pPr marL="174913" indent="-174913">
              <a:buFont typeface="Arial" pitchFamily="34" charset="0"/>
              <a:buChar char="•"/>
            </a:pPr>
            <a:r>
              <a:rPr lang="en-US" dirty="0"/>
              <a:t>Collectively researching and writing a paper with other students and each turning copies into different class sections claiming it as individual work.</a:t>
            </a:r>
          </a:p>
          <a:p>
            <a:pPr marL="174913" indent="-174913">
              <a:buFont typeface="Arial" pitchFamily="34" charset="0"/>
              <a:buChar char="•"/>
            </a:pPr>
            <a:endParaRPr lang="en-US" dirty="0"/>
          </a:p>
          <a:p>
            <a:r>
              <a:rPr lang="en-US" dirty="0"/>
              <a:t>Activity Idea to expand this concept:</a:t>
            </a:r>
          </a:p>
          <a:p>
            <a:r>
              <a:rPr lang="en-US" dirty="0"/>
              <a:t>Create a short paragraph where students read and paraphrase it.  Show/share examples and talk through any potential plagiarism issues.</a:t>
            </a:r>
          </a:p>
          <a:p>
            <a:pPr>
              <a:buFont typeface="Arial" pitchFamily="34" charset="0"/>
              <a:buChar char="•"/>
            </a:pPr>
            <a:endParaRPr lang="en-US" baseline="0" dirty="0" smtClean="0">
              <a:solidFill>
                <a:schemeClr val="tx1"/>
              </a:solidFill>
            </a:endParaRPr>
          </a:p>
          <a:p>
            <a:pPr>
              <a:buFont typeface="Arial" pitchFamily="34" charset="0"/>
              <a:buChar char="•"/>
            </a:pP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solidFill>
                  <a:schemeClr val="tx1"/>
                </a:solidFill>
              </a:rPr>
              <a:t>Teacher Notes:</a:t>
            </a:r>
          </a:p>
          <a:p>
            <a:endParaRPr lang="en-US" dirty="0" smtClean="0">
              <a:solidFill>
                <a:schemeClr val="tx1"/>
              </a:solidFill>
            </a:endParaRPr>
          </a:p>
          <a:p>
            <a:pPr marL="174913" indent="-174913">
              <a:buFont typeface="Arial" pitchFamily="34" charset="0"/>
              <a:buChar char="•"/>
            </a:pPr>
            <a:r>
              <a:rPr lang="en-US" dirty="0" smtClean="0">
                <a:solidFill>
                  <a:schemeClr val="tx1"/>
                </a:solidFill>
              </a:rPr>
              <a:t>One of the things that incoming first-year students often say they are looking forward</a:t>
            </a:r>
            <a:r>
              <a:rPr lang="en-US" baseline="0" dirty="0" smtClean="0">
                <a:solidFill>
                  <a:schemeClr val="tx1"/>
                </a:solidFill>
              </a:rPr>
              <a:t> to is increased independence. However, it often does not occur to them that along with that independence comes the need to take responsibility for aspects of their education that other people have taken care of until now. </a:t>
            </a:r>
          </a:p>
          <a:p>
            <a:pPr marL="174913" indent="-174913">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Students who practice taking initiative, self-monitoring, seeking out feedback, and completing tasks independently in high school are often better prepared for the responsibility they must take on in college. </a:t>
            </a:r>
          </a:p>
          <a:p>
            <a:pPr>
              <a:buFont typeface="Arial" pitchFamily="34" charset="0"/>
              <a:buChar char="•"/>
            </a:pPr>
            <a:endParaRPr lang="en-US" dirty="0" smtClean="0">
              <a:solidFill>
                <a:schemeClr val="tx1"/>
              </a:solidFill>
            </a:endParaRPr>
          </a:p>
          <a:p>
            <a:r>
              <a:rPr lang="en-US" b="1" dirty="0" smtClean="0">
                <a:solidFill>
                  <a:schemeClr val="tx1"/>
                </a:solidFill>
              </a:rPr>
              <a:t>Optional discussion</a:t>
            </a:r>
            <a:r>
              <a:rPr lang="en-US" b="1" baseline="0" dirty="0" smtClean="0">
                <a:solidFill>
                  <a:schemeClr val="tx1"/>
                </a:solidFill>
              </a:rPr>
              <a:t> points:</a:t>
            </a:r>
          </a:p>
          <a:p>
            <a:endParaRPr lang="en-US" baseline="0" dirty="0" smtClean="0">
              <a:solidFill>
                <a:schemeClr val="tx1"/>
              </a:solidFill>
            </a:endParaRPr>
          </a:p>
          <a:p>
            <a:pPr>
              <a:buFont typeface="Arial" pitchFamily="34" charset="0"/>
              <a:buNone/>
            </a:pPr>
            <a:r>
              <a:rPr lang="en-US" baseline="0" dirty="0" smtClean="0">
                <a:solidFill>
                  <a:schemeClr val="tx1"/>
                </a:solidFill>
              </a:rPr>
              <a:t>How can you start to take greater responsibility for your education while you’re still in high school?</a:t>
            </a:r>
          </a:p>
          <a:p>
            <a:pPr>
              <a:buFont typeface="Arial" pitchFamily="34" charset="0"/>
              <a:buChar char="•"/>
            </a:pPr>
            <a:endParaRPr lang="en-US" baseline="0" dirty="0" smtClean="0">
              <a:solidFill>
                <a:schemeClr val="tx1"/>
              </a:solidFill>
            </a:endParaRPr>
          </a:p>
          <a:p>
            <a:pPr marL="174913" indent="-174913">
              <a:buFont typeface="Arial" pitchFamily="34" charset="0"/>
              <a:buChar char="•"/>
            </a:pP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78BD2E-6024-48BF-9CB4-AE95D1CC26E4}" type="slidenum">
              <a:rPr lang="en-US" smtClean="0"/>
              <a:pPr/>
              <a:t>9</a:t>
            </a:fld>
            <a:endParaRPr lang="en-US"/>
          </a:p>
        </p:txBody>
      </p:sp>
    </p:spTree>
    <p:extLst>
      <p:ext uri="{BB962C8B-B14F-4D97-AF65-F5344CB8AC3E}">
        <p14:creationId xmlns:p14="http://schemas.microsoft.com/office/powerpoint/2010/main" val="958397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57907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7787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9071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2625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8238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2224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3946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31203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9142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7947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5541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490524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creativecommons.org/licenses/by-nc/3.0/deed.en_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026" name="Picture 2" descr="C:\Documents and Settings\COE\Local Settings\Temporary Internet Files\Content.IE5\GSTX3QVG\MCBD06926_0000[1].wmf"/>
          <p:cNvPicPr>
            <a:picLocks noChangeAspect="1" noChangeArrowheads="1"/>
          </p:cNvPicPr>
          <p:nvPr/>
        </p:nvPicPr>
        <p:blipFill>
          <a:blip r:embed="rId3" cstate="print"/>
          <a:srcRect/>
          <a:stretch>
            <a:fillRect/>
          </a:stretch>
        </p:blipFill>
        <p:spPr bwMode="auto">
          <a:xfrm>
            <a:off x="2971800" y="4724400"/>
            <a:ext cx="3424457" cy="1676400"/>
          </a:xfrm>
          <a:prstGeom prst="rect">
            <a:avLst/>
          </a:prstGeom>
          <a:noFill/>
        </p:spPr>
      </p:pic>
      <p:pic>
        <p:nvPicPr>
          <p:cNvPr id="1055" name="Picture 31" descr="C:\Program Files\Microsoft Office\MEDIA\CAGCAT10\j0183328.wmf"/>
          <p:cNvPicPr>
            <a:picLocks noChangeAspect="1" noChangeArrowheads="1"/>
          </p:cNvPicPr>
          <p:nvPr/>
        </p:nvPicPr>
        <p:blipFill>
          <a:blip r:embed="rId4" cstate="print"/>
          <a:srcRect/>
          <a:stretch>
            <a:fillRect/>
          </a:stretch>
        </p:blipFill>
        <p:spPr bwMode="auto">
          <a:xfrm>
            <a:off x="3733800" y="228600"/>
            <a:ext cx="1805940" cy="1814170"/>
          </a:xfrm>
          <a:prstGeom prst="rect">
            <a:avLst/>
          </a:prstGeom>
          <a:noFill/>
        </p:spPr>
      </p:pic>
      <p:sp>
        <p:nvSpPr>
          <p:cNvPr id="8" name="Title 1"/>
          <p:cNvSpPr>
            <a:spLocks noGrp="1"/>
          </p:cNvSpPr>
          <p:nvPr>
            <p:ph type="ctrTitle"/>
          </p:nvPr>
        </p:nvSpPr>
        <p:spPr>
          <a:xfrm>
            <a:off x="685800" y="2130425"/>
            <a:ext cx="7772400" cy="1470025"/>
          </a:xfrm>
        </p:spPr>
        <p:txBody>
          <a:bodyPr>
            <a:normAutofit/>
          </a:bodyPr>
          <a:lstStyle/>
          <a:p>
            <a:r>
              <a:rPr lang="en-US" dirty="0" smtClean="0">
                <a:solidFill>
                  <a:schemeClr val="bg1"/>
                </a:solidFill>
              </a:rPr>
              <a:t>High School vs. College: </a:t>
            </a:r>
            <a:br>
              <a:rPr lang="en-US" dirty="0" smtClean="0">
                <a:solidFill>
                  <a:schemeClr val="bg1"/>
                </a:solidFill>
              </a:rPr>
            </a:br>
            <a:r>
              <a:rPr lang="en-US" dirty="0" smtClean="0">
                <a:solidFill>
                  <a:schemeClr val="bg1"/>
                </a:solidFill>
              </a:rPr>
              <a:t>A Comparison of What to Expect</a:t>
            </a:r>
            <a:endParaRPr lang="en-US" dirty="0">
              <a:solidFill>
                <a:schemeClr val="bg1"/>
              </a:solidFill>
            </a:endParaRPr>
          </a:p>
        </p:txBody>
      </p:sp>
      <p:sp>
        <p:nvSpPr>
          <p:cNvPr id="9" name="Subtitle 2"/>
          <p:cNvSpPr>
            <a:spLocks noGrp="1"/>
          </p:cNvSpPr>
          <p:nvPr>
            <p:ph type="subTitle" idx="1"/>
          </p:nvPr>
        </p:nvSpPr>
        <p:spPr>
          <a:xfrm>
            <a:off x="1371600" y="3886200"/>
            <a:ext cx="6400800" cy="685800"/>
          </a:xfrm>
        </p:spPr>
        <p:txBody>
          <a:bodyPr/>
          <a:lstStyle/>
          <a:p>
            <a:r>
              <a:rPr lang="en-US" dirty="0" smtClean="0">
                <a:solidFill>
                  <a:schemeClr val="bg1"/>
                </a:solidFill>
              </a:rPr>
              <a:t>Part I: General Overview</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33400"/>
          <a:ext cx="8229600" cy="5791200"/>
        </p:xfrm>
        <a:graphic>
          <a:graphicData uri="http://schemas.openxmlformats.org/drawingml/2006/table">
            <a:tbl>
              <a:tblPr firstRow="1" bandRow="1">
                <a:tableStyleId>{5C22544A-7EE6-4342-B048-85BDC9FD1C3A}</a:tableStyleId>
              </a:tblPr>
              <a:tblGrid>
                <a:gridCol w="4114800"/>
                <a:gridCol w="4114800"/>
              </a:tblGrid>
              <a:tr h="783515">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5007685">
                <a:tc>
                  <a:txBody>
                    <a:bodyPr/>
                    <a:lstStyle/>
                    <a:p>
                      <a:pPr algn="ctr"/>
                      <a:r>
                        <a:rPr lang="en-US" sz="3600" dirty="0" smtClean="0"/>
                        <a:t>A high school education is </a:t>
                      </a:r>
                      <a:r>
                        <a:rPr lang="en-US" sz="3600" b="1" i="0" dirty="0" smtClean="0"/>
                        <a:t>free</a:t>
                      </a:r>
                      <a:r>
                        <a:rPr lang="en-US" sz="3600" dirty="0" smtClean="0"/>
                        <a:t>.</a:t>
                      </a:r>
                      <a:endParaRPr lang="en-US" sz="3600" dirty="0"/>
                    </a:p>
                  </a:txBody>
                  <a:tcPr anchor="ctr"/>
                </a:tc>
                <a:tc>
                  <a:txBody>
                    <a:bodyPr/>
                    <a:lstStyle/>
                    <a:p>
                      <a:pPr algn="ctr"/>
                      <a:r>
                        <a:rPr lang="en-US" sz="3600" dirty="0" smtClean="0"/>
                        <a:t>A college education is </a:t>
                      </a:r>
                      <a:r>
                        <a:rPr lang="en-US" sz="3600" b="1" dirty="0" smtClean="0"/>
                        <a:t>expensive</a:t>
                      </a:r>
                      <a:r>
                        <a:rPr lang="en-US" sz="3600" dirty="0" smtClean="0"/>
                        <a:t>. </a:t>
                      </a:r>
                    </a:p>
                    <a:p>
                      <a:pPr algn="ctr"/>
                      <a:endParaRPr lang="en-US" sz="3600" dirty="0" smtClean="0"/>
                    </a:p>
                    <a:p>
                      <a:pPr algn="ctr"/>
                      <a:r>
                        <a:rPr lang="en-US" sz="3600" dirty="0" smtClean="0"/>
                        <a:t>Students and/or their parents </a:t>
                      </a:r>
                      <a:r>
                        <a:rPr lang="en-US" sz="3600" b="1" dirty="0" smtClean="0"/>
                        <a:t>may </a:t>
                      </a:r>
                    </a:p>
                    <a:p>
                      <a:pPr algn="ctr"/>
                      <a:r>
                        <a:rPr lang="en-US" sz="3600" b="1" dirty="0" smtClean="0"/>
                        <a:t>go into debt</a:t>
                      </a:r>
                      <a:r>
                        <a:rPr lang="en-US" sz="3600" dirty="0" smtClean="0"/>
                        <a:t> to finance it.</a:t>
                      </a:r>
                      <a:endParaRPr lang="en-US" sz="3600" dirty="0"/>
                    </a:p>
                  </a:txBody>
                  <a:tcPr anchor="ct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33400"/>
          <a:ext cx="8229600" cy="5791200"/>
        </p:xfrm>
        <a:graphic>
          <a:graphicData uri="http://schemas.openxmlformats.org/drawingml/2006/table">
            <a:tbl>
              <a:tblPr firstRow="1" bandRow="1">
                <a:tableStyleId>{5C22544A-7EE6-4342-B048-85BDC9FD1C3A}</a:tableStyleId>
              </a:tblPr>
              <a:tblGrid>
                <a:gridCol w="4114800"/>
                <a:gridCol w="4114800"/>
              </a:tblGrid>
              <a:tr h="783515">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5007685">
                <a:tc>
                  <a:txBody>
                    <a:bodyPr/>
                    <a:lstStyle/>
                    <a:p>
                      <a:pPr algn="ctr"/>
                      <a:r>
                        <a:rPr lang="en-US" sz="3600" dirty="0" smtClean="0"/>
                        <a:t>High school is </a:t>
                      </a:r>
                      <a:r>
                        <a:rPr lang="en-US" sz="3600" b="1" dirty="0" smtClean="0"/>
                        <a:t>mandatory</a:t>
                      </a:r>
                      <a:r>
                        <a:rPr lang="en-US" sz="3600" dirty="0" smtClean="0"/>
                        <a:t>.</a:t>
                      </a:r>
                    </a:p>
                    <a:p>
                      <a:pPr algn="ctr"/>
                      <a:endParaRPr lang="en-US" sz="3600" dirty="0" smtClean="0"/>
                    </a:p>
                    <a:p>
                      <a:pPr algn="ctr"/>
                      <a:r>
                        <a:rPr lang="en-US" sz="3600" dirty="0" smtClean="0"/>
                        <a:t>Students</a:t>
                      </a:r>
                      <a:r>
                        <a:rPr lang="en-US" sz="3600" baseline="0" dirty="0" smtClean="0"/>
                        <a:t> </a:t>
                      </a:r>
                      <a:r>
                        <a:rPr lang="en-US" sz="3600" b="1" baseline="0" dirty="0" smtClean="0"/>
                        <a:t>can be forced to attend </a:t>
                      </a:r>
                      <a:r>
                        <a:rPr lang="en-US" sz="3600" baseline="0" dirty="0" smtClean="0"/>
                        <a:t>until a certain age.</a:t>
                      </a:r>
                      <a:endParaRPr lang="en-US" sz="3600" dirty="0"/>
                    </a:p>
                  </a:txBody>
                  <a:tcPr anchor="ctr"/>
                </a:tc>
                <a:tc>
                  <a:txBody>
                    <a:bodyPr/>
                    <a:lstStyle/>
                    <a:p>
                      <a:pPr algn="ctr"/>
                      <a:r>
                        <a:rPr lang="en-US" sz="3600" dirty="0" smtClean="0"/>
                        <a:t>College is </a:t>
                      </a:r>
                      <a:r>
                        <a:rPr lang="en-US" sz="3600" b="1" dirty="0" smtClean="0"/>
                        <a:t>voluntary</a:t>
                      </a:r>
                      <a:r>
                        <a:rPr lang="en-US" sz="3600" dirty="0" smtClean="0"/>
                        <a:t>.</a:t>
                      </a:r>
                    </a:p>
                    <a:p>
                      <a:pPr algn="ctr"/>
                      <a:endParaRPr lang="en-US" sz="3600" dirty="0" smtClean="0"/>
                    </a:p>
                    <a:p>
                      <a:pPr algn="ctr"/>
                      <a:r>
                        <a:rPr lang="en-US" sz="3600" dirty="0" smtClean="0"/>
                        <a:t>Students </a:t>
                      </a:r>
                      <a:r>
                        <a:rPr lang="en-US" sz="3600" b="1" dirty="0" smtClean="0"/>
                        <a:t>choose</a:t>
                      </a:r>
                      <a:r>
                        <a:rPr lang="en-US" sz="3600" dirty="0" smtClean="0"/>
                        <a:t> </a:t>
                      </a:r>
                      <a:r>
                        <a:rPr lang="en-US" sz="3600" b="1" dirty="0" smtClean="0"/>
                        <a:t>to attend.</a:t>
                      </a:r>
                      <a:endParaRPr lang="en-US" sz="3600" b="1" dirty="0"/>
                    </a:p>
                  </a:txBody>
                  <a:tcPr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81000"/>
          <a:ext cx="8229600" cy="6056555"/>
        </p:xfrm>
        <a:graphic>
          <a:graphicData uri="http://schemas.openxmlformats.org/drawingml/2006/table">
            <a:tbl>
              <a:tblPr firstRow="1" bandRow="1">
                <a:tableStyleId>{5C22544A-7EE6-4342-B048-85BDC9FD1C3A}</a:tableStyleId>
              </a:tblPr>
              <a:tblGrid>
                <a:gridCol w="4114800"/>
                <a:gridCol w="4114800"/>
              </a:tblGrid>
              <a:tr h="783515">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5007685">
                <a:tc>
                  <a:txBody>
                    <a:bodyPr/>
                    <a:lstStyle/>
                    <a:p>
                      <a:pPr algn="ctr"/>
                      <a:r>
                        <a:rPr lang="en-US" sz="3400" dirty="0" smtClean="0"/>
                        <a:t>Graduation requirements are </a:t>
                      </a:r>
                      <a:r>
                        <a:rPr lang="en-US" sz="3400" b="1" dirty="0" smtClean="0"/>
                        <a:t>similar</a:t>
                      </a:r>
                      <a:r>
                        <a:rPr lang="en-US" sz="3400" dirty="0" smtClean="0"/>
                        <a:t> for all students.</a:t>
                      </a:r>
                    </a:p>
                    <a:p>
                      <a:pPr algn="ctr"/>
                      <a:endParaRPr lang="en-US" sz="3400" dirty="0" smtClean="0"/>
                    </a:p>
                    <a:p>
                      <a:pPr algn="ctr"/>
                      <a:endParaRPr lang="en-US" sz="3400" dirty="0" smtClean="0"/>
                    </a:p>
                    <a:p>
                      <a:pPr algn="ctr"/>
                      <a:r>
                        <a:rPr lang="en-US" sz="3400" dirty="0" smtClean="0"/>
                        <a:t>Students </a:t>
                      </a:r>
                      <a:r>
                        <a:rPr lang="en-US" sz="3400" b="1" dirty="0" smtClean="0"/>
                        <a:t>are not responsible for knowing</a:t>
                      </a:r>
                      <a:r>
                        <a:rPr lang="en-US" sz="3400" dirty="0" smtClean="0"/>
                        <a:t> what classes to take.</a:t>
                      </a:r>
                      <a:endParaRPr lang="en-US" sz="3400" dirty="0"/>
                    </a:p>
                  </a:txBody>
                  <a:tcPr anchor="ctr"/>
                </a:tc>
                <a:tc>
                  <a:txBody>
                    <a:bodyPr/>
                    <a:lstStyle/>
                    <a:p>
                      <a:pPr algn="ctr"/>
                      <a:r>
                        <a:rPr lang="en-US" sz="3400" dirty="0" smtClean="0"/>
                        <a:t>Graduation requirements are </a:t>
                      </a:r>
                      <a:r>
                        <a:rPr lang="en-US" sz="3400" b="1" dirty="0" smtClean="0"/>
                        <a:t>complex</a:t>
                      </a:r>
                      <a:r>
                        <a:rPr lang="en-US" sz="3400" dirty="0" smtClean="0"/>
                        <a:t> and </a:t>
                      </a:r>
                      <a:r>
                        <a:rPr lang="en-US" sz="3400" b="1" dirty="0" smtClean="0"/>
                        <a:t>differ by year of entry and major.</a:t>
                      </a:r>
                    </a:p>
                    <a:p>
                      <a:pPr algn="ctr"/>
                      <a:endParaRPr lang="en-US" sz="3400" dirty="0" smtClean="0"/>
                    </a:p>
                    <a:p>
                      <a:pPr algn="ctr"/>
                      <a:r>
                        <a:rPr lang="en-US" sz="3400" dirty="0" smtClean="0"/>
                        <a:t>Students</a:t>
                      </a:r>
                      <a:r>
                        <a:rPr lang="en-US" sz="3400" baseline="0" dirty="0" smtClean="0"/>
                        <a:t> </a:t>
                      </a:r>
                      <a:r>
                        <a:rPr lang="en-US" sz="3400" b="1" baseline="0" dirty="0" smtClean="0"/>
                        <a:t>are responsible for knowing</a:t>
                      </a:r>
                      <a:r>
                        <a:rPr lang="en-US" sz="3400" baseline="0" dirty="0" smtClean="0"/>
                        <a:t> </a:t>
                      </a:r>
                      <a:r>
                        <a:rPr lang="en-US" sz="3400" b="1" baseline="0" dirty="0" smtClean="0"/>
                        <a:t>and meeting </a:t>
                      </a:r>
                      <a:r>
                        <a:rPr lang="en-US" sz="3400" baseline="0" dirty="0" smtClean="0"/>
                        <a:t>the requirements. </a:t>
                      </a:r>
                      <a:endParaRPr lang="en-US" sz="3400" dirty="0"/>
                    </a:p>
                  </a:txBody>
                  <a:tcPr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04800"/>
          <a:ext cx="8229600" cy="6361355"/>
        </p:xfrm>
        <a:graphic>
          <a:graphicData uri="http://schemas.openxmlformats.org/drawingml/2006/table">
            <a:tbl>
              <a:tblPr firstRow="1" bandRow="1">
                <a:tableStyleId>{5C22544A-7EE6-4342-B048-85BDC9FD1C3A}</a:tableStyleId>
              </a:tblPr>
              <a:tblGrid>
                <a:gridCol w="4114800"/>
                <a:gridCol w="4114800"/>
              </a:tblGrid>
              <a:tr h="783515">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5007685">
                <a:tc>
                  <a:txBody>
                    <a:bodyPr/>
                    <a:lstStyle/>
                    <a:p>
                      <a:pPr algn="ctr"/>
                      <a:r>
                        <a:rPr lang="en-US" sz="3600" dirty="0" smtClean="0"/>
                        <a:t>High school is a </a:t>
                      </a:r>
                      <a:r>
                        <a:rPr lang="en-US" sz="3600" b="1" dirty="0" smtClean="0"/>
                        <a:t>teaching</a:t>
                      </a:r>
                      <a:r>
                        <a:rPr lang="en-US" sz="3600" dirty="0" smtClean="0"/>
                        <a:t> environment.</a:t>
                      </a:r>
                    </a:p>
                    <a:p>
                      <a:pPr algn="ctr"/>
                      <a:endParaRPr lang="en-US" sz="3600" dirty="0" smtClean="0"/>
                    </a:p>
                    <a:p>
                      <a:pPr algn="ctr"/>
                      <a:r>
                        <a:rPr lang="en-US" sz="3600" b="1" dirty="0" smtClean="0"/>
                        <a:t>Teachers are responsible </a:t>
                      </a:r>
                      <a:r>
                        <a:rPr lang="en-US" sz="3600" dirty="0" smtClean="0"/>
                        <a:t>for making sure students learn the facts and skills they are teaching.</a:t>
                      </a:r>
                      <a:endParaRPr lang="en-US" sz="3600" dirty="0"/>
                    </a:p>
                  </a:txBody>
                  <a:tcPr anchor="ctr"/>
                </a:tc>
                <a:tc>
                  <a:txBody>
                    <a:bodyPr/>
                    <a:lstStyle/>
                    <a:p>
                      <a:pPr algn="ctr"/>
                      <a:r>
                        <a:rPr lang="en-US" sz="3600" dirty="0" smtClean="0"/>
                        <a:t>College is a </a:t>
                      </a:r>
                      <a:r>
                        <a:rPr lang="en-US" sz="3600" b="1" dirty="0" smtClean="0"/>
                        <a:t>learning</a:t>
                      </a:r>
                      <a:r>
                        <a:rPr lang="en-US" sz="3600" dirty="0" smtClean="0"/>
                        <a:t> environment.</a:t>
                      </a:r>
                    </a:p>
                    <a:p>
                      <a:pPr algn="ctr"/>
                      <a:endParaRPr lang="en-US" sz="3600" dirty="0" smtClean="0"/>
                    </a:p>
                    <a:p>
                      <a:pPr algn="ctr"/>
                      <a:endParaRPr lang="en-US" sz="3600" dirty="0" smtClean="0"/>
                    </a:p>
                    <a:p>
                      <a:pPr algn="ctr"/>
                      <a:r>
                        <a:rPr lang="en-US" sz="3600" b="1" dirty="0" smtClean="0"/>
                        <a:t>Students</a:t>
                      </a:r>
                      <a:r>
                        <a:rPr lang="en-US" sz="3600" b="1" baseline="0" dirty="0" smtClean="0"/>
                        <a:t> are responsible </a:t>
                      </a:r>
                      <a:r>
                        <a:rPr lang="en-US" sz="3600" baseline="0" dirty="0" smtClean="0"/>
                        <a:t>for making sure they understand the ideas the professors are presenting.</a:t>
                      </a:r>
                      <a:endParaRPr lang="en-US" sz="3600" dirty="0"/>
                    </a:p>
                  </a:txBody>
                  <a:tcPr anchor="ct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04800"/>
          <a:ext cx="8229600" cy="6361355"/>
        </p:xfrm>
        <a:graphic>
          <a:graphicData uri="http://schemas.openxmlformats.org/drawingml/2006/table">
            <a:tbl>
              <a:tblPr firstRow="1" bandRow="1">
                <a:tableStyleId>{5C22544A-7EE6-4342-B048-85BDC9FD1C3A}</a:tableStyleId>
              </a:tblPr>
              <a:tblGrid>
                <a:gridCol w="4114800"/>
                <a:gridCol w="4114800"/>
              </a:tblGrid>
              <a:tr h="783515">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5007685">
                <a:tc>
                  <a:txBody>
                    <a:bodyPr/>
                    <a:lstStyle/>
                    <a:p>
                      <a:pPr algn="ctr"/>
                      <a:r>
                        <a:rPr lang="en-US" sz="3600" dirty="0" smtClean="0"/>
                        <a:t>Accommodations granted by a student’s IEP are designed</a:t>
                      </a:r>
                      <a:r>
                        <a:rPr lang="en-US" sz="3600" baseline="0" dirty="0" smtClean="0"/>
                        <a:t> to </a:t>
                      </a:r>
                      <a:r>
                        <a:rPr lang="en-US" sz="3600" b="1" baseline="0" dirty="0" smtClean="0"/>
                        <a:t>ensure their success </a:t>
                      </a:r>
                      <a:r>
                        <a:rPr lang="en-US" sz="3600" baseline="0" dirty="0" smtClean="0"/>
                        <a:t>in class.</a:t>
                      </a:r>
                      <a:endParaRPr lang="en-US" sz="3600" dirty="0"/>
                    </a:p>
                  </a:txBody>
                  <a:tcPr anchor="ctr"/>
                </a:tc>
                <a:tc>
                  <a:txBody>
                    <a:bodyPr/>
                    <a:lstStyle/>
                    <a:p>
                      <a:pPr algn="ctr"/>
                      <a:r>
                        <a:rPr lang="en-US" sz="3600" dirty="0" smtClean="0"/>
                        <a:t>Accommodations granted by Disability Support Services are designed to ensure that a</a:t>
                      </a:r>
                      <a:r>
                        <a:rPr lang="en-US" sz="3600" baseline="0" dirty="0" smtClean="0"/>
                        <a:t> student has </a:t>
                      </a:r>
                      <a:r>
                        <a:rPr lang="en-US" sz="3600" b="1" baseline="0" dirty="0" smtClean="0"/>
                        <a:t>equal access </a:t>
                      </a:r>
                      <a:r>
                        <a:rPr lang="en-US" sz="3600" baseline="0" dirty="0" smtClean="0"/>
                        <a:t>to a college education, but </a:t>
                      </a:r>
                      <a:r>
                        <a:rPr lang="en-US" sz="3600" b="1" baseline="0" dirty="0" smtClean="0"/>
                        <a:t>do not guarantee their success.</a:t>
                      </a:r>
                      <a:endParaRPr lang="en-US" sz="3600" b="1" dirty="0"/>
                    </a:p>
                  </a:txBody>
                  <a:tcPr anchor="ct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39323004"/>
              </p:ext>
            </p:extLst>
          </p:nvPr>
        </p:nvGraphicFramePr>
        <p:xfrm>
          <a:off x="457200" y="304800"/>
          <a:ext cx="8229600" cy="6361355"/>
        </p:xfrm>
        <a:graphic>
          <a:graphicData uri="http://schemas.openxmlformats.org/drawingml/2006/table">
            <a:tbl>
              <a:tblPr firstRow="1" bandRow="1">
                <a:tableStyleId>{5C22544A-7EE6-4342-B048-85BDC9FD1C3A}</a:tableStyleId>
              </a:tblPr>
              <a:tblGrid>
                <a:gridCol w="4114800"/>
                <a:gridCol w="4114800"/>
              </a:tblGrid>
              <a:tr h="783515">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5007685">
                <a:tc>
                  <a:txBody>
                    <a:bodyPr/>
                    <a:lstStyle/>
                    <a:p>
                      <a:pPr algn="ctr"/>
                      <a:r>
                        <a:rPr lang="en-US" sz="3000" dirty="0" smtClean="0"/>
                        <a:t>Cheating or plagiarism may be relatively common and viewed</a:t>
                      </a:r>
                      <a:r>
                        <a:rPr lang="en-US" sz="3000" baseline="0" dirty="0" smtClean="0"/>
                        <a:t> as </a:t>
                      </a:r>
                      <a:r>
                        <a:rPr lang="en-US" sz="3000" b="1" baseline="0" dirty="0" smtClean="0"/>
                        <a:t>“not a big deal.”</a:t>
                      </a:r>
                    </a:p>
                    <a:p>
                      <a:pPr algn="ctr"/>
                      <a:endParaRPr lang="en-US" sz="3000" baseline="0" dirty="0" smtClean="0"/>
                    </a:p>
                    <a:p>
                      <a:pPr algn="ctr"/>
                      <a:r>
                        <a:rPr lang="en-US" sz="3000" baseline="0" dirty="0" smtClean="0"/>
                        <a:t>Consequences for academic dishonesty are usually </a:t>
                      </a:r>
                      <a:r>
                        <a:rPr lang="en-US" sz="3000" b="1" baseline="0" dirty="0" smtClean="0"/>
                        <a:t>minor</a:t>
                      </a:r>
                      <a:r>
                        <a:rPr lang="en-US" sz="3000" baseline="0" dirty="0" smtClean="0"/>
                        <a:t>.</a:t>
                      </a:r>
                    </a:p>
                    <a:p>
                      <a:pPr algn="ctr"/>
                      <a:endParaRPr lang="en-US" sz="3000" baseline="0" dirty="0" smtClean="0"/>
                    </a:p>
                    <a:p>
                      <a:pPr algn="ctr"/>
                      <a:endParaRPr lang="en-US" sz="3000" baseline="0" dirty="0" smtClean="0"/>
                    </a:p>
                    <a:p>
                      <a:pPr algn="ctr"/>
                      <a:endParaRPr lang="en-US" sz="3000" dirty="0"/>
                    </a:p>
                  </a:txBody>
                  <a:tcPr anchor="ctr"/>
                </a:tc>
                <a:tc>
                  <a:txBody>
                    <a:bodyPr/>
                    <a:lstStyle/>
                    <a:p>
                      <a:pPr algn="ctr"/>
                      <a:r>
                        <a:rPr lang="en-US" sz="3000" dirty="0" smtClean="0"/>
                        <a:t>Professors and administrators </a:t>
                      </a:r>
                      <a:r>
                        <a:rPr lang="en-US" sz="3000" b="1" dirty="0" smtClean="0"/>
                        <a:t>take academic dishonesty very seriously.</a:t>
                      </a:r>
                    </a:p>
                    <a:p>
                      <a:pPr algn="ctr"/>
                      <a:endParaRPr lang="en-US" sz="3000" dirty="0" smtClean="0"/>
                    </a:p>
                    <a:p>
                      <a:pPr algn="ctr"/>
                      <a:r>
                        <a:rPr lang="en-US" sz="3000" dirty="0" smtClean="0"/>
                        <a:t>Students caught cheating or plagiarizing may </a:t>
                      </a:r>
                      <a:r>
                        <a:rPr lang="en-US" sz="3000" b="1" dirty="0" smtClean="0"/>
                        <a:t>fail</a:t>
                      </a:r>
                      <a:r>
                        <a:rPr lang="en-US" sz="3000" dirty="0" smtClean="0"/>
                        <a:t> </a:t>
                      </a:r>
                      <a:r>
                        <a:rPr lang="en-US" sz="3000" b="1" dirty="0" smtClean="0"/>
                        <a:t>the assignment and the course</a:t>
                      </a:r>
                      <a:r>
                        <a:rPr lang="en-US" sz="3000" dirty="0" smtClean="0"/>
                        <a:t>, or face consequences</a:t>
                      </a:r>
                      <a:r>
                        <a:rPr lang="en-US" sz="3000" baseline="0" dirty="0" smtClean="0"/>
                        <a:t> such as </a:t>
                      </a:r>
                      <a:r>
                        <a:rPr lang="en-US" sz="3000" b="1" baseline="0" dirty="0" smtClean="0"/>
                        <a:t>probation, suspension, or expulsion.</a:t>
                      </a:r>
                      <a:endParaRPr lang="en-US" sz="3000" b="1" dirty="0"/>
                    </a:p>
                  </a:txBody>
                  <a:tcPr anchor="ct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04800"/>
          <a:ext cx="8229600" cy="5812715"/>
        </p:xfrm>
        <a:graphic>
          <a:graphicData uri="http://schemas.openxmlformats.org/drawingml/2006/table">
            <a:tbl>
              <a:tblPr firstRow="1" bandRow="1">
                <a:tableStyleId>{5C22544A-7EE6-4342-B048-85BDC9FD1C3A}</a:tableStyleId>
              </a:tblPr>
              <a:tblGrid>
                <a:gridCol w="4114800"/>
                <a:gridCol w="4114800"/>
              </a:tblGrid>
              <a:tr h="783515">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5007685">
                <a:tc>
                  <a:txBody>
                    <a:bodyPr/>
                    <a:lstStyle/>
                    <a:p>
                      <a:pPr algn="ctr"/>
                      <a:r>
                        <a:rPr lang="en-US" sz="3600" dirty="0" smtClean="0"/>
                        <a:t>Students are usually </a:t>
                      </a:r>
                      <a:r>
                        <a:rPr lang="en-US" sz="3600" b="1" dirty="0" smtClean="0"/>
                        <a:t>told</a:t>
                      </a:r>
                      <a:r>
                        <a:rPr lang="en-US" sz="3600" dirty="0" smtClean="0"/>
                        <a:t> what to do, </a:t>
                      </a:r>
                      <a:r>
                        <a:rPr lang="en-US" sz="3600" b="1" dirty="0" smtClean="0"/>
                        <a:t>monitored</a:t>
                      </a:r>
                      <a:r>
                        <a:rPr lang="en-US" sz="3600" dirty="0" smtClean="0"/>
                        <a:t> to ensure that they do it, and given </a:t>
                      </a:r>
                      <a:r>
                        <a:rPr lang="en-US" sz="3600" b="1" dirty="0" smtClean="0"/>
                        <a:t>frequent feedback </a:t>
                      </a:r>
                      <a:r>
                        <a:rPr lang="en-US" sz="3600" dirty="0" smtClean="0"/>
                        <a:t>on their performance.</a:t>
                      </a:r>
                      <a:endParaRPr lang="en-US" sz="3600" dirty="0"/>
                    </a:p>
                  </a:txBody>
                  <a:tcPr anchor="ctr"/>
                </a:tc>
                <a:tc>
                  <a:txBody>
                    <a:bodyPr/>
                    <a:lstStyle/>
                    <a:p>
                      <a:pPr algn="ctr"/>
                      <a:r>
                        <a:rPr lang="en-US" sz="3600" dirty="0" smtClean="0"/>
                        <a:t>Students are expected</a:t>
                      </a:r>
                      <a:r>
                        <a:rPr lang="en-US" sz="3600" baseline="0" dirty="0" smtClean="0"/>
                        <a:t> to </a:t>
                      </a:r>
                      <a:r>
                        <a:rPr lang="en-US" sz="3600" b="1" baseline="0" dirty="0" smtClean="0"/>
                        <a:t>take responsibility </a:t>
                      </a:r>
                      <a:r>
                        <a:rPr lang="en-US" sz="3600" baseline="0" dirty="0" smtClean="0"/>
                        <a:t>for </a:t>
                      </a:r>
                      <a:r>
                        <a:rPr lang="en-US" sz="3600" b="1" baseline="0" dirty="0" smtClean="0"/>
                        <a:t>finding out </a:t>
                      </a:r>
                      <a:r>
                        <a:rPr lang="en-US" sz="3600" baseline="0" dirty="0" smtClean="0"/>
                        <a:t>what to do and how to do it, </a:t>
                      </a:r>
                      <a:r>
                        <a:rPr lang="en-US" sz="3600" b="1" baseline="0" dirty="0" smtClean="0"/>
                        <a:t>accomplishing the tasks</a:t>
                      </a:r>
                      <a:r>
                        <a:rPr lang="en-US" sz="3600" baseline="0" smtClean="0"/>
                        <a:t>, and </a:t>
                      </a:r>
                      <a:r>
                        <a:rPr lang="en-US" sz="3600" b="1" baseline="0" dirty="0" smtClean="0"/>
                        <a:t>accepting the consequences </a:t>
                      </a:r>
                      <a:r>
                        <a:rPr lang="en-US" sz="3600" baseline="0" dirty="0" smtClean="0"/>
                        <a:t>of their decisions.</a:t>
                      </a:r>
                      <a:endParaRPr lang="en-US" sz="3600" dirty="0"/>
                    </a:p>
                  </a:txBody>
                  <a:tcPr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hlinkClick r:id="rId4"/>
              </a:rPr>
              <a:t>This work is licensed under a Creative Commons Attribution-</a:t>
            </a:r>
            <a:r>
              <a:rPr lang="en-US" dirty="0" err="1">
                <a:solidFill>
                  <a:srgbClr val="FFFFFF"/>
                </a:solidFill>
                <a:hlinkClick r:id="rId4"/>
              </a:rPr>
              <a:t>NonCommercial</a:t>
            </a:r>
            <a:r>
              <a:rPr lang="en-US" dirty="0">
                <a:solidFill>
                  <a:srgbClr val="FFFFFF"/>
                </a:solidFill>
                <a:hlinkClick r:id="rId4"/>
              </a:rPr>
              <a:t> 3.0 </a:t>
            </a:r>
            <a:r>
              <a:rPr lang="en-US" dirty="0" err="1">
                <a:solidFill>
                  <a:srgbClr val="FFFFFF"/>
                </a:solidFill>
                <a:hlinkClick r:id="rId4"/>
              </a:rPr>
              <a:t>Unported</a:t>
            </a:r>
            <a:r>
              <a:rPr lang="en-US" dirty="0">
                <a:solidFill>
                  <a:srgbClr val="FFFFFF"/>
                </a:solidFill>
                <a:hlinkClick r:id="rId4"/>
              </a:rPr>
              <a:t> License.</a:t>
            </a:r>
            <a:endParaRPr lang="en-US" dirty="0">
              <a:solidFill>
                <a:srgbClr val="FFFFFF"/>
              </a:solidFill>
            </a:endParaRPr>
          </a:p>
        </p:txBody>
      </p:sp>
    </p:spTree>
    <p:extLst>
      <p:ext uri="{BB962C8B-B14F-4D97-AF65-F5344CB8AC3E}">
        <p14:creationId xmlns:p14="http://schemas.microsoft.com/office/powerpoint/2010/main" val="190593103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431</TotalTime>
  <Words>1951</Words>
  <Application>Microsoft Office PowerPoint</Application>
  <PresentationFormat>On-screen Show (4:3)</PresentationFormat>
  <Paragraphs>161</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1_Office Theme</vt:lpstr>
      <vt:lpstr>High School vs. College:  A Comparison of What to Expect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versus College:  A Comparison of What to Expect</dc:title>
  <dc:creator>COE</dc:creator>
  <cp:lastModifiedBy>Emily Bennert Johnson</cp:lastModifiedBy>
  <cp:revision>51</cp:revision>
  <cp:lastPrinted>2013-05-17T12:52:57Z</cp:lastPrinted>
  <dcterms:created xsi:type="dcterms:W3CDTF">2012-11-19T01:05:44Z</dcterms:created>
  <dcterms:modified xsi:type="dcterms:W3CDTF">2013-05-17T12:53:05Z</dcterms:modified>
</cp:coreProperties>
</file>