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64" r:id="rId4"/>
    <p:sldId id="265" r:id="rId5"/>
    <p:sldId id="267" r:id="rId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adams" initials="ra" lastIdx="7" clrIdx="0"/>
  <p:cmAuthor id="1" name="Barbara Adams" initials="B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1705" autoAdjust="0"/>
  </p:normalViewPr>
  <p:slideViewPr>
    <p:cSldViewPr>
      <p:cViewPr>
        <p:scale>
          <a:sx n="60" d="100"/>
          <a:sy n="60" d="100"/>
        </p:scale>
        <p:origin x="-3084" y="-936"/>
      </p:cViewPr>
      <p:guideLst>
        <p:guide orient="horz" pos="2160"/>
        <p:guide pos="2880"/>
      </p:guideLst>
    </p:cSldViewPr>
  </p:slideViewPr>
  <p:notesTextViewPr>
    <p:cViewPr>
      <p:scale>
        <a:sx n="100" d="100"/>
        <a:sy n="100" d="100"/>
      </p:scale>
      <p:origin x="0" y="180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387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1 Activity</a:t>
            </a:r>
            <a:r>
              <a:rPr lang="en-US" baseline="0" dirty="0" smtClean="0"/>
              <a:t> 1</a:t>
            </a:r>
            <a:endParaRPr lang="en-US" dirty="0" smtClean="0"/>
          </a:p>
          <a:p>
            <a:endParaRPr lang="en-US" dirty="0" smtClean="0"/>
          </a:p>
          <a:p>
            <a:endParaRPr lang="en-US" dirty="0" smtClean="0"/>
          </a:p>
          <a:p>
            <a:r>
              <a:rPr lang="en-US" dirty="0" smtClean="0"/>
              <a:t>Unless otherwise</a:t>
            </a:r>
            <a:r>
              <a:rPr lang="en-US" baseline="0" dirty="0" smtClean="0"/>
              <a:t> specified, all clip art and images in this document are used with permission from Microsoft in accordance with their End User License Agreement</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purpose of a college transition notebook is twofold. From a short-term perspective, this strategy provides students with a practical and effective way to keep track of the large volume of paperwork and information they accumulate in the course of researching, applying to, and enrolling in college. From a long-term perspective, though, it also gets them started with learning, implementing, personalizing, and maintaining an organizational strategy that they can continue to use and modify as needed during college. Since many students struggle to translate a goal of “getting organized” into direct actions, strategies such as this one provide a concrete framework they can utilize.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222702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student will need the materials listed on the slide to create their</a:t>
            </a:r>
            <a:r>
              <a:rPr lang="en-US" baseline="0" dirty="0" smtClean="0"/>
              <a:t> notebook. You may want to have them bring these supplies to class and create the notebook together or have students put it together as homework after discussing how to set it up during class.</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solidFill>
                  <a:schemeClr val="tx1"/>
                </a:solidFill>
              </a:rPr>
              <a:t>The categories listed here are suggested labels for the sections</a:t>
            </a:r>
            <a:r>
              <a:rPr lang="en-US" baseline="0" dirty="0" smtClean="0">
                <a:solidFill>
                  <a:schemeClr val="tx1"/>
                </a:solidFill>
              </a:rPr>
              <a:t> of your notebook. These are based on the information most incoming students receive from their colleges, but should be modified as necessary on an individual basis.</a:t>
            </a:r>
          </a:p>
          <a:p>
            <a:endParaRPr lang="en-US" baseline="0" dirty="0" smtClean="0">
              <a:solidFill>
                <a:schemeClr val="tx1"/>
              </a:solidFill>
            </a:endParaRPr>
          </a:p>
          <a:p>
            <a:r>
              <a:rPr lang="en-US" baseline="0" dirty="0" smtClean="0">
                <a:solidFill>
                  <a:schemeClr val="tx1"/>
                </a:solidFill>
              </a:rPr>
              <a:t>During the college search process, students may want to create notebook sections based on each school they are seriously considering. Within each section, they would keep all of that school’s information, such as applications, brochures, flyers, maps, promotional materials, pros/cons lists, notes from visits, etc.</a:t>
            </a:r>
          </a:p>
          <a:p>
            <a:endParaRPr lang="en-US" baseline="0" dirty="0" smtClean="0">
              <a:solidFill>
                <a:schemeClr val="tx1"/>
              </a:solidFill>
            </a:endParaRPr>
          </a:p>
          <a:p>
            <a:r>
              <a:rPr lang="en-US" baseline="0" dirty="0" smtClean="0">
                <a:solidFill>
                  <a:schemeClr val="tx1"/>
                </a:solidFill>
              </a:rPr>
              <a:t>After committing to a school, the sections will likely change to reflect a greater depth of information from one specific school. The sections for that type of notebook may include those listed below and on the slide.</a:t>
            </a:r>
          </a:p>
          <a:p>
            <a:endParaRPr lang="en-US" baseline="0" dirty="0" smtClean="0">
              <a:solidFill>
                <a:schemeClr val="tx1"/>
              </a:solidFill>
            </a:endParaRPr>
          </a:p>
          <a:p>
            <a:r>
              <a:rPr lang="en-US" baseline="0" dirty="0" smtClean="0">
                <a:solidFill>
                  <a:schemeClr val="tx1"/>
                </a:solidFill>
              </a:rPr>
              <a:t>Suggested sections for transition notebooks:</a:t>
            </a:r>
          </a:p>
          <a:p>
            <a:endParaRPr lang="en-US" baseline="0" dirty="0" smtClean="0">
              <a:solidFill>
                <a:schemeClr val="tx1"/>
              </a:solidFill>
            </a:endParaRPr>
          </a:p>
          <a:p>
            <a:pPr marL="174913" indent="-174913">
              <a:buFont typeface="Arial" pitchFamily="34" charset="0"/>
              <a:buChar char="•"/>
            </a:pPr>
            <a:r>
              <a:rPr lang="en-US" dirty="0"/>
              <a:t>Module Notes (from classroom lectures)</a:t>
            </a:r>
          </a:p>
          <a:p>
            <a:pPr marL="174913" indent="-174913">
              <a:buFont typeface="Arial" pitchFamily="34" charset="0"/>
              <a:buChar char="•"/>
            </a:pPr>
            <a:r>
              <a:rPr lang="en-US" dirty="0"/>
              <a:t>Journal/Reflections</a:t>
            </a:r>
          </a:p>
          <a:p>
            <a:pPr marL="174913" indent="-174913">
              <a:buFont typeface="Arial" pitchFamily="34" charset="0"/>
              <a:buChar char="•"/>
            </a:pPr>
            <a:r>
              <a:rPr lang="en-US" dirty="0"/>
              <a:t>Admissions Information (e.g., brochures, applications, acceptance letters, etc.)</a:t>
            </a:r>
          </a:p>
          <a:p>
            <a:pPr marL="174913" indent="-174913">
              <a:buFont typeface="Arial" pitchFamily="34" charset="0"/>
              <a:buChar char="•"/>
            </a:pPr>
            <a:r>
              <a:rPr lang="en-US" dirty="0"/>
              <a:t>Housing/Residence Life Information (e.g., room/roommate assignment, meal plans, etc.)</a:t>
            </a:r>
          </a:p>
          <a:p>
            <a:pPr marL="174913" indent="-174913">
              <a:buFont typeface="Arial" pitchFamily="34" charset="0"/>
              <a:buChar char="•"/>
            </a:pPr>
            <a:r>
              <a:rPr lang="en-US" dirty="0"/>
              <a:t>Financial Information (e.g., tuition and fees, financial aid/scholarship awards, etc.)</a:t>
            </a:r>
          </a:p>
          <a:p>
            <a:pPr marL="174913" indent="-174913">
              <a:buFont typeface="Arial" pitchFamily="34" charset="0"/>
              <a:buChar char="•"/>
            </a:pPr>
            <a:r>
              <a:rPr lang="en-US" dirty="0"/>
              <a:t>Orientation Information (e.g., schedule of events, placement testing, etc.)</a:t>
            </a:r>
          </a:p>
          <a:p>
            <a:pPr marL="174913" indent="-174913">
              <a:buFont typeface="Arial" pitchFamily="34" charset="0"/>
              <a:buChar char="•"/>
            </a:pPr>
            <a:r>
              <a:rPr lang="en-US" dirty="0"/>
              <a:t>Computing Information (e.g., email address, student records log-in, computer requirements)</a:t>
            </a:r>
          </a:p>
          <a:p>
            <a:pPr marL="174913" indent="-174913">
              <a:buFont typeface="Arial" pitchFamily="34" charset="0"/>
              <a:buChar char="•"/>
            </a:pPr>
            <a:r>
              <a:rPr lang="en-US" dirty="0"/>
              <a:t>Extracurricular Information (e.g., brochures or flyers for clubs, organizations, or activities on campus; athletics information; etc.)</a:t>
            </a:r>
          </a:p>
          <a:p>
            <a:pPr marL="174913" indent="-174913">
              <a:buFont typeface="Arial" pitchFamily="34" charset="0"/>
              <a:buChar char="•"/>
            </a:pPr>
            <a:r>
              <a:rPr lang="en-US" dirty="0"/>
              <a:t>To-Do Lists or Notes</a:t>
            </a:r>
          </a:p>
          <a:p>
            <a:pPr marL="174913" indent="-174913">
              <a:buFont typeface="Arial" pitchFamily="34" charset="0"/>
              <a:buChar char="•"/>
            </a:pPr>
            <a:r>
              <a:rPr lang="en-US" dirty="0"/>
              <a:t>Miscellaneous/Other</a:t>
            </a:r>
          </a:p>
          <a:p>
            <a:pPr marL="174913" indent="-174913">
              <a:buFont typeface="Arial" pitchFamily="34" charset="0"/>
              <a:buChar char="•"/>
            </a:pPr>
            <a:endParaRPr lang="en-US" dirty="0"/>
          </a:p>
          <a:p>
            <a:r>
              <a:rPr lang="en-US" dirty="0"/>
              <a:t>Once you’re finished, file the information you already have into the appropriate sections. You’ll continue adding to this notebook both in class and at home throughout the year.</a:t>
            </a:r>
          </a:p>
          <a:p>
            <a:pPr marL="174913" indent="-174913">
              <a:buFont typeface="Arial" pitchFamily="34" charset="0"/>
              <a:buChar char="•"/>
            </a:pP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262887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968375"/>
            <a:ext cx="8305800" cy="1470025"/>
          </a:xfrm>
        </p:spPr>
        <p:txBody>
          <a:bodyPr>
            <a:noAutofit/>
          </a:bodyPr>
          <a:lstStyle/>
          <a:p>
            <a:r>
              <a:rPr lang="en-US" sz="6600" dirty="0" smtClean="0">
                <a:solidFill>
                  <a:schemeClr val="bg1"/>
                </a:solidFill>
              </a:rPr>
              <a:t>Developing a College </a:t>
            </a:r>
            <a:r>
              <a:rPr lang="en-US" sz="6600" dirty="0">
                <a:solidFill>
                  <a:schemeClr val="bg1"/>
                </a:solidFill>
              </a:rPr>
              <a:t>T</a:t>
            </a:r>
            <a:r>
              <a:rPr lang="en-US" sz="6600" dirty="0" smtClean="0">
                <a:solidFill>
                  <a:schemeClr val="bg1"/>
                </a:solidFill>
              </a:rPr>
              <a:t>ransition Notebook</a:t>
            </a:r>
            <a:endParaRPr lang="en-US" sz="6600" dirty="0">
              <a:solidFill>
                <a:schemeClr val="bg1"/>
              </a:solidFill>
            </a:endParaRPr>
          </a:p>
        </p:txBody>
      </p:sp>
      <p:pic>
        <p:nvPicPr>
          <p:cNvPr id="1026" name="Picture 2" descr="C:\Users\coe\AppData\Local\Microsoft\Windows\Temporary Internet Files\Content.IE5\W02EJMXZ\MP90017557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2853" y="3182112"/>
            <a:ext cx="4338295" cy="2913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create a transition notebook?</a:t>
            </a:r>
            <a:endParaRPr lang="en-US" dirty="0">
              <a:solidFill>
                <a:schemeClr val="bg1"/>
              </a:solidFill>
            </a:endParaRPr>
          </a:p>
        </p:txBody>
      </p:sp>
      <p:sp>
        <p:nvSpPr>
          <p:cNvPr id="3" name="Content Placeholder 2"/>
          <p:cNvSpPr>
            <a:spLocks noGrp="1"/>
          </p:cNvSpPr>
          <p:nvPr>
            <p:ph idx="1"/>
          </p:nvPr>
        </p:nvSpPr>
        <p:spPr>
          <a:xfrm>
            <a:off x="152400" y="1447800"/>
            <a:ext cx="5638800" cy="5105400"/>
          </a:xfrm>
        </p:spPr>
        <p:txBody>
          <a:bodyPr>
            <a:normAutofit/>
          </a:bodyPr>
          <a:lstStyle/>
          <a:p>
            <a:endParaRPr lang="en-US" dirty="0" smtClean="0">
              <a:solidFill>
                <a:schemeClr val="bg1"/>
              </a:solidFill>
            </a:endParaRPr>
          </a:p>
          <a:p>
            <a:r>
              <a:rPr lang="en-US" dirty="0" smtClean="0">
                <a:solidFill>
                  <a:schemeClr val="bg1"/>
                </a:solidFill>
              </a:rPr>
              <a:t>Practice organizational skills that are important to succeeding in college</a:t>
            </a:r>
          </a:p>
          <a:p>
            <a:endParaRPr lang="en-US" dirty="0">
              <a:solidFill>
                <a:schemeClr val="bg1"/>
              </a:solidFill>
            </a:endParaRPr>
          </a:p>
          <a:p>
            <a:r>
              <a:rPr lang="en-US" dirty="0" smtClean="0">
                <a:solidFill>
                  <a:schemeClr val="bg1"/>
                </a:solidFill>
              </a:rPr>
              <a:t>Keep track of all college info and paperwork</a:t>
            </a:r>
          </a:p>
          <a:p>
            <a:endParaRPr lang="en-US" dirty="0">
              <a:solidFill>
                <a:schemeClr val="bg1"/>
              </a:solidFill>
            </a:endParaRPr>
          </a:p>
        </p:txBody>
      </p:sp>
      <p:pic>
        <p:nvPicPr>
          <p:cNvPr id="2050" name="Picture 2" descr="C:\Users\coe\AppData\Local\Microsoft\Windows\Temporary Internet Files\Content.IE5\ZNTLDKZ4\MP90042241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1905000"/>
            <a:ext cx="264289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08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Materials</a:t>
            </a:r>
            <a:endParaRPr lang="en-US" dirty="0">
              <a:solidFill>
                <a:schemeClr val="bg1"/>
              </a:solidFill>
            </a:endParaRPr>
          </a:p>
        </p:txBody>
      </p:sp>
      <p:sp>
        <p:nvSpPr>
          <p:cNvPr id="3" name="Content Placeholder 2"/>
          <p:cNvSpPr>
            <a:spLocks noGrp="1"/>
          </p:cNvSpPr>
          <p:nvPr>
            <p:ph idx="1"/>
          </p:nvPr>
        </p:nvSpPr>
        <p:spPr>
          <a:xfrm>
            <a:off x="228600" y="1600200"/>
            <a:ext cx="8686800" cy="4953000"/>
          </a:xfrm>
        </p:spPr>
        <p:txBody>
          <a:bodyPr>
            <a:normAutofit/>
          </a:bodyPr>
          <a:lstStyle/>
          <a:p>
            <a:r>
              <a:rPr lang="en-US" sz="3600" dirty="0" smtClean="0">
                <a:solidFill>
                  <a:schemeClr val="bg1"/>
                </a:solidFill>
              </a:rPr>
              <a:t>You will need:</a:t>
            </a:r>
          </a:p>
          <a:p>
            <a:pPr lvl="1"/>
            <a:r>
              <a:rPr lang="en-US" sz="3200" dirty="0" smtClean="0">
                <a:solidFill>
                  <a:schemeClr val="bg1"/>
                </a:solidFill>
              </a:rPr>
              <a:t>One 3-ring binder</a:t>
            </a:r>
          </a:p>
          <a:p>
            <a:pPr lvl="1"/>
            <a:r>
              <a:rPr lang="en-US" sz="3200" dirty="0" smtClean="0">
                <a:solidFill>
                  <a:schemeClr val="bg1"/>
                </a:solidFill>
              </a:rPr>
              <a:t>Tabbed dividers (preferably with pockets)</a:t>
            </a:r>
          </a:p>
          <a:p>
            <a:pPr lvl="1"/>
            <a:r>
              <a:rPr lang="en-US" sz="3200" dirty="0" smtClean="0">
                <a:solidFill>
                  <a:schemeClr val="bg1"/>
                </a:solidFill>
              </a:rPr>
              <a:t>Loose-leaf paper</a:t>
            </a:r>
          </a:p>
          <a:p>
            <a:pPr lvl="1"/>
            <a:r>
              <a:rPr lang="en-US" sz="3200" dirty="0" smtClean="0">
                <a:solidFill>
                  <a:schemeClr val="bg1"/>
                </a:solidFill>
              </a:rPr>
              <a:t>Hole punch</a:t>
            </a:r>
          </a:p>
          <a:p>
            <a:pPr lvl="1"/>
            <a:r>
              <a:rPr lang="en-US" sz="3200" dirty="0" smtClean="0">
                <a:solidFill>
                  <a:schemeClr val="bg1"/>
                </a:solidFill>
              </a:rPr>
              <a:t>Something to write with</a:t>
            </a:r>
          </a:p>
        </p:txBody>
      </p:sp>
      <p:pic>
        <p:nvPicPr>
          <p:cNvPr id="4" name="Picture 2" descr="C:\Users\coe\AppData\Local\Microsoft\Windows\Temporary Internet Files\Content.IE5\W02EJMXZ\MC9002504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038600"/>
            <a:ext cx="2342584" cy="2033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Suggested Notebook Sections</a:t>
            </a:r>
            <a:endParaRPr lang="en-US" dirty="0">
              <a:solidFill>
                <a:schemeClr val="bg1"/>
              </a:solidFill>
            </a:endParaRPr>
          </a:p>
        </p:txBody>
      </p:sp>
      <p:sp>
        <p:nvSpPr>
          <p:cNvPr id="3" name="Content Placeholder 2"/>
          <p:cNvSpPr>
            <a:spLocks noGrp="1"/>
          </p:cNvSpPr>
          <p:nvPr>
            <p:ph sz="half" idx="1"/>
          </p:nvPr>
        </p:nvSpPr>
        <p:spPr>
          <a:xfrm>
            <a:off x="457200" y="1600200"/>
            <a:ext cx="4038600" cy="5105400"/>
          </a:xfrm>
        </p:spPr>
        <p:txBody>
          <a:bodyPr>
            <a:normAutofit fontScale="92500" lnSpcReduction="10000"/>
          </a:bodyPr>
          <a:lstStyle/>
          <a:p>
            <a:r>
              <a:rPr lang="en-US" sz="3200" dirty="0" smtClean="0">
                <a:solidFill>
                  <a:schemeClr val="bg1"/>
                </a:solidFill>
              </a:rPr>
              <a:t>Module Notes</a:t>
            </a:r>
          </a:p>
          <a:p>
            <a:endParaRPr lang="en-US" sz="3200" dirty="0" smtClean="0">
              <a:solidFill>
                <a:schemeClr val="bg1"/>
              </a:solidFill>
            </a:endParaRPr>
          </a:p>
          <a:p>
            <a:r>
              <a:rPr lang="en-US" sz="3200" dirty="0" smtClean="0">
                <a:solidFill>
                  <a:schemeClr val="bg1"/>
                </a:solidFill>
              </a:rPr>
              <a:t>Journal/Reflections</a:t>
            </a:r>
          </a:p>
          <a:p>
            <a:endParaRPr lang="en-US" sz="3200" dirty="0" smtClean="0">
              <a:solidFill>
                <a:schemeClr val="bg1"/>
              </a:solidFill>
            </a:endParaRPr>
          </a:p>
          <a:p>
            <a:r>
              <a:rPr lang="en-US" sz="3200" dirty="0" smtClean="0">
                <a:solidFill>
                  <a:schemeClr val="bg1"/>
                </a:solidFill>
              </a:rPr>
              <a:t>Admissions</a:t>
            </a:r>
          </a:p>
          <a:p>
            <a:endParaRPr lang="en-US" sz="3200" dirty="0" smtClean="0">
              <a:solidFill>
                <a:schemeClr val="bg1"/>
              </a:solidFill>
            </a:endParaRPr>
          </a:p>
          <a:p>
            <a:r>
              <a:rPr lang="en-US" sz="3200" dirty="0" smtClean="0">
                <a:solidFill>
                  <a:schemeClr val="bg1"/>
                </a:solidFill>
              </a:rPr>
              <a:t>Housing/Residence Life/Campus Living</a:t>
            </a:r>
          </a:p>
          <a:p>
            <a:endParaRPr lang="en-US" sz="3200" dirty="0" smtClean="0">
              <a:solidFill>
                <a:schemeClr val="bg1"/>
              </a:solidFill>
            </a:endParaRPr>
          </a:p>
          <a:p>
            <a:r>
              <a:rPr lang="en-US" sz="3200" dirty="0" smtClean="0">
                <a:solidFill>
                  <a:schemeClr val="bg1"/>
                </a:solidFill>
              </a:rPr>
              <a:t>Finances/Money</a:t>
            </a:r>
          </a:p>
        </p:txBody>
      </p:sp>
      <p:sp>
        <p:nvSpPr>
          <p:cNvPr id="4" name="Content Placeholder 3"/>
          <p:cNvSpPr>
            <a:spLocks noGrp="1"/>
          </p:cNvSpPr>
          <p:nvPr>
            <p:ph sz="half" idx="2"/>
          </p:nvPr>
        </p:nvSpPr>
        <p:spPr>
          <a:xfrm>
            <a:off x="4648200" y="1600200"/>
            <a:ext cx="4038600" cy="5029200"/>
          </a:xfrm>
        </p:spPr>
        <p:txBody>
          <a:bodyPr>
            <a:normAutofit fontScale="92500" lnSpcReduction="10000"/>
          </a:bodyPr>
          <a:lstStyle/>
          <a:p>
            <a:r>
              <a:rPr lang="en-US" sz="3200" dirty="0" smtClean="0">
                <a:solidFill>
                  <a:schemeClr val="bg1"/>
                </a:solidFill>
              </a:rPr>
              <a:t>Orientation</a:t>
            </a:r>
          </a:p>
          <a:p>
            <a:endParaRPr lang="en-US" sz="3200" dirty="0">
              <a:solidFill>
                <a:schemeClr val="bg1"/>
              </a:solidFill>
            </a:endParaRPr>
          </a:p>
          <a:p>
            <a:r>
              <a:rPr lang="en-US" sz="3200" dirty="0" smtClean="0">
                <a:solidFill>
                  <a:schemeClr val="bg1"/>
                </a:solidFill>
              </a:rPr>
              <a:t>Computing</a:t>
            </a:r>
          </a:p>
          <a:p>
            <a:endParaRPr lang="en-US" sz="3200" dirty="0">
              <a:solidFill>
                <a:schemeClr val="bg1"/>
              </a:solidFill>
            </a:endParaRPr>
          </a:p>
          <a:p>
            <a:r>
              <a:rPr lang="en-US" sz="3200" dirty="0" err="1" smtClean="0">
                <a:solidFill>
                  <a:schemeClr val="bg1"/>
                </a:solidFill>
              </a:rPr>
              <a:t>Extracurriculars</a:t>
            </a:r>
            <a:endParaRPr lang="en-US" sz="3200" dirty="0" smtClean="0">
              <a:solidFill>
                <a:schemeClr val="bg1"/>
              </a:solidFill>
            </a:endParaRPr>
          </a:p>
          <a:p>
            <a:endParaRPr lang="en-US" sz="3200" dirty="0">
              <a:solidFill>
                <a:schemeClr val="bg1"/>
              </a:solidFill>
            </a:endParaRPr>
          </a:p>
          <a:p>
            <a:r>
              <a:rPr lang="en-US" sz="3200" dirty="0">
                <a:solidFill>
                  <a:schemeClr val="bg1"/>
                </a:solidFill>
              </a:rPr>
              <a:t>To-Do Lists or </a:t>
            </a:r>
            <a:r>
              <a:rPr lang="en-US" sz="3200" dirty="0" smtClean="0">
                <a:solidFill>
                  <a:schemeClr val="bg1"/>
                </a:solidFill>
              </a:rPr>
              <a:t>Notes</a:t>
            </a:r>
          </a:p>
          <a:p>
            <a:endParaRPr lang="en-US" sz="3200" dirty="0">
              <a:solidFill>
                <a:schemeClr val="bg1"/>
              </a:solidFill>
            </a:endParaRPr>
          </a:p>
          <a:p>
            <a:r>
              <a:rPr lang="en-US" sz="3200" dirty="0">
                <a:solidFill>
                  <a:schemeClr val="bg1"/>
                </a:solidFill>
              </a:rPr>
              <a:t>Miscellaneous/Other </a:t>
            </a:r>
            <a:endParaRPr lang="en-US" sz="6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91845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TotalTime>
  <Words>569</Words>
  <Application>Microsoft Office PowerPoint</Application>
  <PresentationFormat>On-screen Show (4:3)</PresentationFormat>
  <Paragraphs>64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Developing a College Transition Notebook</vt:lpstr>
      <vt:lpstr>Why create a transition notebook?</vt:lpstr>
      <vt:lpstr>Materials</vt:lpstr>
      <vt:lpstr>Suggested Notebook Sections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96</cp:revision>
  <cp:lastPrinted>2013-05-17T12:49:40Z</cp:lastPrinted>
  <dcterms:created xsi:type="dcterms:W3CDTF">2012-11-19T00:35:30Z</dcterms:created>
  <dcterms:modified xsi:type="dcterms:W3CDTF">2013-05-17T12:49:53Z</dcterms:modified>
</cp:coreProperties>
</file>